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5" r:id="rId2"/>
    <p:sldId id="297" r:id="rId3"/>
    <p:sldId id="864" r:id="rId4"/>
    <p:sldId id="865" r:id="rId5"/>
    <p:sldId id="298" r:id="rId6"/>
    <p:sldId id="861" r:id="rId7"/>
    <p:sldId id="862" r:id="rId8"/>
    <p:sldId id="863" r:id="rId9"/>
    <p:sldId id="746" r:id="rId10"/>
    <p:sldId id="860" r:id="rId11"/>
    <p:sldId id="874" r:id="rId12"/>
    <p:sldId id="875" r:id="rId13"/>
    <p:sldId id="876" r:id="rId14"/>
    <p:sldId id="296" r:id="rId15"/>
    <p:sldId id="867" r:id="rId16"/>
    <p:sldId id="878" r:id="rId17"/>
    <p:sldId id="879" r:id="rId18"/>
    <p:sldId id="880" r:id="rId19"/>
    <p:sldId id="881" r:id="rId20"/>
    <p:sldId id="882" r:id="rId21"/>
    <p:sldId id="877" r:id="rId22"/>
    <p:sldId id="295" r:id="rId23"/>
    <p:sldId id="866" r:id="rId24"/>
    <p:sldId id="869" r:id="rId25"/>
    <p:sldId id="870" r:id="rId26"/>
    <p:sldId id="872" r:id="rId27"/>
    <p:sldId id="871" r:id="rId28"/>
    <p:sldId id="868" r:id="rId29"/>
    <p:sldId id="873" r:id="rId30"/>
    <p:sldId id="752" r:id="rId31"/>
    <p:sldId id="7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97" autoAdjust="0"/>
    <p:restoredTop sz="89357" autoAdjust="0"/>
  </p:normalViewPr>
  <p:slideViewPr>
    <p:cSldViewPr snapToGrid="0" snapToObjects="1">
      <p:cViewPr varScale="1">
        <p:scale>
          <a:sx n="69" d="100"/>
          <a:sy n="69" d="100"/>
        </p:scale>
        <p:origin x="864" y="77"/>
      </p:cViewPr>
      <p:guideLst/>
    </p:cSldViewPr>
  </p:slideViewPr>
  <p:notesTextViewPr>
    <p:cViewPr>
      <p:scale>
        <a:sx n="1" d="1"/>
        <a:sy n="1" d="1"/>
      </p:scale>
      <p:origin x="0" y="0"/>
    </p:cViewPr>
  </p:notesTextViewPr>
  <p:sorterViewPr>
    <p:cViewPr>
      <p:scale>
        <a:sx n="80" d="100"/>
        <a:sy n="80" d="100"/>
      </p:scale>
      <p:origin x="0" y="-2534"/>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presProps" Target="presProp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notesMaster" Target="notesMasters/notesMaster1.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ableStyles" Target="tableStyles.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theme" Target="theme/theme1.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viewProps" Target="viewProps.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C0886-00A8-4538-8F1C-18CFE40CD63B}"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FA1F97-AFB3-4C16-AF44-EE1F556B3FA1}" type="slidenum">
              <a:rPr lang="en-US" smtClean="0"/>
              <a:t>‹#›</a:t>
            </a:fld>
            <a:endParaRPr lang="en-US"/>
          </a:p>
        </p:txBody>
      </p:sp>
    </p:spTree>
    <p:extLst>
      <p:ext uri="{BB962C8B-B14F-4D97-AF65-F5344CB8AC3E}">
        <p14:creationId xmlns:p14="http://schemas.microsoft.com/office/powerpoint/2010/main" val="339438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5B8D4A-B5F9-204E-818E-CE91CA91A59D}"/>
              </a:ext>
            </a:extLst>
          </p:cNvPr>
          <p:cNvPicPr>
            <a:picLocks noChangeAspect="1"/>
          </p:cNvPicPr>
          <p:nvPr userDrawn="1"/>
        </p:nvPicPr>
        <p:blipFill>
          <a:blip r:embed="rId2"/>
          <a:stretch>
            <a:fillRect/>
          </a:stretch>
        </p:blipFill>
        <p:spPr>
          <a:xfrm>
            <a:off x="0" y="752928"/>
            <a:ext cx="6096000" cy="5156200"/>
          </a:xfrm>
          <a:prstGeom prst="rect">
            <a:avLst/>
          </a:prstGeom>
        </p:spPr>
      </p:pic>
      <p:pic>
        <p:nvPicPr>
          <p:cNvPr id="8" name="Picture 7">
            <a:extLst>
              <a:ext uri="{FF2B5EF4-FFF2-40B4-BE49-F238E27FC236}">
                <a16:creationId xmlns:a16="http://schemas.microsoft.com/office/drawing/2014/main" id="{713E3F09-5782-EE45-8B3D-16FAE2851E02}"/>
              </a:ext>
            </a:extLst>
          </p:cNvPr>
          <p:cNvPicPr>
            <a:picLocks noChangeAspect="1"/>
          </p:cNvPicPr>
          <p:nvPr userDrawn="1"/>
        </p:nvPicPr>
        <p:blipFill>
          <a:blip r:embed="rId3"/>
          <a:stretch>
            <a:fillRect/>
          </a:stretch>
        </p:blipFill>
        <p:spPr>
          <a:xfrm>
            <a:off x="6990442" y="3018064"/>
            <a:ext cx="4546600" cy="1104900"/>
          </a:xfrm>
          <a:prstGeom prst="rect">
            <a:avLst/>
          </a:prstGeom>
        </p:spPr>
      </p:pic>
    </p:spTree>
    <p:extLst>
      <p:ext uri="{BB962C8B-B14F-4D97-AF65-F5344CB8AC3E}">
        <p14:creationId xmlns:p14="http://schemas.microsoft.com/office/powerpoint/2010/main" val="26677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7375-1DF0-214D-9A44-2546A09685FB}"/>
              </a:ext>
            </a:extLst>
          </p:cNvPr>
          <p:cNvSpPr>
            <a:spLocks noGrp="1"/>
          </p:cNvSpPr>
          <p:nvPr>
            <p:ph type="ctrTitle" hasCustomPrompt="1"/>
          </p:nvPr>
        </p:nvSpPr>
        <p:spPr>
          <a:xfrm>
            <a:off x="7772400" y="555585"/>
            <a:ext cx="4152899" cy="1172631"/>
          </a:xfrm>
          <a:prstGeom prst="rect">
            <a:avLst/>
          </a:prstGeom>
        </p:spPr>
        <p:txBody>
          <a:bodyPr anchor="b"/>
          <a:lstStyle>
            <a:lvl1pPr algn="l" fontAlgn="b">
              <a:defRPr sz="2800" b="1" i="0" cap="all" baseline="0">
                <a:solidFill>
                  <a:schemeClr val="accent1"/>
                </a:solidFill>
              </a:defRPr>
            </a:lvl1pPr>
          </a:lstStyle>
          <a:p>
            <a:r>
              <a:rPr lang="en-US" dirty="0"/>
              <a:t>Thank you!</a:t>
            </a:r>
          </a:p>
        </p:txBody>
      </p:sp>
      <p:sp>
        <p:nvSpPr>
          <p:cNvPr id="10" name="Subtitle 2">
            <a:extLst>
              <a:ext uri="{FF2B5EF4-FFF2-40B4-BE49-F238E27FC236}">
                <a16:creationId xmlns:a16="http://schemas.microsoft.com/office/drawing/2014/main" id="{51D7CA31-AFFC-8B45-AA7A-BB0DDEF5F0A0}"/>
              </a:ext>
            </a:extLst>
          </p:cNvPr>
          <p:cNvSpPr txBox="1">
            <a:spLocks/>
          </p:cNvSpPr>
          <p:nvPr userDrawn="1"/>
        </p:nvSpPr>
        <p:spPr>
          <a:xfrm>
            <a:off x="7772400" y="4522123"/>
            <a:ext cx="4152901" cy="270700"/>
          </a:xfrm>
          <a:prstGeom prst="rect">
            <a:avLst/>
          </a:prstGeom>
        </p:spPr>
        <p:txBody>
          <a:bodyPr anchor="b" anchorCtr="0"/>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300" b="1" i="0" baseline="0" dirty="0"/>
              <a:t>BUTZEL.COM</a:t>
            </a:r>
          </a:p>
        </p:txBody>
      </p:sp>
      <p:pic>
        <p:nvPicPr>
          <p:cNvPr id="8" name="Picture 7">
            <a:extLst>
              <a:ext uri="{FF2B5EF4-FFF2-40B4-BE49-F238E27FC236}">
                <a16:creationId xmlns:a16="http://schemas.microsoft.com/office/drawing/2014/main" id="{0A8B2FEB-00EC-FB4C-A513-45BE062E1B89}"/>
              </a:ext>
            </a:extLst>
          </p:cNvPr>
          <p:cNvPicPr>
            <a:picLocks noChangeAspect="1"/>
          </p:cNvPicPr>
          <p:nvPr userDrawn="1"/>
        </p:nvPicPr>
        <p:blipFill>
          <a:blip r:embed="rId2"/>
          <a:stretch>
            <a:fillRect/>
          </a:stretch>
        </p:blipFill>
        <p:spPr>
          <a:xfrm>
            <a:off x="7103478" y="2187832"/>
            <a:ext cx="2360562" cy="573656"/>
          </a:xfrm>
          <a:prstGeom prst="rect">
            <a:avLst/>
          </a:prstGeom>
        </p:spPr>
      </p:pic>
      <p:pic>
        <p:nvPicPr>
          <p:cNvPr id="11" name="Picture 10">
            <a:extLst>
              <a:ext uri="{FF2B5EF4-FFF2-40B4-BE49-F238E27FC236}">
                <a16:creationId xmlns:a16="http://schemas.microsoft.com/office/drawing/2014/main" id="{4D91DA21-0070-A84F-9988-260907DE38CC}"/>
              </a:ext>
            </a:extLst>
          </p:cNvPr>
          <p:cNvPicPr>
            <a:picLocks noChangeAspect="1"/>
          </p:cNvPicPr>
          <p:nvPr userDrawn="1"/>
        </p:nvPicPr>
        <p:blipFill>
          <a:blip r:embed="rId3"/>
          <a:stretch>
            <a:fillRect/>
          </a:stretch>
        </p:blipFill>
        <p:spPr>
          <a:xfrm>
            <a:off x="0" y="752928"/>
            <a:ext cx="6096000" cy="5156200"/>
          </a:xfrm>
          <a:prstGeom prst="rect">
            <a:avLst/>
          </a:prstGeom>
        </p:spPr>
      </p:pic>
      <p:sp>
        <p:nvSpPr>
          <p:cNvPr id="4" name="Text Placeholder 3">
            <a:extLst>
              <a:ext uri="{FF2B5EF4-FFF2-40B4-BE49-F238E27FC236}">
                <a16:creationId xmlns:a16="http://schemas.microsoft.com/office/drawing/2014/main" id="{D2902253-659B-2047-BDCF-EEE08BC9937B}"/>
              </a:ext>
            </a:extLst>
          </p:cNvPr>
          <p:cNvSpPr>
            <a:spLocks noGrp="1"/>
          </p:cNvSpPr>
          <p:nvPr>
            <p:ph type="body" sz="quarter" idx="10" hasCustomPrompt="1"/>
          </p:nvPr>
        </p:nvSpPr>
        <p:spPr>
          <a:xfrm>
            <a:off x="7772400" y="5178829"/>
            <a:ext cx="4152900" cy="1529946"/>
          </a:xfrm>
          <a:prstGeom prst="rect">
            <a:avLst/>
          </a:prstGeom>
        </p:spPr>
        <p:txBody>
          <a:bodyPr anchor="b" anchorCtr="0"/>
          <a:lstStyle>
            <a:lvl1pPr marL="0" indent="0">
              <a:buFontTx/>
              <a:buNone/>
              <a:defRPr sz="700" baseline="0"/>
            </a:lvl1pPr>
          </a:lstStyle>
          <a:p>
            <a:pPr lvl="0"/>
            <a:r>
              <a:rPr lang="en-US" dirty="0"/>
              <a:t>DISCLOSURE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t>
            </a:r>
            <a:r>
              <a:rPr lang="en-US" dirty="0" err="1"/>
              <a:t>architecto</a:t>
            </a:r>
            <a:r>
              <a:rPr lang="en-US" dirty="0"/>
              <a:t> beatae vitae dicta sunt </a:t>
            </a:r>
            <a:r>
              <a:rPr lang="en-US" dirty="0" err="1"/>
              <a:t>explicabo</a:t>
            </a:r>
            <a:r>
              <a:rPr lang="en-US" dirty="0"/>
              <a:t>. Nemo </a:t>
            </a:r>
            <a:r>
              <a:rPr lang="en-US" dirty="0" err="1"/>
              <a:t>enim</a:t>
            </a:r>
            <a:r>
              <a:rPr lang="en-US" dirty="0"/>
              <a:t> </a:t>
            </a:r>
            <a:r>
              <a:rPr lang="en-US" dirty="0" err="1"/>
              <a:t>ipsam</a:t>
            </a:r>
            <a:r>
              <a:rPr lang="en-US" dirty="0"/>
              <a:t> </a:t>
            </a:r>
            <a:r>
              <a:rPr lang="en-US" dirty="0" err="1"/>
              <a:t>voluptatem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sed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 </a:t>
            </a:r>
            <a:r>
              <a:rPr lang="en-US" dirty="0" err="1"/>
              <a:t>eos</a:t>
            </a:r>
            <a:r>
              <a:rPr lang="en-US" dirty="0"/>
              <a:t> qui </a:t>
            </a:r>
            <a:r>
              <a:rPr lang="en-US" dirty="0" err="1"/>
              <a:t>ratione</a:t>
            </a:r>
            <a:r>
              <a:rPr lang="en-US" dirty="0"/>
              <a:t> </a:t>
            </a:r>
            <a:r>
              <a:rPr lang="en-US" dirty="0" err="1"/>
              <a:t>voluptatem</a:t>
            </a:r>
            <a:r>
              <a:rPr lang="en-US" dirty="0"/>
              <a:t> </a:t>
            </a:r>
            <a:r>
              <a:rPr lang="en-US" dirty="0" err="1"/>
              <a:t>sequi</a:t>
            </a:r>
            <a:r>
              <a:rPr lang="en-US" dirty="0"/>
              <a:t> </a:t>
            </a:r>
            <a:r>
              <a:rPr lang="en-US" dirty="0" err="1"/>
              <a:t>nesciunt</a:t>
            </a:r>
            <a:r>
              <a:rPr lang="en-US" dirty="0"/>
              <a:t>. </a:t>
            </a:r>
            <a:r>
              <a:rPr lang="en-US" dirty="0" err="1"/>
              <a:t>Neque</a:t>
            </a:r>
            <a:r>
              <a:rPr lang="en-US" dirty="0"/>
              <a:t> </a:t>
            </a:r>
            <a:r>
              <a:rPr lang="en-US" dirty="0" err="1"/>
              <a:t>porro</a:t>
            </a:r>
            <a:r>
              <a:rPr lang="en-US" dirty="0"/>
              <a:t> </a:t>
            </a:r>
            <a:r>
              <a:rPr lang="en-US" dirty="0" err="1"/>
              <a:t>quisquam</a:t>
            </a:r>
            <a:r>
              <a:rPr lang="en-US" dirty="0"/>
              <a:t> </a:t>
            </a:r>
            <a:r>
              <a:rPr lang="en-US" dirty="0" err="1"/>
              <a:t>est</a:t>
            </a:r>
            <a:r>
              <a:rPr lang="en-US" dirty="0"/>
              <a:t>, qui </a:t>
            </a:r>
            <a:r>
              <a:rPr lang="en-US" dirty="0" err="1"/>
              <a:t>dolorem</a:t>
            </a:r>
            <a:r>
              <a:rPr lang="en-US" dirty="0"/>
              <a:t> ipsum </a:t>
            </a:r>
            <a:r>
              <a:rPr lang="en-US" dirty="0" err="1"/>
              <a:t>quia</a:t>
            </a:r>
            <a:r>
              <a:rPr lang="en-US" dirty="0"/>
              <a:t> dolor sit </a:t>
            </a:r>
            <a:r>
              <a:rPr lang="en-US" dirty="0" err="1"/>
              <a:t>amet</a:t>
            </a:r>
            <a:r>
              <a:rPr lang="en-US" dirty="0"/>
              <a:t>, </a:t>
            </a:r>
            <a:r>
              <a:rPr lang="en-US" dirty="0" err="1"/>
              <a:t>consectetur</a:t>
            </a:r>
            <a:r>
              <a:rPr lang="en-US" dirty="0"/>
              <a:t>, </a:t>
            </a:r>
            <a:r>
              <a:rPr lang="en-US" dirty="0" err="1"/>
              <a:t>adipisci</a:t>
            </a:r>
            <a:r>
              <a:rPr lang="en-US" dirty="0"/>
              <a:t> </a:t>
            </a:r>
            <a:r>
              <a:rPr lang="en-US" dirty="0" err="1"/>
              <a:t>velit</a:t>
            </a:r>
            <a:r>
              <a:rPr lang="en-US" dirty="0"/>
              <a:t>, sed </a:t>
            </a:r>
            <a:r>
              <a:rPr lang="en-US" dirty="0" err="1"/>
              <a:t>quia</a:t>
            </a:r>
            <a:r>
              <a:rPr lang="en-US" dirty="0"/>
              <a:t> non </a:t>
            </a:r>
            <a:r>
              <a:rPr lang="en-US" dirty="0" err="1"/>
              <a:t>numquam</a:t>
            </a:r>
            <a:r>
              <a:rPr lang="en-US" dirty="0"/>
              <a:t> </a:t>
            </a:r>
            <a:r>
              <a:rPr lang="en-US" dirty="0" err="1"/>
              <a:t>eius</a:t>
            </a:r>
            <a:r>
              <a:rPr lang="en-US" dirty="0"/>
              <a:t> </a:t>
            </a:r>
            <a:r>
              <a:rPr lang="en-US" dirty="0" err="1"/>
              <a:t>modi</a:t>
            </a:r>
            <a:r>
              <a:rPr lang="en-US" dirty="0"/>
              <a:t> </a:t>
            </a:r>
            <a:r>
              <a:rPr lang="en-US" dirty="0" err="1"/>
              <a:t>tempora</a:t>
            </a:r>
            <a:r>
              <a:rPr lang="en-US" dirty="0"/>
              <a:t> </a:t>
            </a:r>
            <a:r>
              <a:rPr lang="en-US" dirty="0" err="1"/>
              <a:t>incidunt</a:t>
            </a:r>
            <a:r>
              <a:rPr lang="en-US" dirty="0"/>
              <a:t> </a:t>
            </a:r>
            <a:r>
              <a:rPr lang="en-US" dirty="0" err="1"/>
              <a:t>ut</a:t>
            </a:r>
            <a:r>
              <a:rPr lang="en-US" dirty="0"/>
              <a:t> </a:t>
            </a:r>
            <a:r>
              <a:rPr lang="en-US" dirty="0" err="1"/>
              <a:t>labore</a:t>
            </a:r>
            <a:r>
              <a:rPr lang="en-US" dirty="0"/>
              <a:t> et dolore </a:t>
            </a:r>
            <a:r>
              <a:rPr lang="en-US" dirty="0" err="1"/>
              <a:t>magnam</a:t>
            </a:r>
            <a:r>
              <a:rPr lang="en-US" dirty="0"/>
              <a:t> </a:t>
            </a:r>
            <a:r>
              <a:rPr lang="en-US" dirty="0" err="1"/>
              <a:t>aliquam</a:t>
            </a:r>
            <a:r>
              <a:rPr lang="en-US" dirty="0"/>
              <a:t> </a:t>
            </a:r>
            <a:r>
              <a:rPr lang="en-US" dirty="0" err="1"/>
              <a:t>quaerat</a:t>
            </a:r>
            <a:r>
              <a:rPr lang="en-US" dirty="0"/>
              <a:t> </a:t>
            </a:r>
            <a:r>
              <a:rPr lang="en-US" dirty="0" err="1"/>
              <a:t>voluptatem</a:t>
            </a:r>
            <a:r>
              <a:rPr lang="en-US" dirty="0"/>
              <a:t>.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commodi</a:t>
            </a:r>
            <a:r>
              <a:rPr lang="en-US" dirty="0"/>
              <a:t> </a:t>
            </a:r>
            <a:r>
              <a:rPr lang="en-US" dirty="0" err="1"/>
              <a:t>consequatur</a:t>
            </a:r>
            <a:r>
              <a:rPr lang="en-US" dirty="0"/>
              <a:t>? </a:t>
            </a:r>
            <a:r>
              <a:rPr lang="en-US" dirty="0" err="1"/>
              <a:t>Quis</a:t>
            </a:r>
            <a:r>
              <a:rPr lang="en-US" dirty="0"/>
              <a:t> </a:t>
            </a:r>
            <a:r>
              <a:rPr lang="en-US" dirty="0" err="1"/>
              <a:t>autem</a:t>
            </a:r>
            <a:r>
              <a:rPr lang="en-US" dirty="0"/>
              <a:t> vel </a:t>
            </a:r>
            <a:r>
              <a:rPr lang="en-US" dirty="0" err="1"/>
              <a:t>eum</a:t>
            </a:r>
            <a:r>
              <a:rPr lang="en-US" dirty="0"/>
              <a:t> </a:t>
            </a:r>
            <a:r>
              <a:rPr lang="en-US" dirty="0" err="1"/>
              <a:t>iure</a:t>
            </a:r>
            <a:r>
              <a:rPr lang="en-US" dirty="0"/>
              <a:t> </a:t>
            </a:r>
            <a:r>
              <a:rPr lang="en-US" dirty="0" err="1"/>
              <a:t>reprehenderit</a:t>
            </a:r>
            <a:r>
              <a:rPr lang="en-US" dirty="0"/>
              <a:t> qui in </a:t>
            </a:r>
            <a:r>
              <a:rPr lang="en-US" dirty="0" err="1"/>
              <a:t>ea</a:t>
            </a:r>
            <a:r>
              <a:rPr lang="en-US" dirty="0"/>
              <a:t> </a:t>
            </a:r>
            <a:r>
              <a:rPr lang="en-US" dirty="0" err="1"/>
              <a:t>voluptate</a:t>
            </a:r>
            <a:r>
              <a:rPr lang="en-US" dirty="0"/>
              <a:t> </a:t>
            </a:r>
            <a:r>
              <a:rPr lang="en-US" dirty="0" err="1"/>
              <a:t>velit</a:t>
            </a:r>
            <a:r>
              <a:rPr lang="en-US" dirty="0"/>
              <a:t> </a:t>
            </a:r>
            <a:r>
              <a:rPr lang="en-US" dirty="0" err="1"/>
              <a:t>esse</a:t>
            </a:r>
            <a:r>
              <a:rPr lang="en-US" dirty="0"/>
              <a:t> </a:t>
            </a:r>
            <a:r>
              <a:rPr lang="en-US" dirty="0" err="1"/>
              <a:t>quam</a:t>
            </a:r>
            <a:r>
              <a:rPr lang="en-US" dirty="0"/>
              <a:t> nihil </a:t>
            </a:r>
            <a:r>
              <a:rPr lang="en-US" dirty="0" err="1"/>
              <a:t>molestiae</a:t>
            </a:r>
            <a:r>
              <a:rPr lang="en-US" dirty="0"/>
              <a:t> </a:t>
            </a:r>
            <a:r>
              <a:rPr lang="en-US" dirty="0" err="1"/>
              <a:t>consequatur</a:t>
            </a:r>
            <a:r>
              <a:rPr lang="en-US" dirty="0"/>
              <a:t>, vel </a:t>
            </a:r>
            <a:r>
              <a:rPr lang="en-US" dirty="0" err="1"/>
              <a:t>illum</a:t>
            </a:r>
            <a:r>
              <a:rPr lang="en-US" dirty="0"/>
              <a:t> qui </a:t>
            </a:r>
            <a:r>
              <a:rPr lang="en-US" dirty="0" err="1"/>
              <a:t>dolorem</a:t>
            </a:r>
            <a:r>
              <a:rPr lang="en-US" dirty="0"/>
              <a:t> </a:t>
            </a:r>
            <a:r>
              <a:rPr lang="en-US" dirty="0" err="1"/>
              <a:t>eum</a:t>
            </a:r>
            <a:r>
              <a:rPr lang="en-US" dirty="0"/>
              <a:t> </a:t>
            </a:r>
            <a:r>
              <a:rPr lang="en-US" dirty="0" err="1"/>
              <a:t>fugiat</a:t>
            </a:r>
            <a:r>
              <a:rPr lang="en-US" dirty="0"/>
              <a:t> quo </a:t>
            </a:r>
            <a:r>
              <a:rPr lang="en-US" dirty="0" err="1"/>
              <a:t>voluptas</a:t>
            </a:r>
            <a:r>
              <a:rPr lang="en-US" dirty="0"/>
              <a:t> </a:t>
            </a:r>
            <a:r>
              <a:rPr lang="en-US" dirty="0" err="1"/>
              <a:t>nulla</a:t>
            </a:r>
            <a:r>
              <a:rPr lang="en-US" dirty="0"/>
              <a:t> </a:t>
            </a:r>
            <a:r>
              <a:rPr lang="en-US" dirty="0" err="1"/>
              <a:t>pariatur</a:t>
            </a:r>
            <a:r>
              <a:rPr lang="en-US" dirty="0"/>
              <a:t>?"</a:t>
            </a:r>
          </a:p>
        </p:txBody>
      </p:sp>
      <p:sp>
        <p:nvSpPr>
          <p:cNvPr id="6" name="Text Placeholder 5">
            <a:extLst>
              <a:ext uri="{FF2B5EF4-FFF2-40B4-BE49-F238E27FC236}">
                <a16:creationId xmlns:a16="http://schemas.microsoft.com/office/drawing/2014/main" id="{67486260-63B5-6C49-833C-FC3C078D739F}"/>
              </a:ext>
            </a:extLst>
          </p:cNvPr>
          <p:cNvSpPr>
            <a:spLocks noGrp="1"/>
          </p:cNvSpPr>
          <p:nvPr>
            <p:ph type="body" sz="quarter" idx="11" hasCustomPrompt="1"/>
          </p:nvPr>
        </p:nvSpPr>
        <p:spPr>
          <a:xfrm>
            <a:off x="7772400" y="3429000"/>
            <a:ext cx="4152900" cy="1093788"/>
          </a:xfrm>
          <a:prstGeom prst="rect">
            <a:avLst/>
          </a:prstGeom>
        </p:spPr>
        <p:txBody>
          <a:bodyPr anchor="b" anchorCtr="0"/>
          <a:lstStyle>
            <a:lvl1pPr marL="0" indent="0">
              <a:lnSpc>
                <a:spcPts val="1040"/>
              </a:lnSpc>
              <a:spcBef>
                <a:spcPts val="1000"/>
              </a:spcBef>
              <a:buFontTx/>
              <a:buNone/>
              <a:defRPr sz="1200" baseline="0"/>
            </a:lvl1pPr>
          </a:lstStyle>
          <a:p>
            <a:pPr lvl="0"/>
            <a:r>
              <a:rPr lang="en-US" dirty="0"/>
              <a:t>Presenter Name and Contact Information</a:t>
            </a:r>
          </a:p>
        </p:txBody>
      </p:sp>
    </p:spTree>
    <p:extLst>
      <p:ext uri="{BB962C8B-B14F-4D97-AF65-F5344CB8AC3E}">
        <p14:creationId xmlns:p14="http://schemas.microsoft.com/office/powerpoint/2010/main" val="4196051737"/>
      </p:ext>
    </p:extLst>
  </p:cSld>
  <p:clrMapOvr>
    <a:masterClrMapping/>
  </p:clrMapOvr>
  <p:extLst>
    <p:ext uri="{DCECCB84-F9BA-43D5-87BE-67443E8EF086}">
      <p15:sldGuideLst xmlns:p15="http://schemas.microsoft.com/office/powerpoint/2012/main">
        <p15:guide id="1" pos="4176" userDrawn="1">
          <p15:clr>
            <a:srgbClr val="FBAE40"/>
          </p15:clr>
        </p15:guide>
        <p15:guide id="2" orient="horz" pos="1920" userDrawn="1">
          <p15:clr>
            <a:srgbClr val="FBAE40"/>
          </p15:clr>
        </p15:guide>
        <p15:guide id="3" pos="489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a:t>
            </a:r>
            <a:br>
              <a:rPr lang="en-US" dirty="0"/>
            </a:br>
            <a:r>
              <a:rPr lang="en-US" dirty="0"/>
              <a:t> Master title style</a:t>
            </a:r>
          </a:p>
        </p:txBody>
      </p:sp>
      <p:sp>
        <p:nvSpPr>
          <p:cNvPr id="3" name="Content Placeholder 2"/>
          <p:cNvSpPr>
            <a:spLocks noGrp="1"/>
          </p:cNvSpPr>
          <p:nvPr>
            <p:ph idx="1"/>
          </p:nvPr>
        </p:nvSpPr>
        <p:spPr/>
        <p:txBody>
          <a:bodyPr anchor="ct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951856" y="5867131"/>
            <a:ext cx="551167" cy="365125"/>
          </a:xfrm>
        </p:spPr>
        <p:txBody>
          <a:bodyPr/>
          <a:lstStyle/>
          <a:p>
            <a:fld id="{39CF4596-ECF1-4B45-94E8-08566D8D3362}" type="slidenum">
              <a:rPr lang="en-US" smtClean="0"/>
              <a:t>‹#›</a:t>
            </a:fld>
            <a:endParaRPr lang="en-US" dirty="0"/>
          </a:p>
        </p:txBody>
      </p:sp>
      <p:sp>
        <p:nvSpPr>
          <p:cNvPr id="4" name="TextBox 3">
            <a:extLst>
              <a:ext uri="{FF2B5EF4-FFF2-40B4-BE49-F238E27FC236}">
                <a16:creationId xmlns:a16="http://schemas.microsoft.com/office/drawing/2014/main" id="{11F86AD0-AB12-4D06-87C5-43BA2E5CD70F}"/>
              </a:ext>
            </a:extLst>
          </p:cNvPr>
          <p:cNvSpPr txBox="1"/>
          <p:nvPr userDrawn="1"/>
        </p:nvSpPr>
        <p:spPr>
          <a:xfrm>
            <a:off x="4870938" y="6391981"/>
            <a:ext cx="3727939" cy="261610"/>
          </a:xfrm>
          <a:prstGeom prst="rect">
            <a:avLst/>
          </a:prstGeom>
          <a:noFill/>
        </p:spPr>
        <p:txBody>
          <a:bodyPr wrap="square" rtlCol="0">
            <a:spAutoFit/>
          </a:bodyPr>
          <a:lstStyle/>
          <a:p>
            <a:r>
              <a:rPr lang="en-US" sz="1050" dirty="0"/>
              <a:t>©Butzel  2024</a:t>
            </a:r>
          </a:p>
        </p:txBody>
      </p:sp>
    </p:spTree>
    <p:extLst>
      <p:ext uri="{BB962C8B-B14F-4D97-AF65-F5344CB8AC3E}">
        <p14:creationId xmlns:p14="http://schemas.microsoft.com/office/powerpoint/2010/main" val="109797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7375-1DF0-214D-9A44-2546A09685FB}"/>
              </a:ext>
            </a:extLst>
          </p:cNvPr>
          <p:cNvSpPr>
            <a:spLocks noGrp="1"/>
          </p:cNvSpPr>
          <p:nvPr>
            <p:ph type="ctrTitle" hasCustomPrompt="1"/>
          </p:nvPr>
        </p:nvSpPr>
        <p:spPr>
          <a:xfrm>
            <a:off x="6629400" y="555585"/>
            <a:ext cx="5295899" cy="2437987"/>
          </a:xfrm>
          <a:prstGeom prst="rect">
            <a:avLst/>
          </a:prstGeom>
        </p:spPr>
        <p:txBody>
          <a:bodyPr anchor="b"/>
          <a:lstStyle>
            <a:lvl1pPr algn="l" fontAlgn="b">
              <a:defRPr sz="3800" b="1" i="0" cap="all" baseline="0">
                <a:solidFill>
                  <a:schemeClr val="accent1"/>
                </a:solidFill>
              </a:defRPr>
            </a:lvl1pPr>
          </a:lstStyle>
          <a:p>
            <a:r>
              <a:rPr lang="en-US" dirty="0"/>
              <a:t>Title page</a:t>
            </a:r>
          </a:p>
        </p:txBody>
      </p:sp>
      <p:sp>
        <p:nvSpPr>
          <p:cNvPr id="3" name="Subtitle 2">
            <a:extLst>
              <a:ext uri="{FF2B5EF4-FFF2-40B4-BE49-F238E27FC236}">
                <a16:creationId xmlns:a16="http://schemas.microsoft.com/office/drawing/2014/main" id="{BCCF4FB7-851A-434A-B0CD-F4CA32D6C3B9}"/>
              </a:ext>
            </a:extLst>
          </p:cNvPr>
          <p:cNvSpPr>
            <a:spLocks noGrp="1"/>
          </p:cNvSpPr>
          <p:nvPr>
            <p:ph type="subTitle" idx="1" hasCustomPrompt="1"/>
          </p:nvPr>
        </p:nvSpPr>
        <p:spPr>
          <a:xfrm>
            <a:off x="6629398" y="3124200"/>
            <a:ext cx="5295901" cy="740229"/>
          </a:xfrm>
          <a:prstGeom prst="rect">
            <a:avLst/>
          </a:prstGeom>
        </p:spPr>
        <p:txBody>
          <a:bodyPr/>
          <a:lstStyle>
            <a:lvl1pPr marL="0" indent="0" algn="l">
              <a:buNone/>
              <a:defRPr sz="24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as needed</a:t>
            </a:r>
          </a:p>
        </p:txBody>
      </p:sp>
      <p:pic>
        <p:nvPicPr>
          <p:cNvPr id="9" name="Picture 8">
            <a:extLst>
              <a:ext uri="{FF2B5EF4-FFF2-40B4-BE49-F238E27FC236}">
                <a16:creationId xmlns:a16="http://schemas.microsoft.com/office/drawing/2014/main" id="{45C4FBC8-9C0F-4A4A-BEFC-3A7A85D8CB52}"/>
              </a:ext>
            </a:extLst>
          </p:cNvPr>
          <p:cNvPicPr>
            <a:picLocks noChangeAspect="1"/>
          </p:cNvPicPr>
          <p:nvPr userDrawn="1"/>
        </p:nvPicPr>
        <p:blipFill>
          <a:blip r:embed="rId2"/>
          <a:stretch>
            <a:fillRect/>
          </a:stretch>
        </p:blipFill>
        <p:spPr>
          <a:xfrm>
            <a:off x="0" y="850900"/>
            <a:ext cx="6096000" cy="5156200"/>
          </a:xfrm>
          <a:prstGeom prst="rect">
            <a:avLst/>
          </a:prstGeom>
        </p:spPr>
      </p:pic>
      <p:pic>
        <p:nvPicPr>
          <p:cNvPr id="12" name="Picture 11">
            <a:extLst>
              <a:ext uri="{FF2B5EF4-FFF2-40B4-BE49-F238E27FC236}">
                <a16:creationId xmlns:a16="http://schemas.microsoft.com/office/drawing/2014/main" id="{BD01C463-B61F-5648-A5FB-C9EA17916324}"/>
              </a:ext>
            </a:extLst>
          </p:cNvPr>
          <p:cNvPicPr>
            <a:picLocks noChangeAspect="1"/>
          </p:cNvPicPr>
          <p:nvPr userDrawn="1"/>
        </p:nvPicPr>
        <p:blipFill>
          <a:blip r:embed="rId3"/>
          <a:stretch>
            <a:fillRect/>
          </a:stretch>
        </p:blipFill>
        <p:spPr>
          <a:xfrm>
            <a:off x="10007600" y="6327775"/>
            <a:ext cx="1955800" cy="393700"/>
          </a:xfrm>
          <a:prstGeom prst="rect">
            <a:avLst/>
          </a:prstGeom>
        </p:spPr>
      </p:pic>
      <p:sp>
        <p:nvSpPr>
          <p:cNvPr id="27" name="Text Placeholder 26">
            <a:extLst>
              <a:ext uri="{FF2B5EF4-FFF2-40B4-BE49-F238E27FC236}">
                <a16:creationId xmlns:a16="http://schemas.microsoft.com/office/drawing/2014/main" id="{3BEE1B99-4450-3441-8A73-E6C2FC707E70}"/>
              </a:ext>
            </a:extLst>
          </p:cNvPr>
          <p:cNvSpPr>
            <a:spLocks noGrp="1"/>
          </p:cNvSpPr>
          <p:nvPr>
            <p:ph type="body" sz="quarter" idx="11" hasCustomPrompt="1"/>
          </p:nvPr>
        </p:nvSpPr>
        <p:spPr>
          <a:xfrm>
            <a:off x="6629398" y="4243647"/>
            <a:ext cx="5334002" cy="1485900"/>
          </a:xfrm>
          <a:prstGeom prst="rect">
            <a:avLst/>
          </a:prstGeom>
        </p:spPr>
        <p:txBody>
          <a:bodyPr/>
          <a:lstStyle>
            <a:lvl1pPr marL="0" indent="0">
              <a:buFontTx/>
              <a:buNone/>
              <a:defRPr sz="1500" b="0" i="0" baseline="0">
                <a:latin typeface="+mn-lt"/>
              </a:defRPr>
            </a:lvl1pPr>
            <a:lvl2pPr marL="7938" indent="0">
              <a:buFontTx/>
              <a:buNone/>
              <a:tabLst/>
              <a:defRPr sz="1500" baseline="0">
                <a:latin typeface="+mn-lt"/>
              </a:defRPr>
            </a:lvl2pPr>
            <a:lvl3pPr marL="914400" indent="0">
              <a:buFontTx/>
              <a:buNone/>
              <a:defRPr/>
            </a:lvl3pPr>
            <a:lvl4pPr marL="1371600" indent="0">
              <a:buFontTx/>
              <a:buNone/>
              <a:defRPr/>
            </a:lvl4pPr>
            <a:lvl5pPr marL="1828800" indent="0">
              <a:buFontTx/>
              <a:buNone/>
              <a:defRPr/>
            </a:lvl5pPr>
          </a:lstStyle>
          <a:p>
            <a:pPr lvl="0"/>
            <a:r>
              <a:rPr lang="en-US" dirty="0"/>
              <a:t>Presenter Name</a:t>
            </a:r>
          </a:p>
          <a:p>
            <a:pPr lvl="1"/>
            <a:r>
              <a:rPr lang="en-US" dirty="0"/>
              <a:t>Contact Information</a:t>
            </a:r>
          </a:p>
          <a:p>
            <a:pPr lvl="1"/>
            <a:r>
              <a:rPr lang="en-US" dirty="0"/>
              <a:t>Date</a:t>
            </a:r>
          </a:p>
        </p:txBody>
      </p:sp>
      <p:sp>
        <p:nvSpPr>
          <p:cNvPr id="5" name="Footer Placeholder 4">
            <a:extLst>
              <a:ext uri="{FF2B5EF4-FFF2-40B4-BE49-F238E27FC236}">
                <a16:creationId xmlns:a16="http://schemas.microsoft.com/office/drawing/2014/main" id="{0FC34A62-6781-4F18-BEB2-7ED5AF28AAE8}"/>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84989331"/>
      </p:ext>
    </p:extLst>
  </p:cSld>
  <p:clrMapOvr>
    <a:masterClrMapping/>
  </p:clrMapOvr>
  <p:extLst>
    <p:ext uri="{DCECCB84-F9BA-43D5-87BE-67443E8EF086}">
      <p15:sldGuideLst xmlns:p15="http://schemas.microsoft.com/office/powerpoint/2012/main">
        <p15:guide id="1" pos="4176" userDrawn="1">
          <p15:clr>
            <a:srgbClr val="FBAE40"/>
          </p15:clr>
        </p15:guide>
        <p15:guide id="2" orient="horz" pos="1872" userDrawn="1">
          <p15:clr>
            <a:srgbClr val="FBAE40"/>
          </p15:clr>
        </p15:guide>
        <p15:guide id="3" orient="horz" pos="1944" userDrawn="1">
          <p15:clr>
            <a:srgbClr val="FBAE40"/>
          </p15:clr>
        </p15:guide>
        <p15:guide id="4" orient="horz" pos="26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900AB4-C214-034B-9369-9578DE7A3E6A}"/>
              </a:ext>
            </a:extLst>
          </p:cNvPr>
          <p:cNvPicPr>
            <a:picLocks noChangeAspect="1"/>
          </p:cNvPicPr>
          <p:nvPr userDrawn="1"/>
        </p:nvPicPr>
        <p:blipFill>
          <a:blip r:embed="rId2"/>
          <a:stretch>
            <a:fillRect/>
          </a:stretch>
        </p:blipFill>
        <p:spPr>
          <a:xfrm>
            <a:off x="10007600" y="6327775"/>
            <a:ext cx="1955800" cy="393700"/>
          </a:xfrm>
          <a:prstGeom prst="rect">
            <a:avLst/>
          </a:prstGeom>
        </p:spPr>
      </p:pic>
      <p:pic>
        <p:nvPicPr>
          <p:cNvPr id="6" name="Picture 5">
            <a:extLst>
              <a:ext uri="{FF2B5EF4-FFF2-40B4-BE49-F238E27FC236}">
                <a16:creationId xmlns:a16="http://schemas.microsoft.com/office/drawing/2014/main" id="{AEA741A2-E7C9-A04B-BF57-D6F0ACFCE6E5}"/>
              </a:ext>
            </a:extLst>
          </p:cNvPr>
          <p:cNvPicPr>
            <a:picLocks noChangeAspect="1"/>
          </p:cNvPicPr>
          <p:nvPr userDrawn="1"/>
        </p:nvPicPr>
        <p:blipFill>
          <a:blip r:embed="rId3"/>
          <a:stretch>
            <a:fillRect/>
          </a:stretch>
        </p:blipFill>
        <p:spPr>
          <a:xfrm>
            <a:off x="0" y="850900"/>
            <a:ext cx="6096000" cy="5156200"/>
          </a:xfrm>
          <a:prstGeom prst="rect">
            <a:avLst/>
          </a:prstGeom>
        </p:spPr>
      </p:pic>
      <p:sp>
        <p:nvSpPr>
          <p:cNvPr id="7" name="Title 1">
            <a:extLst>
              <a:ext uri="{FF2B5EF4-FFF2-40B4-BE49-F238E27FC236}">
                <a16:creationId xmlns:a16="http://schemas.microsoft.com/office/drawing/2014/main" id="{A48549AE-20EF-6948-9736-53AF8045FBCC}"/>
              </a:ext>
            </a:extLst>
          </p:cNvPr>
          <p:cNvSpPr>
            <a:spLocks noGrp="1"/>
          </p:cNvSpPr>
          <p:nvPr>
            <p:ph type="ctrTitle" hasCustomPrompt="1"/>
          </p:nvPr>
        </p:nvSpPr>
        <p:spPr>
          <a:xfrm>
            <a:off x="6629400" y="3103462"/>
            <a:ext cx="5295899" cy="651076"/>
          </a:xfrm>
          <a:prstGeom prst="rect">
            <a:avLst/>
          </a:prstGeom>
        </p:spPr>
        <p:txBody>
          <a:bodyPr anchor="b"/>
          <a:lstStyle>
            <a:lvl1pPr algn="l" fontAlgn="t">
              <a:lnSpc>
                <a:spcPct val="100000"/>
              </a:lnSpc>
              <a:defRPr sz="3800" b="1" i="0" cap="all" baseline="0">
                <a:solidFill>
                  <a:schemeClr val="accent1"/>
                </a:solidFill>
              </a:defRPr>
            </a:lvl1pPr>
          </a:lstStyle>
          <a:p>
            <a:r>
              <a:rPr lang="en-US" dirty="0"/>
              <a:t>Section break</a:t>
            </a:r>
          </a:p>
        </p:txBody>
      </p:sp>
      <p:sp>
        <p:nvSpPr>
          <p:cNvPr id="2" name="Footer Placeholder 1">
            <a:extLst>
              <a:ext uri="{FF2B5EF4-FFF2-40B4-BE49-F238E27FC236}">
                <a16:creationId xmlns:a16="http://schemas.microsoft.com/office/drawing/2014/main" id="{8A7E1543-B130-475A-A7FF-E3B71AAEBE73}"/>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3575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Outlin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EA79161-8322-5B49-8CE3-98F6F42358F5}"/>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7502581-1511-CC46-AB21-D43A1F7E8406}"/>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2" name="Title 1">
            <a:extLst>
              <a:ext uri="{FF2B5EF4-FFF2-40B4-BE49-F238E27FC236}">
                <a16:creationId xmlns:a16="http://schemas.microsoft.com/office/drawing/2014/main" id="{E39BED18-0BDF-4A3C-A4CF-278041DF4F10}"/>
              </a:ext>
            </a:extLst>
          </p:cNvPr>
          <p:cNvSpPr>
            <a:spLocks noGrp="1"/>
          </p:cNvSpPr>
          <p:nvPr>
            <p:ph type="title" hasCustomPrompt="1"/>
          </p:nvPr>
        </p:nvSpPr>
        <p:spPr>
          <a:xfrm>
            <a:off x="1028701" y="611489"/>
            <a:ext cx="10133012" cy="839788"/>
          </a:xfrm>
          <a:prstGeom prst="rect">
            <a:avLst/>
          </a:prstGeom>
        </p:spPr>
        <p:txBody>
          <a:bodyPr anchor="b"/>
          <a:lstStyle>
            <a:lvl1pPr algn="ctr">
              <a:defRPr sz="28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3071EBA3-3285-410E-B187-D44AEE93CED8}"/>
              </a:ext>
            </a:extLst>
          </p:cNvPr>
          <p:cNvSpPr>
            <a:spLocks noGrp="1"/>
          </p:cNvSpPr>
          <p:nvPr>
            <p:ph sz="quarter" idx="11"/>
          </p:nvPr>
        </p:nvSpPr>
        <p:spPr>
          <a:xfrm>
            <a:off x="1028700" y="1529364"/>
            <a:ext cx="10133013" cy="4186237"/>
          </a:xfrm>
          <a:prstGeom prst="rect">
            <a:avLst/>
          </a:prstGeom>
        </p:spPr>
        <p:txBody>
          <a:bodyPr/>
          <a:lstStyle>
            <a:lvl1pPr>
              <a:defRPr sz="2400"/>
            </a:lvl1pPr>
            <a:lvl2pPr marL="685800" indent="-228600">
              <a:buFont typeface="Courier New" panose="02070309020205020404" pitchFamily="49" charset="0"/>
              <a:buChar char="o"/>
              <a:defRPr sz="2000"/>
            </a:lvl2pPr>
            <a:lvl3pPr>
              <a:defRPr sz="1800"/>
            </a:lvl3pPr>
            <a:lvl4pPr marL="1600200" indent="-22860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0AD26C65-E3D9-48B5-B247-C5ECEC16305C}"/>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78292278"/>
      </p:ext>
    </p:extLst>
  </p:cSld>
  <p:clrMapOvr>
    <a:masterClrMapping/>
  </p:clrMapOvr>
  <p:extLst>
    <p:ext uri="{DCECCB84-F9BA-43D5-87BE-67443E8EF086}">
      <p15:sldGuideLst xmlns:p15="http://schemas.microsoft.com/office/powerpoint/2012/main">
        <p15:guide id="1" orient="horz" pos="408">
          <p15:clr>
            <a:srgbClr val="FBAE40"/>
          </p15:clr>
        </p15:guide>
        <p15:guide id="2" orient="horz" pos="984">
          <p15:clr>
            <a:srgbClr val="FBAE40"/>
          </p15:clr>
        </p15:guide>
        <p15:guide id="3" pos="649">
          <p15:clr>
            <a:srgbClr val="FBAE40"/>
          </p15:clr>
        </p15:guide>
        <p15:guide id="4" pos="7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plus Imag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7B6425-3C65-FB46-BA77-2B990FDF8020}"/>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95447C-1ED8-FF43-9C86-D8C6460DDC6F}"/>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2" name="Title 1">
            <a:extLst>
              <a:ext uri="{FF2B5EF4-FFF2-40B4-BE49-F238E27FC236}">
                <a16:creationId xmlns:a16="http://schemas.microsoft.com/office/drawing/2014/main" id="{8381F4F3-149E-4FD6-824E-62D523DFB908}"/>
              </a:ext>
            </a:extLst>
          </p:cNvPr>
          <p:cNvSpPr>
            <a:spLocks noGrp="1"/>
          </p:cNvSpPr>
          <p:nvPr>
            <p:ph type="title" hasCustomPrompt="1"/>
          </p:nvPr>
        </p:nvSpPr>
        <p:spPr>
          <a:xfrm>
            <a:off x="228600" y="647700"/>
            <a:ext cx="11696700" cy="815975"/>
          </a:xfrm>
          <a:prstGeom prst="rect">
            <a:avLst/>
          </a:prstGeom>
        </p:spPr>
        <p:txBody>
          <a:bodyPr anchor="b"/>
          <a:lstStyle>
            <a:lvl1pPr algn="ctr">
              <a:defRPr sz="28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600F7761-72F2-413B-A995-DABBB9872495}"/>
              </a:ext>
            </a:extLst>
          </p:cNvPr>
          <p:cNvSpPr>
            <a:spLocks noGrp="1"/>
          </p:cNvSpPr>
          <p:nvPr>
            <p:ph sz="quarter" idx="17"/>
          </p:nvPr>
        </p:nvSpPr>
        <p:spPr>
          <a:xfrm>
            <a:off x="6324601" y="1574800"/>
            <a:ext cx="5600699" cy="4365117"/>
          </a:xfrm>
          <a:prstGeom prst="rect">
            <a:avLst/>
          </a:prstGeom>
        </p:spPr>
        <p:txBody>
          <a:bodyPr/>
          <a:lstStyle>
            <a:lvl1pPr>
              <a:defRPr sz="2400"/>
            </a:lvl1pPr>
            <a:lvl2pPr marL="685800" indent="-228600">
              <a:buFont typeface="Courier New" panose="02070309020205020404" pitchFamily="49" charset="0"/>
              <a:buChar char="o"/>
              <a:defRPr sz="2000"/>
            </a:lvl2pPr>
            <a:lvl3pPr>
              <a:defRPr sz="1800"/>
            </a:lvl3pPr>
            <a:lvl4pPr marL="1600200" indent="-22860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1D80438-907A-4B27-8522-9A6A30D2C8FD}"/>
              </a:ext>
            </a:extLst>
          </p:cNvPr>
          <p:cNvSpPr>
            <a:spLocks noGrp="1"/>
          </p:cNvSpPr>
          <p:nvPr>
            <p:ph sz="quarter" idx="18"/>
          </p:nvPr>
        </p:nvSpPr>
        <p:spPr>
          <a:xfrm>
            <a:off x="228600" y="1574800"/>
            <a:ext cx="5638800" cy="4365625"/>
          </a:xfrm>
          <a:prstGeom prst="rect">
            <a:avLst/>
          </a:prstGeom>
        </p:spPr>
        <p:txBody>
          <a:bodyPr/>
          <a:lstStyle>
            <a:lvl1pPr>
              <a:defRPr sz="2400"/>
            </a:lvl1pPr>
            <a:lvl2pPr marL="685800" indent="-228600">
              <a:buFont typeface="Courier New" panose="02070309020205020404" pitchFamily="49" charset="0"/>
              <a:buChar char="o"/>
              <a:defRPr sz="2000"/>
            </a:lvl2pPr>
            <a:lvl3pPr>
              <a:defRPr sz="1800"/>
            </a:lvl3pPr>
            <a:lvl4pPr marL="1600200" indent="-22860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1">
            <a:extLst>
              <a:ext uri="{FF2B5EF4-FFF2-40B4-BE49-F238E27FC236}">
                <a16:creationId xmlns:a16="http://schemas.microsoft.com/office/drawing/2014/main" id="{B26E3FDE-559C-47C8-AB1F-61608ED1B3CE}"/>
              </a:ext>
            </a:extLst>
          </p:cNvPr>
          <p:cNvSpPr>
            <a:spLocks noGrp="1"/>
          </p:cNvSpPr>
          <p:nvPr>
            <p:ph type="ftr" sz="quarter" idx="19"/>
          </p:nvPr>
        </p:nvSpPr>
        <p:spPr/>
        <p:txBody>
          <a:bodyPr/>
          <a:lstStyle/>
          <a:p>
            <a:endParaRPr lang="en-US"/>
          </a:p>
        </p:txBody>
      </p:sp>
    </p:spTree>
    <p:extLst>
      <p:ext uri="{BB962C8B-B14F-4D97-AF65-F5344CB8AC3E}">
        <p14:creationId xmlns:p14="http://schemas.microsoft.com/office/powerpoint/2010/main" val="1766817120"/>
      </p:ext>
    </p:extLst>
  </p:cSld>
  <p:clrMapOvr>
    <a:masterClrMapping/>
  </p:clrMapOvr>
  <p:extLst>
    <p:ext uri="{DCECCB84-F9BA-43D5-87BE-67443E8EF086}">
      <p15:sldGuideLst xmlns:p15="http://schemas.microsoft.com/office/powerpoint/2012/main">
        <p15:guide id="1" orient="horz" pos="408">
          <p15:clr>
            <a:srgbClr val="FBAE40"/>
          </p15:clr>
        </p15:guide>
        <p15:guide id="2" pos="3696">
          <p15:clr>
            <a:srgbClr val="FBAE40"/>
          </p15:clr>
        </p15:guide>
        <p15:guide id="3" pos="3984">
          <p15:clr>
            <a:srgbClr val="FBAE40"/>
          </p15:clr>
        </p15:guide>
        <p15:guide id="4" orient="horz" pos="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Compar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7B6425-3C65-FB46-BA77-2B990FDF8020}"/>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95447C-1ED8-FF43-9C86-D8C6460DDC6F}"/>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2" name="Title 1">
            <a:extLst>
              <a:ext uri="{FF2B5EF4-FFF2-40B4-BE49-F238E27FC236}">
                <a16:creationId xmlns:a16="http://schemas.microsoft.com/office/drawing/2014/main" id="{8381F4F3-149E-4FD6-824E-62D523DFB908}"/>
              </a:ext>
            </a:extLst>
          </p:cNvPr>
          <p:cNvSpPr>
            <a:spLocks noGrp="1"/>
          </p:cNvSpPr>
          <p:nvPr>
            <p:ph type="title" hasCustomPrompt="1"/>
          </p:nvPr>
        </p:nvSpPr>
        <p:spPr>
          <a:xfrm>
            <a:off x="228600" y="647700"/>
            <a:ext cx="5638800" cy="815975"/>
          </a:xfrm>
          <a:prstGeom prst="rect">
            <a:avLst/>
          </a:prstGeom>
        </p:spPr>
        <p:txBody>
          <a:bodyPr anchor="b"/>
          <a:lstStyle>
            <a:lvl1pPr>
              <a:defRPr sz="2800">
                <a:solidFill>
                  <a:schemeClr val="accent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DDC567D-B748-43C6-B64E-7FC20D9D673C}"/>
              </a:ext>
            </a:extLst>
          </p:cNvPr>
          <p:cNvSpPr>
            <a:spLocks noGrp="1"/>
          </p:cNvSpPr>
          <p:nvPr>
            <p:ph type="body" sz="quarter" idx="15"/>
          </p:nvPr>
        </p:nvSpPr>
        <p:spPr>
          <a:xfrm>
            <a:off x="6324599" y="1581150"/>
            <a:ext cx="5638801" cy="4359275"/>
          </a:xfrm>
          <a:prstGeom prst="rect">
            <a:avLst/>
          </a:prstGeom>
        </p:spPr>
        <p:txBody>
          <a:bodyPr/>
          <a:lstStyle>
            <a:lvl1pPr>
              <a:defRPr sz="2400"/>
            </a:lvl1pPr>
            <a:lvl2pPr marL="685800" indent="-228600">
              <a:buFont typeface="Courier New" panose="02070309020205020404" pitchFamily="49" charset="0"/>
              <a:buChar char="o"/>
              <a:defRPr sz="2000"/>
            </a:lvl2pPr>
            <a:lvl3pPr>
              <a:defRPr sz="1800"/>
            </a:lvl3pPr>
            <a:lvl4pPr marL="1600200" indent="-22860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9A6C31E0-16C5-4BEF-B001-832D3BEBA835}"/>
              </a:ext>
            </a:extLst>
          </p:cNvPr>
          <p:cNvSpPr>
            <a:spLocks noGrp="1"/>
          </p:cNvSpPr>
          <p:nvPr>
            <p:ph type="body" sz="quarter" idx="16"/>
          </p:nvPr>
        </p:nvSpPr>
        <p:spPr>
          <a:xfrm>
            <a:off x="228600" y="1581150"/>
            <a:ext cx="5638801" cy="4359275"/>
          </a:xfrm>
          <a:prstGeom prst="rect">
            <a:avLst/>
          </a:prstGeom>
        </p:spPr>
        <p:txBody>
          <a:bodyPr/>
          <a:lstStyle>
            <a:lvl1pPr>
              <a:defRPr sz="2400"/>
            </a:lvl1pPr>
            <a:lvl2pPr marL="685800" indent="-228600">
              <a:buFont typeface="Courier New" panose="02070309020205020404" pitchFamily="49" charset="0"/>
              <a:buChar char="o"/>
              <a:defRPr sz="2000"/>
            </a:lvl2pPr>
            <a:lvl3pPr>
              <a:defRPr sz="1800"/>
            </a:lvl3pPr>
            <a:lvl4pPr marL="1600200" indent="-228600">
              <a:buFont typeface="Courier New" panose="02070309020205020404" pitchFamily="49" charset="0"/>
              <a:buChar char="o"/>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5C33E43C-2C95-4A53-95B1-F2C7E1746FBD}"/>
              </a:ext>
            </a:extLst>
          </p:cNvPr>
          <p:cNvSpPr>
            <a:spLocks noGrp="1"/>
          </p:cNvSpPr>
          <p:nvPr>
            <p:ph type="body" sz="quarter" idx="17" hasCustomPrompt="1"/>
          </p:nvPr>
        </p:nvSpPr>
        <p:spPr>
          <a:xfrm>
            <a:off x="6324600" y="647700"/>
            <a:ext cx="5638800" cy="815975"/>
          </a:xfrm>
          <a:prstGeom prst="rect">
            <a:avLst/>
          </a:prstGeom>
        </p:spPr>
        <p:txBody>
          <a:bodyPr anchor="b"/>
          <a:lstStyle>
            <a:lvl1pPr marL="0" indent="0">
              <a:buNone/>
              <a:defRPr>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CLICK TO EDIT MASTER TEXT STYLES</a:t>
            </a:r>
          </a:p>
        </p:txBody>
      </p:sp>
      <p:sp>
        <p:nvSpPr>
          <p:cNvPr id="15" name="Footer Placeholder 14">
            <a:extLst>
              <a:ext uri="{FF2B5EF4-FFF2-40B4-BE49-F238E27FC236}">
                <a16:creationId xmlns:a16="http://schemas.microsoft.com/office/drawing/2014/main" id="{AE9D1DF9-CA2B-497C-A474-140A433EB1A9}"/>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719844243"/>
      </p:ext>
    </p:extLst>
  </p:cSld>
  <p:clrMapOvr>
    <a:masterClrMapping/>
  </p:clrMapOvr>
  <p:extLst>
    <p:ext uri="{DCECCB84-F9BA-43D5-87BE-67443E8EF086}">
      <p15:sldGuideLst xmlns:p15="http://schemas.microsoft.com/office/powerpoint/2012/main">
        <p15:guide id="1" orient="horz" pos="408">
          <p15:clr>
            <a:srgbClr val="FBAE40"/>
          </p15:clr>
        </p15:guide>
        <p15:guide id="2" pos="3696">
          <p15:clr>
            <a:srgbClr val="FBAE40"/>
          </p15:clr>
        </p15:guide>
        <p15:guide id="3" pos="3984">
          <p15:clr>
            <a:srgbClr val="FBAE40"/>
          </p15:clr>
        </p15:guide>
        <p15:guide id="4" orient="horz" pos="9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EA79161-8322-5B49-8CE3-98F6F42358F5}"/>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7502581-1511-CC46-AB21-D43A1F7E8406}"/>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9" name="Content Placeholder 8">
            <a:extLst>
              <a:ext uri="{FF2B5EF4-FFF2-40B4-BE49-F238E27FC236}">
                <a16:creationId xmlns:a16="http://schemas.microsoft.com/office/drawing/2014/main" id="{46D45634-8AA1-0F4D-A75A-39A7ABA70BDF}"/>
              </a:ext>
            </a:extLst>
          </p:cNvPr>
          <p:cNvSpPr>
            <a:spLocks noGrp="1"/>
          </p:cNvSpPr>
          <p:nvPr>
            <p:ph sz="quarter" idx="12" hasCustomPrompt="1"/>
          </p:nvPr>
        </p:nvSpPr>
        <p:spPr>
          <a:xfrm>
            <a:off x="1030288" y="1562100"/>
            <a:ext cx="10131425" cy="4152900"/>
          </a:xfrm>
          <a:prstGeom prst="rect">
            <a:avLst/>
          </a:prstGeom>
        </p:spPr>
        <p:txBody>
          <a:bodyPr/>
          <a:lstStyle>
            <a:lvl1pPr marL="0" indent="0" algn="ctr">
              <a:buFontTx/>
              <a:buNone/>
              <a:defRPr sz="1600" baseline="0"/>
            </a:lvl1pPr>
          </a:lstStyle>
          <a:p>
            <a:pPr lvl="0"/>
            <a:r>
              <a:rPr lang="en-US" dirty="0"/>
              <a:t>1 column format for text or image/graphics</a:t>
            </a:r>
          </a:p>
        </p:txBody>
      </p:sp>
      <p:sp>
        <p:nvSpPr>
          <p:cNvPr id="2" name="Footer Placeholder 1">
            <a:extLst>
              <a:ext uri="{FF2B5EF4-FFF2-40B4-BE49-F238E27FC236}">
                <a16:creationId xmlns:a16="http://schemas.microsoft.com/office/drawing/2014/main" id="{D5FC2B39-47EB-4C2C-B47E-0146766EC9F0}"/>
              </a:ext>
            </a:extLst>
          </p:cNvPr>
          <p:cNvSpPr>
            <a:spLocks noGrp="1"/>
          </p:cNvSpPr>
          <p:nvPr>
            <p:ph type="ftr" sz="quarter" idx="13"/>
          </p:nvPr>
        </p:nvSpPr>
        <p:spPr/>
        <p:txBody>
          <a:bodyPr/>
          <a:lstStyle/>
          <a:p>
            <a:endParaRPr lang="en-US"/>
          </a:p>
        </p:txBody>
      </p:sp>
      <p:sp>
        <p:nvSpPr>
          <p:cNvPr id="6" name="Title 5">
            <a:extLst>
              <a:ext uri="{FF2B5EF4-FFF2-40B4-BE49-F238E27FC236}">
                <a16:creationId xmlns:a16="http://schemas.microsoft.com/office/drawing/2014/main" id="{9A562582-E27D-4673-82D3-87FCF28F0EB7}"/>
              </a:ext>
            </a:extLst>
          </p:cNvPr>
          <p:cNvSpPr>
            <a:spLocks noGrp="1"/>
          </p:cNvSpPr>
          <p:nvPr>
            <p:ph type="title" hasCustomPrompt="1"/>
          </p:nvPr>
        </p:nvSpPr>
        <p:spPr>
          <a:xfrm>
            <a:off x="1030288" y="615638"/>
            <a:ext cx="10133012" cy="847242"/>
          </a:xfrm>
          <a:prstGeom prst="rect">
            <a:avLst/>
          </a:prstGeom>
        </p:spPr>
        <p:txBody>
          <a:bodyPr anchor="b"/>
          <a:lstStyle>
            <a:lvl1pPr algn="ctr">
              <a:defRPr sz="28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195565509"/>
      </p:ext>
    </p:extLst>
  </p:cSld>
  <p:clrMapOvr>
    <a:masterClrMapping/>
  </p:clrMapOvr>
  <p:extLst>
    <p:ext uri="{DCECCB84-F9BA-43D5-87BE-67443E8EF086}">
      <p15:sldGuideLst xmlns:p15="http://schemas.microsoft.com/office/powerpoint/2012/main">
        <p15:guide id="1" orient="horz" pos="408" userDrawn="1">
          <p15:clr>
            <a:srgbClr val="FBAE40"/>
          </p15:clr>
        </p15:guide>
        <p15:guide id="2" orient="horz" pos="984" userDrawn="1">
          <p15:clr>
            <a:srgbClr val="FBAE40"/>
          </p15:clr>
        </p15:guide>
        <p15:guide id="3" pos="649" userDrawn="1">
          <p15:clr>
            <a:srgbClr val="FBAE40"/>
          </p15:clr>
        </p15:guide>
        <p15:guide id="4" pos="70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7B6425-3C65-FB46-BA77-2B990FDF8020}"/>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95447C-1ED8-FF43-9C86-D8C6460DDC6F}"/>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9" name="Text Placeholder 8">
            <a:extLst>
              <a:ext uri="{FF2B5EF4-FFF2-40B4-BE49-F238E27FC236}">
                <a16:creationId xmlns:a16="http://schemas.microsoft.com/office/drawing/2014/main" id="{7573B50F-7C07-154C-BDF7-E74D9874A657}"/>
              </a:ext>
            </a:extLst>
          </p:cNvPr>
          <p:cNvSpPr>
            <a:spLocks noGrp="1"/>
          </p:cNvSpPr>
          <p:nvPr>
            <p:ph type="body" sz="quarter" idx="11" hasCustomPrompt="1"/>
          </p:nvPr>
        </p:nvSpPr>
        <p:spPr>
          <a:xfrm>
            <a:off x="228600" y="647700"/>
            <a:ext cx="5638800" cy="815975"/>
          </a:xfrm>
          <a:prstGeom prst="rect">
            <a:avLst/>
          </a:prstGeom>
        </p:spPr>
        <p:txBody>
          <a:bodyPr anchor="b" anchorCtr="0"/>
          <a:lstStyle>
            <a:lvl1pPr marL="0" indent="0">
              <a:buFontTx/>
              <a:buNone/>
              <a:defRPr sz="2600" baseline="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HEADLINE</a:t>
            </a:r>
          </a:p>
        </p:txBody>
      </p:sp>
      <p:sp>
        <p:nvSpPr>
          <p:cNvPr id="13" name="Text Placeholder 12">
            <a:extLst>
              <a:ext uri="{FF2B5EF4-FFF2-40B4-BE49-F238E27FC236}">
                <a16:creationId xmlns:a16="http://schemas.microsoft.com/office/drawing/2014/main" id="{7BE6328A-0572-EE4F-9A49-6B2441C6C8CC}"/>
              </a:ext>
            </a:extLst>
          </p:cNvPr>
          <p:cNvSpPr>
            <a:spLocks noGrp="1"/>
          </p:cNvSpPr>
          <p:nvPr>
            <p:ph type="body" sz="quarter" idx="12" hasCustomPrompt="1"/>
          </p:nvPr>
        </p:nvSpPr>
        <p:spPr>
          <a:xfrm>
            <a:off x="6324600" y="647700"/>
            <a:ext cx="5600700" cy="815975"/>
          </a:xfrm>
          <a:prstGeom prst="rect">
            <a:avLst/>
          </a:prstGeom>
        </p:spPr>
        <p:txBody>
          <a:bodyPr anchor="b" anchorCtr="0"/>
          <a:lstStyle>
            <a:lvl1pPr marL="0" indent="0">
              <a:buFontTx/>
              <a:buNone/>
              <a:defRPr sz="2600" baseline="0">
                <a:solidFill>
                  <a:schemeClr val="accent1"/>
                </a:solidFill>
              </a:defRPr>
            </a:lvl1pPr>
          </a:lstStyle>
          <a:p>
            <a:pPr lvl="0"/>
            <a:r>
              <a:rPr lang="en-US" dirty="0"/>
              <a:t>HEADLINE</a:t>
            </a:r>
          </a:p>
        </p:txBody>
      </p:sp>
      <p:sp>
        <p:nvSpPr>
          <p:cNvPr id="17" name="Content Placeholder 16">
            <a:extLst>
              <a:ext uri="{FF2B5EF4-FFF2-40B4-BE49-F238E27FC236}">
                <a16:creationId xmlns:a16="http://schemas.microsoft.com/office/drawing/2014/main" id="{A758A522-B9B4-D54C-82E3-6ADB8EE22B57}"/>
              </a:ext>
            </a:extLst>
          </p:cNvPr>
          <p:cNvSpPr>
            <a:spLocks noGrp="1"/>
          </p:cNvSpPr>
          <p:nvPr>
            <p:ph sz="quarter" idx="13" hasCustomPrompt="1"/>
          </p:nvPr>
        </p:nvSpPr>
        <p:spPr>
          <a:xfrm>
            <a:off x="228600" y="1562100"/>
            <a:ext cx="5638800" cy="4152900"/>
          </a:xfrm>
          <a:prstGeom prst="rect">
            <a:avLst/>
          </a:prstGeom>
        </p:spPr>
        <p:txBody>
          <a:bodyPr/>
          <a:lstStyle>
            <a:lvl1pPr marL="0" indent="0">
              <a:buFontTx/>
              <a:buNone/>
              <a:defRPr sz="16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2 column format for text or image/graphics</a:t>
            </a:r>
          </a:p>
        </p:txBody>
      </p:sp>
      <p:sp>
        <p:nvSpPr>
          <p:cNvPr id="19" name="Content Placeholder 18">
            <a:extLst>
              <a:ext uri="{FF2B5EF4-FFF2-40B4-BE49-F238E27FC236}">
                <a16:creationId xmlns:a16="http://schemas.microsoft.com/office/drawing/2014/main" id="{F372BDB6-AF4B-C842-8323-4672650A1EA3}"/>
              </a:ext>
            </a:extLst>
          </p:cNvPr>
          <p:cNvSpPr>
            <a:spLocks noGrp="1"/>
          </p:cNvSpPr>
          <p:nvPr>
            <p:ph sz="quarter" idx="14" hasCustomPrompt="1"/>
          </p:nvPr>
        </p:nvSpPr>
        <p:spPr>
          <a:xfrm>
            <a:off x="6324600" y="1562100"/>
            <a:ext cx="5600700" cy="4152900"/>
          </a:xfrm>
          <a:prstGeom prst="rect">
            <a:avLst/>
          </a:prstGeom>
        </p:spPr>
        <p:txBody>
          <a:bodyPr/>
          <a:lstStyle>
            <a:lvl1pPr marL="0" indent="0">
              <a:buFontTx/>
              <a:buNone/>
              <a:defRPr sz="1600" baseline="0"/>
            </a:lvl1pPr>
          </a:lstStyle>
          <a:p>
            <a:pPr lvl="0"/>
            <a:r>
              <a:rPr lang="en-US" dirty="0"/>
              <a:t>2 column format for text or image/graphics</a:t>
            </a:r>
          </a:p>
        </p:txBody>
      </p:sp>
      <p:sp>
        <p:nvSpPr>
          <p:cNvPr id="2" name="Footer Placeholder 1">
            <a:extLst>
              <a:ext uri="{FF2B5EF4-FFF2-40B4-BE49-F238E27FC236}">
                <a16:creationId xmlns:a16="http://schemas.microsoft.com/office/drawing/2014/main" id="{CE29CA82-180D-4449-96FA-D27114BFE1A7}"/>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4017590609"/>
      </p:ext>
    </p:extLst>
  </p:cSld>
  <p:clrMapOvr>
    <a:masterClrMapping/>
  </p:clrMapOvr>
  <p:extLst>
    <p:ext uri="{DCECCB84-F9BA-43D5-87BE-67443E8EF086}">
      <p15:sldGuideLst xmlns:p15="http://schemas.microsoft.com/office/powerpoint/2012/main">
        <p15:guide id="1" orient="horz" pos="408" userDrawn="1">
          <p15:clr>
            <a:srgbClr val="FBAE40"/>
          </p15:clr>
        </p15:guide>
        <p15:guide id="2" pos="3696" userDrawn="1">
          <p15:clr>
            <a:srgbClr val="FBAE40"/>
          </p15:clr>
        </p15:guide>
        <p15:guide id="3" pos="3984" userDrawn="1">
          <p15:clr>
            <a:srgbClr val="FBAE40"/>
          </p15:clr>
        </p15:guide>
        <p15:guide id="4" orient="horz" pos="9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7B6425-3C65-FB46-BA77-2B990FDF8020}"/>
              </a:ext>
            </a:extLst>
          </p:cNvPr>
          <p:cNvCxnSpPr/>
          <p:nvPr userDrawn="1"/>
        </p:nvCxnSpPr>
        <p:spPr>
          <a:xfrm>
            <a:off x="228600" y="6057900"/>
            <a:ext cx="116967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D95447C-1ED8-FF43-9C86-D8C6460DDC6F}"/>
              </a:ext>
            </a:extLst>
          </p:cNvPr>
          <p:cNvPicPr>
            <a:picLocks noChangeAspect="1"/>
          </p:cNvPicPr>
          <p:nvPr userDrawn="1"/>
        </p:nvPicPr>
        <p:blipFill>
          <a:blip r:embed="rId2"/>
          <a:stretch>
            <a:fillRect/>
          </a:stretch>
        </p:blipFill>
        <p:spPr>
          <a:xfrm>
            <a:off x="10007600" y="6327775"/>
            <a:ext cx="1955800" cy="393700"/>
          </a:xfrm>
          <a:prstGeom prst="rect">
            <a:avLst/>
          </a:prstGeom>
        </p:spPr>
      </p:pic>
      <p:sp>
        <p:nvSpPr>
          <p:cNvPr id="3" name="Text Placeholder 2">
            <a:extLst>
              <a:ext uri="{FF2B5EF4-FFF2-40B4-BE49-F238E27FC236}">
                <a16:creationId xmlns:a16="http://schemas.microsoft.com/office/drawing/2014/main" id="{5F935FBF-4FA8-DA4F-89EA-298DD8F4EE05}"/>
              </a:ext>
            </a:extLst>
          </p:cNvPr>
          <p:cNvSpPr>
            <a:spLocks noGrp="1"/>
          </p:cNvSpPr>
          <p:nvPr>
            <p:ph type="body" sz="quarter" idx="11" hasCustomPrompt="1"/>
          </p:nvPr>
        </p:nvSpPr>
        <p:spPr>
          <a:xfrm>
            <a:off x="228600" y="647700"/>
            <a:ext cx="3543300" cy="831850"/>
          </a:xfrm>
          <a:prstGeom prst="rect">
            <a:avLst/>
          </a:prstGeom>
        </p:spPr>
        <p:txBody>
          <a:bodyPr anchor="b" anchorCtr="0"/>
          <a:lstStyle>
            <a:lvl1pPr marL="0" indent="0">
              <a:buFontTx/>
              <a:buNone/>
              <a:defRPr sz="2600" baseline="0">
                <a:solidFill>
                  <a:schemeClr val="accent1"/>
                </a:solidFill>
              </a:defRPr>
            </a:lvl1pPr>
          </a:lstStyle>
          <a:p>
            <a:pPr lvl="0"/>
            <a:r>
              <a:rPr lang="en-US" dirty="0"/>
              <a:t>HEADLINE</a:t>
            </a:r>
          </a:p>
        </p:txBody>
      </p:sp>
      <p:sp>
        <p:nvSpPr>
          <p:cNvPr id="10" name="Text Placeholder 9">
            <a:extLst>
              <a:ext uri="{FF2B5EF4-FFF2-40B4-BE49-F238E27FC236}">
                <a16:creationId xmlns:a16="http://schemas.microsoft.com/office/drawing/2014/main" id="{5B94044A-1D22-C442-A5CC-E970DAC30A65}"/>
              </a:ext>
            </a:extLst>
          </p:cNvPr>
          <p:cNvSpPr>
            <a:spLocks noGrp="1"/>
          </p:cNvSpPr>
          <p:nvPr>
            <p:ph type="body" sz="quarter" idx="12" hasCustomPrompt="1"/>
          </p:nvPr>
        </p:nvSpPr>
        <p:spPr>
          <a:xfrm>
            <a:off x="4305300" y="647700"/>
            <a:ext cx="3543300" cy="831850"/>
          </a:xfrm>
          <a:prstGeom prst="rect">
            <a:avLst/>
          </a:prstGeom>
        </p:spPr>
        <p:txBody>
          <a:bodyPr anchor="b" anchorCtr="0"/>
          <a:lstStyle>
            <a:lvl1pPr marL="0" indent="0">
              <a:buFontTx/>
              <a:buNone/>
              <a:defRPr sz="2600" baseline="0">
                <a:solidFill>
                  <a:schemeClr val="accent1"/>
                </a:solidFill>
              </a:defRPr>
            </a:lvl1pPr>
          </a:lstStyle>
          <a:p>
            <a:pPr lvl="0"/>
            <a:r>
              <a:rPr lang="en-US" dirty="0"/>
              <a:t>HEADLINE</a:t>
            </a:r>
          </a:p>
        </p:txBody>
      </p:sp>
      <p:sp>
        <p:nvSpPr>
          <p:cNvPr id="13" name="Text Placeholder 12">
            <a:extLst>
              <a:ext uri="{FF2B5EF4-FFF2-40B4-BE49-F238E27FC236}">
                <a16:creationId xmlns:a16="http://schemas.microsoft.com/office/drawing/2014/main" id="{4F8FC499-44F8-F242-9790-1E9F4E1C6E06}"/>
              </a:ext>
            </a:extLst>
          </p:cNvPr>
          <p:cNvSpPr>
            <a:spLocks noGrp="1"/>
          </p:cNvSpPr>
          <p:nvPr>
            <p:ph type="body" sz="quarter" idx="13" hasCustomPrompt="1"/>
          </p:nvPr>
        </p:nvSpPr>
        <p:spPr>
          <a:xfrm>
            <a:off x="8382000" y="647700"/>
            <a:ext cx="3543300" cy="831850"/>
          </a:xfrm>
          <a:prstGeom prst="rect">
            <a:avLst/>
          </a:prstGeom>
        </p:spPr>
        <p:txBody>
          <a:bodyPr anchor="b" anchorCtr="0"/>
          <a:lstStyle>
            <a:lvl1pPr marL="0" indent="0">
              <a:buFontTx/>
              <a:buNone/>
              <a:defRPr sz="2600" baseline="0">
                <a:solidFill>
                  <a:schemeClr val="accent1"/>
                </a:solidFill>
              </a:defRPr>
            </a:lvl1pPr>
          </a:lstStyle>
          <a:p>
            <a:pPr lvl="0"/>
            <a:r>
              <a:rPr lang="en-US" dirty="0"/>
              <a:t>HEADLINE</a:t>
            </a:r>
          </a:p>
        </p:txBody>
      </p:sp>
      <p:sp>
        <p:nvSpPr>
          <p:cNvPr id="15" name="Content Placeholder 14">
            <a:extLst>
              <a:ext uri="{FF2B5EF4-FFF2-40B4-BE49-F238E27FC236}">
                <a16:creationId xmlns:a16="http://schemas.microsoft.com/office/drawing/2014/main" id="{D8BD70C2-133A-7A43-A430-E33C23DAB6E1}"/>
              </a:ext>
            </a:extLst>
          </p:cNvPr>
          <p:cNvSpPr>
            <a:spLocks noGrp="1"/>
          </p:cNvSpPr>
          <p:nvPr>
            <p:ph sz="quarter" idx="14" hasCustomPrompt="1"/>
          </p:nvPr>
        </p:nvSpPr>
        <p:spPr>
          <a:xfrm>
            <a:off x="228600" y="1562100"/>
            <a:ext cx="3543300" cy="4152900"/>
          </a:xfrm>
          <a:prstGeom prst="rect">
            <a:avLst/>
          </a:prstGeom>
        </p:spPr>
        <p:txBody>
          <a:bodyPr/>
          <a:lstStyle>
            <a:lvl1pPr marL="0" indent="0">
              <a:buFontTx/>
              <a:buNone/>
              <a:defRPr sz="1600" baseline="0"/>
            </a:lvl1pPr>
          </a:lstStyle>
          <a:p>
            <a:pPr lvl="0"/>
            <a:r>
              <a:rPr lang="en-US" dirty="0"/>
              <a:t>3 column format for text or image/graphics</a:t>
            </a:r>
          </a:p>
        </p:txBody>
      </p:sp>
      <p:sp>
        <p:nvSpPr>
          <p:cNvPr id="17" name="Content Placeholder 16">
            <a:extLst>
              <a:ext uri="{FF2B5EF4-FFF2-40B4-BE49-F238E27FC236}">
                <a16:creationId xmlns:a16="http://schemas.microsoft.com/office/drawing/2014/main" id="{B1145B6C-5ACC-6B41-9503-EAEF29572D16}"/>
              </a:ext>
            </a:extLst>
          </p:cNvPr>
          <p:cNvSpPr>
            <a:spLocks noGrp="1"/>
          </p:cNvSpPr>
          <p:nvPr>
            <p:ph sz="quarter" idx="15" hasCustomPrompt="1"/>
          </p:nvPr>
        </p:nvSpPr>
        <p:spPr>
          <a:xfrm>
            <a:off x="4305300" y="1562100"/>
            <a:ext cx="3543300" cy="4152900"/>
          </a:xfrm>
          <a:prstGeom prst="rect">
            <a:avLst/>
          </a:prstGeom>
        </p:spPr>
        <p:txBody>
          <a:bodyPr/>
          <a:lstStyle>
            <a:lvl1pPr marL="0" indent="0">
              <a:buFontTx/>
              <a:buNone/>
              <a:defRPr sz="1600" baseline="0"/>
            </a:lvl1pPr>
          </a:lstStyle>
          <a:p>
            <a:pPr lvl="0"/>
            <a:r>
              <a:rPr lang="en-US" dirty="0"/>
              <a:t>3 column format for text or image/graphics</a:t>
            </a:r>
          </a:p>
        </p:txBody>
      </p:sp>
      <p:sp>
        <p:nvSpPr>
          <p:cNvPr id="19" name="Content Placeholder 18">
            <a:extLst>
              <a:ext uri="{FF2B5EF4-FFF2-40B4-BE49-F238E27FC236}">
                <a16:creationId xmlns:a16="http://schemas.microsoft.com/office/drawing/2014/main" id="{FC38C3F9-6A97-A54F-8201-FEAC004F48A0}"/>
              </a:ext>
            </a:extLst>
          </p:cNvPr>
          <p:cNvSpPr>
            <a:spLocks noGrp="1"/>
          </p:cNvSpPr>
          <p:nvPr>
            <p:ph sz="quarter" idx="16" hasCustomPrompt="1"/>
          </p:nvPr>
        </p:nvSpPr>
        <p:spPr>
          <a:xfrm>
            <a:off x="8382000" y="1562100"/>
            <a:ext cx="3543300" cy="4152900"/>
          </a:xfrm>
          <a:prstGeom prst="rect">
            <a:avLst/>
          </a:prstGeom>
        </p:spPr>
        <p:txBody>
          <a:bodyPr/>
          <a:lstStyle>
            <a:lvl1pPr marL="0" indent="0">
              <a:buFontTx/>
              <a:buNone/>
              <a:defRPr sz="1600" baseline="0"/>
            </a:lvl1pPr>
          </a:lstStyle>
          <a:p>
            <a:pPr lvl="0"/>
            <a:r>
              <a:rPr lang="en-US" dirty="0"/>
              <a:t>3 column format for text or image/graphics</a:t>
            </a:r>
          </a:p>
        </p:txBody>
      </p:sp>
      <p:sp>
        <p:nvSpPr>
          <p:cNvPr id="2" name="Footer Placeholder 1">
            <a:extLst>
              <a:ext uri="{FF2B5EF4-FFF2-40B4-BE49-F238E27FC236}">
                <a16:creationId xmlns:a16="http://schemas.microsoft.com/office/drawing/2014/main" id="{1007BBCD-06D8-4881-8245-59D26960CAEF}"/>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4077637620"/>
      </p:ext>
    </p:extLst>
  </p:cSld>
  <p:clrMapOvr>
    <a:masterClrMapping/>
  </p:clrMapOvr>
  <p:extLst>
    <p:ext uri="{DCECCB84-F9BA-43D5-87BE-67443E8EF086}">
      <p15:sldGuideLst xmlns:p15="http://schemas.microsoft.com/office/powerpoint/2012/main">
        <p15:guide id="1" orient="horz" pos="408" userDrawn="1">
          <p15:clr>
            <a:srgbClr val="FBAE40"/>
          </p15:clr>
        </p15:guide>
        <p15:guide id="3" pos="4944" userDrawn="1">
          <p15:clr>
            <a:srgbClr val="FBAE40"/>
          </p15:clr>
        </p15:guide>
        <p15:guide id="5" pos="5280" userDrawn="1">
          <p15:clr>
            <a:srgbClr val="FBAE40"/>
          </p15:clr>
        </p15:guide>
        <p15:guide id="6" pos="2712" userDrawn="1">
          <p15:clr>
            <a:srgbClr val="FBAE40"/>
          </p15:clr>
        </p15:guide>
        <p15:guide id="7" pos="2376" userDrawn="1">
          <p15:clr>
            <a:srgbClr val="FBAE40"/>
          </p15:clr>
        </p15:guide>
        <p15:guide id="8" orient="horz" pos="9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D4D223-4BC5-40FB-B919-C5347BCE18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0578629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6" r:id="rId3"/>
    <p:sldLayoutId id="2147483662" r:id="rId4"/>
    <p:sldLayoutId id="2147483661" r:id="rId5"/>
    <p:sldLayoutId id="2147483660" r:id="rId6"/>
    <p:sldLayoutId id="2147483658" r:id="rId7"/>
    <p:sldLayoutId id="2147483652" r:id="rId8"/>
    <p:sldLayoutId id="2147483657" r:id="rId9"/>
    <p:sldLayoutId id="2147483659" r:id="rId10"/>
    <p:sldLayoutId id="214748366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16" userDrawn="1">
          <p15:clr>
            <a:srgbClr val="F26B43"/>
          </p15:clr>
        </p15:guide>
        <p15:guide id="4" orient="horz" pos="144" userDrawn="1">
          <p15:clr>
            <a:srgbClr val="F26B43"/>
          </p15:clr>
        </p15:guide>
        <p15:guide id="5" pos="7512" userDrawn="1">
          <p15:clr>
            <a:srgbClr val="F26B43"/>
          </p15:clr>
        </p15:guide>
        <p15:guide id="6" pos="144" userDrawn="1">
          <p15:clr>
            <a:srgbClr val="F26B43"/>
          </p15:clr>
        </p15:guide>
        <p15:guide id="7" orient="horz" pos="36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ichotte@Butzel.com" TargetMode="External"/><Relationship Id="rId2" Type="http://schemas.openxmlformats.org/officeDocument/2006/relationships/hyperlink" Target="mailto:Dukarski@Butzel.com"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hamptonthink.org/read/tag/danny+haipho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chigan.gov/sos/faqs/elections-and-campaign-finance/elections-and-voting" TargetMode="External"/><Relationship Id="rId2" Type="http://schemas.openxmlformats.org/officeDocument/2006/relationships/hyperlink" Target="https://www.legislature.mi.gov/Laws/MCL?objectName=mcl-168-516" TargetMode="External"/><Relationship Id="rId1" Type="http://schemas.openxmlformats.org/officeDocument/2006/relationships/slideLayout" Target="../slideLayouts/slideLayout4.xml"/><Relationship Id="rId5" Type="http://schemas.openxmlformats.org/officeDocument/2006/relationships/hyperlink" Target="https://www.ag.state.mi.us/opinion/datafiles/2010s/op10324.htm" TargetMode="External"/><Relationship Id="rId4" Type="http://schemas.openxmlformats.org/officeDocument/2006/relationships/hyperlink" Target="https://www.legislature.mi.gov/(S(znvgesmz2y1zjcajlbxcnf3g))/mileg.aspx?page=getObject&amp;objectName=mcl-15-231"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legislature.mi.gov/(S(frjwvlt3xxmfc3afx4qfgxp3))/mileg.aspx?page=getObject&amp;objectName=mcl-168-889" TargetMode="External"/><Relationship Id="rId3" Type="http://schemas.openxmlformats.org/officeDocument/2006/relationships/hyperlink" Target="https://www.michigan.gov/sos/-/media/Project/Websites/sos/25delrio/Recount_Process_Summary_REV_August_2018_629821_7.pdf?rev=fd9524e034d44344887213cc9cda8294&amp;hash=7CBE5072394802875C219E9BCF2DF3BD" TargetMode="External"/><Relationship Id="rId7" Type="http://schemas.openxmlformats.org/officeDocument/2006/relationships/hyperlink" Target="https://www.legislature.mi.gov/(S(frjwvlt3xxmfc3afx4qfgxp3))/mileg.aspx?page=getObject&amp;objectName=mcl-168-880" TargetMode="External"/><Relationship Id="rId2" Type="http://schemas.openxmlformats.org/officeDocument/2006/relationships/hyperlink" Target="https://www.legislature.mi.gov/(S(p40jnv4nss1jd3i3u3oudjkq))/mileg.aspx?page=getObject&amp;objectName=mcl-168-801" TargetMode="External"/><Relationship Id="rId1" Type="http://schemas.openxmlformats.org/officeDocument/2006/relationships/slideLayout" Target="../slideLayouts/slideLayout4.xml"/><Relationship Id="rId6" Type="http://schemas.openxmlformats.org/officeDocument/2006/relationships/hyperlink" Target="https://www.legislature.mi.gov/(S(frjwvlt3xxmfc3afx4qfgxp3))/mileg.aspx?page=getObject&amp;objectName=mcl-168-879" TargetMode="External"/><Relationship Id="rId5" Type="http://schemas.openxmlformats.org/officeDocument/2006/relationships/hyperlink" Target="https://www.legislature.mi.gov/(S(frjwvlt3xxmfc3afx4qfgxp3))/mileg.aspx?page=getObject&amp;objectName=mcl-168-863" TargetMode="External"/><Relationship Id="rId4" Type="http://schemas.openxmlformats.org/officeDocument/2006/relationships/hyperlink" Target="http://www.legislature.mi.gov/(S(frjwvlt3xxmfc3afx4qfgxp3))/mileg.aspx?page=getObject&amp;objectName=mcl-168-862" TargetMode="External"/><Relationship Id="rId9" Type="http://schemas.openxmlformats.org/officeDocument/2006/relationships/hyperlink" Target="http://www.legislature.mi.gov/(S(2hbfjehrmvn5eolegemndmo4))/mileg.aspx?page=getObject&amp;objectName=mcl-168-931b-add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slature.mi.gov/(S(xjm52q551t1prtvcpacgwiw2))/documents/mcl/pdf/mcl-168-845a-added.pdf" TargetMode="External"/><Relationship Id="rId2" Type="http://schemas.openxmlformats.org/officeDocument/2006/relationships/hyperlink" Target="https://www.legislature.mi.gov/(S(frjwvlt3xxmfc3afx4qfgxp3))/mileg.aspx?page=getObject&amp;objectName=mcl-168-866" TargetMode="External"/><Relationship Id="rId1" Type="http://schemas.openxmlformats.org/officeDocument/2006/relationships/slideLayout" Target="../slideLayouts/slideLayout4.xml"/><Relationship Id="rId6" Type="http://schemas.openxmlformats.org/officeDocument/2006/relationships/hyperlink" Target="https://www.michigan.gov/sos/-/media/Project/Websites/sos/Election-Administrators/August-November-2024-Calendar-2023-10-18.pdf?rev=9c2834fd99f0420d94884171622c3cd0&amp;hash=9D4B3F902F5F429B86C699AD8330CA81" TargetMode="External"/><Relationship Id="rId5" Type="http://schemas.openxmlformats.org/officeDocument/2006/relationships/hyperlink" Target="https://www.legislature.mi.gov/(S(frjwvlt3xxmfc3afx4qfgxp3))/mileg.aspx?page=getObject&amp;objectName=mcl-168-874" TargetMode="External"/><Relationship Id="rId4" Type="http://schemas.openxmlformats.org/officeDocument/2006/relationships/hyperlink" Target="http://www.legislature.mi.gov/(S(1qisrfnhlh1oa3fsv5mhkjh1))/mileg.aspx?page=getobject&amp;objectname=mcl-600-4545-amended&amp;query=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hyperlink" Target="https://thebluediamondgallery.com/tablet-dictionary/t/the-first-amendment.html" TargetMode="External"/><Relationship Id="rId5" Type="http://schemas.openxmlformats.org/officeDocument/2006/relationships/image" Target="../media/image23.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5C34-C28B-4E20-ABCA-7F49A472D79C}"/>
              </a:ext>
            </a:extLst>
          </p:cNvPr>
          <p:cNvSpPr>
            <a:spLocks noGrp="1"/>
          </p:cNvSpPr>
          <p:nvPr>
            <p:ph type="ctrTitle"/>
          </p:nvPr>
        </p:nvSpPr>
        <p:spPr>
          <a:xfrm>
            <a:off x="6629400" y="158381"/>
            <a:ext cx="5295899" cy="1640922"/>
          </a:xfrm>
        </p:spPr>
        <p:txBody>
          <a:bodyPr/>
          <a:lstStyle/>
          <a:p>
            <a:r>
              <a:rPr lang="en-US" dirty="0"/>
              <a:t>Buckle up, buttercup!</a:t>
            </a:r>
          </a:p>
        </p:txBody>
      </p:sp>
      <p:sp>
        <p:nvSpPr>
          <p:cNvPr id="3" name="Subtitle 2">
            <a:extLst>
              <a:ext uri="{FF2B5EF4-FFF2-40B4-BE49-F238E27FC236}">
                <a16:creationId xmlns:a16="http://schemas.microsoft.com/office/drawing/2014/main" id="{524FE8BA-BAF1-4237-8B1B-40B3C55A5F0F}"/>
              </a:ext>
            </a:extLst>
          </p:cNvPr>
          <p:cNvSpPr>
            <a:spLocks noGrp="1"/>
          </p:cNvSpPr>
          <p:nvPr>
            <p:ph type="subTitle" idx="1"/>
          </p:nvPr>
        </p:nvSpPr>
        <p:spPr>
          <a:xfrm>
            <a:off x="6667499" y="1939331"/>
            <a:ext cx="5295901" cy="814252"/>
          </a:xfrm>
        </p:spPr>
        <p:txBody>
          <a:bodyPr/>
          <a:lstStyle/>
          <a:p>
            <a:r>
              <a:rPr lang="en-US" dirty="0"/>
              <a:t>“It’s Election Coverage Season, Stupid!”</a:t>
            </a:r>
          </a:p>
        </p:txBody>
      </p:sp>
      <p:sp>
        <p:nvSpPr>
          <p:cNvPr id="4" name="Text Placeholder 3">
            <a:extLst>
              <a:ext uri="{FF2B5EF4-FFF2-40B4-BE49-F238E27FC236}">
                <a16:creationId xmlns:a16="http://schemas.microsoft.com/office/drawing/2014/main" id="{6989636E-7F67-4013-B5AB-3B2485072F1D}"/>
              </a:ext>
            </a:extLst>
          </p:cNvPr>
          <p:cNvSpPr>
            <a:spLocks noGrp="1"/>
          </p:cNvSpPr>
          <p:nvPr>
            <p:ph type="body" sz="quarter" idx="11"/>
          </p:nvPr>
        </p:nvSpPr>
        <p:spPr>
          <a:xfrm>
            <a:off x="6629398" y="5454442"/>
            <a:ext cx="5334002" cy="901908"/>
          </a:xfrm>
        </p:spPr>
        <p:txBody>
          <a:bodyPr/>
          <a:lstStyle/>
          <a:p>
            <a:r>
              <a:rPr lang="en-US" dirty="0"/>
              <a:t>Jennifer A. Dukarski | </a:t>
            </a:r>
            <a:r>
              <a:rPr lang="en-US" dirty="0">
                <a:hlinkClick r:id="rId2"/>
              </a:rPr>
              <a:t>Dukarski@Butzel.com</a:t>
            </a:r>
            <a:endParaRPr lang="en-US" dirty="0"/>
          </a:p>
          <a:p>
            <a:r>
              <a:rPr lang="en-US" dirty="0"/>
              <a:t>Joseph Richotte | </a:t>
            </a:r>
            <a:r>
              <a:rPr lang="en-US" dirty="0">
                <a:hlinkClick r:id="rId3"/>
              </a:rPr>
              <a:t>Richotte@Butzel.com</a:t>
            </a:r>
            <a:r>
              <a:rPr lang="en-US" dirty="0"/>
              <a:t> </a:t>
            </a:r>
          </a:p>
        </p:txBody>
      </p:sp>
      <p:sp>
        <p:nvSpPr>
          <p:cNvPr id="6" name="Footer Placeholder 5">
            <a:extLst>
              <a:ext uri="{FF2B5EF4-FFF2-40B4-BE49-F238E27FC236}">
                <a16:creationId xmlns:a16="http://schemas.microsoft.com/office/drawing/2014/main" id="{B962E89E-57A6-D420-D956-EDD8553F2FAB}"/>
              </a:ext>
            </a:extLst>
          </p:cNvPr>
          <p:cNvSpPr>
            <a:spLocks noGrp="1"/>
          </p:cNvSpPr>
          <p:nvPr>
            <p:ph type="ftr" sz="quarter" idx="12"/>
          </p:nvPr>
        </p:nvSpPr>
        <p:spPr/>
        <p:txBody>
          <a:bodyPr/>
          <a:lstStyle/>
          <a:p>
            <a:endParaRPr lang="en-US"/>
          </a:p>
        </p:txBody>
      </p:sp>
      <p:pic>
        <p:nvPicPr>
          <p:cNvPr id="3074" name="Picture 2" descr="James Carville thinks the Democratic Party has a “wokeness” problem | Vox">
            <a:extLst>
              <a:ext uri="{FF2B5EF4-FFF2-40B4-BE49-F238E27FC236}">
                <a16:creationId xmlns:a16="http://schemas.microsoft.com/office/drawing/2014/main" id="{B4B2CD11-DE12-9877-8EC9-8B624C0CD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4592" y="2928688"/>
            <a:ext cx="4060723" cy="211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4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4313-8332-44E8-884F-FB8666B21831}"/>
              </a:ext>
            </a:extLst>
          </p:cNvPr>
          <p:cNvSpPr>
            <a:spLocks noGrp="1"/>
          </p:cNvSpPr>
          <p:nvPr>
            <p:ph type="title"/>
          </p:nvPr>
        </p:nvSpPr>
        <p:spPr/>
        <p:txBody>
          <a:bodyPr/>
          <a:lstStyle/>
          <a:p>
            <a:r>
              <a:rPr lang="en-US" dirty="0"/>
              <a:t>Poll Etiquette</a:t>
            </a:r>
          </a:p>
        </p:txBody>
      </p:sp>
      <p:sp>
        <p:nvSpPr>
          <p:cNvPr id="4" name="Footer Placeholder 3">
            <a:extLst>
              <a:ext uri="{FF2B5EF4-FFF2-40B4-BE49-F238E27FC236}">
                <a16:creationId xmlns:a16="http://schemas.microsoft.com/office/drawing/2014/main" id="{5A69CF93-F03E-4ADB-880E-33E1DFF1E111}"/>
              </a:ext>
            </a:extLst>
          </p:cNvPr>
          <p:cNvSpPr>
            <a:spLocks noGrp="1"/>
          </p:cNvSpPr>
          <p:nvPr>
            <p:ph type="ftr" sz="quarter" idx="12"/>
          </p:nvPr>
        </p:nvSpPr>
        <p:spPr/>
        <p:txBody>
          <a:bodyPr/>
          <a:lstStyle/>
          <a:p>
            <a:r>
              <a:rPr lang="en-US"/>
              <a:t>PRIVILEGED &amp; CONFIDENTIAL</a:t>
            </a:r>
            <a:endParaRPr lang="en-US" dirty="0"/>
          </a:p>
        </p:txBody>
      </p:sp>
      <p:pic>
        <p:nvPicPr>
          <p:cNvPr id="7" name="Picture 6">
            <a:extLst>
              <a:ext uri="{FF2B5EF4-FFF2-40B4-BE49-F238E27FC236}">
                <a16:creationId xmlns:a16="http://schemas.microsoft.com/office/drawing/2014/main" id="{4E8F7AA2-5E0B-829C-4231-3EBD0185B668}"/>
              </a:ext>
            </a:extLst>
          </p:cNvPr>
          <p:cNvPicPr>
            <a:picLocks noChangeAspect="1"/>
          </p:cNvPicPr>
          <p:nvPr/>
        </p:nvPicPr>
        <p:blipFill>
          <a:blip r:embed="rId2"/>
          <a:stretch>
            <a:fillRect/>
          </a:stretch>
        </p:blipFill>
        <p:spPr>
          <a:xfrm>
            <a:off x="440531" y="1978452"/>
            <a:ext cx="5806943" cy="3254022"/>
          </a:xfrm>
          <a:prstGeom prst="rect">
            <a:avLst/>
          </a:prstGeom>
        </p:spPr>
      </p:pic>
      <p:pic>
        <p:nvPicPr>
          <p:cNvPr id="13" name="Picture 12" descr="A row of voting boards&#10;&#10;Description automatically generated">
            <a:extLst>
              <a:ext uri="{FF2B5EF4-FFF2-40B4-BE49-F238E27FC236}">
                <a16:creationId xmlns:a16="http://schemas.microsoft.com/office/drawing/2014/main" id="{E8FD3820-3ABD-261F-885C-DF345D3719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82696" y="1838119"/>
            <a:ext cx="5090514" cy="3394355"/>
          </a:xfrm>
          <a:prstGeom prst="rect">
            <a:avLst/>
          </a:prstGeom>
        </p:spPr>
      </p:pic>
      <p:sp>
        <p:nvSpPr>
          <p:cNvPr id="14" name="TextBox 13">
            <a:extLst>
              <a:ext uri="{FF2B5EF4-FFF2-40B4-BE49-F238E27FC236}">
                <a16:creationId xmlns:a16="http://schemas.microsoft.com/office/drawing/2014/main" id="{D946F047-8FFA-C267-77B9-1F8E634FDB21}"/>
              </a:ext>
            </a:extLst>
          </p:cNvPr>
          <p:cNvSpPr txBox="1"/>
          <p:nvPr/>
        </p:nvSpPr>
        <p:spPr>
          <a:xfrm>
            <a:off x="6582696" y="5256508"/>
            <a:ext cx="4350774" cy="230832"/>
          </a:xfrm>
          <a:prstGeom prst="rect">
            <a:avLst/>
          </a:prstGeom>
          <a:noFill/>
        </p:spPr>
        <p:txBody>
          <a:bodyPr wrap="square" rtlCol="0">
            <a:spAutoFit/>
          </a:bodyPr>
          <a:lstStyle/>
          <a:p>
            <a:r>
              <a:rPr lang="en-US" sz="900" dirty="0">
                <a:hlinkClick r:id="rId4" tooltip="https://www.hamptonthink.org/read/tag/danny+haiphong"/>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69806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E7CB7-647B-B3B4-5D27-88B951696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7E7CC-5A16-23D4-923D-897725AB6A5A}"/>
              </a:ext>
            </a:extLst>
          </p:cNvPr>
          <p:cNvSpPr>
            <a:spLocks noGrp="1"/>
          </p:cNvSpPr>
          <p:nvPr>
            <p:ph type="title"/>
          </p:nvPr>
        </p:nvSpPr>
        <p:spPr>
          <a:xfrm>
            <a:off x="1029494" y="132603"/>
            <a:ext cx="10133012" cy="839788"/>
          </a:xfrm>
        </p:spPr>
        <p:txBody>
          <a:bodyPr/>
          <a:lstStyle/>
          <a:p>
            <a:r>
              <a:rPr lang="en-US" dirty="0"/>
              <a:t>New Things in Michigan Election Law</a:t>
            </a:r>
          </a:p>
        </p:txBody>
      </p:sp>
      <p:sp>
        <p:nvSpPr>
          <p:cNvPr id="3" name="Content Placeholder 2">
            <a:extLst>
              <a:ext uri="{FF2B5EF4-FFF2-40B4-BE49-F238E27FC236}">
                <a16:creationId xmlns:a16="http://schemas.microsoft.com/office/drawing/2014/main" id="{6A7B79CA-BA31-5CB4-13C0-31A72559DBCC}"/>
              </a:ext>
            </a:extLst>
          </p:cNvPr>
          <p:cNvSpPr>
            <a:spLocks noGrp="1"/>
          </p:cNvSpPr>
          <p:nvPr>
            <p:ph sz="quarter" idx="11"/>
          </p:nvPr>
        </p:nvSpPr>
        <p:spPr>
          <a:xfrm>
            <a:off x="550606" y="1151272"/>
            <a:ext cx="11287433" cy="4186237"/>
          </a:xfrm>
        </p:spPr>
        <p:txBody>
          <a:bodyPr/>
          <a:lstStyle/>
          <a:p>
            <a:r>
              <a:rPr lang="en-US" b="0" i="0" u="none" strike="noStrike" baseline="0" dirty="0">
                <a:solidFill>
                  <a:srgbClr val="000000"/>
                </a:solidFill>
                <a:latin typeface="Arial" panose="020B0604020202020204" pitchFamily="34" charset="0"/>
              </a:rPr>
              <a:t>Michigan now has </a:t>
            </a:r>
            <a:r>
              <a:rPr lang="en-US" b="1" i="1" u="none" strike="noStrike" baseline="0" dirty="0">
                <a:solidFill>
                  <a:schemeClr val="accent1"/>
                </a:solidFill>
                <a:latin typeface="Arial" panose="020B0604020202020204" pitchFamily="34" charset="0"/>
              </a:rPr>
              <a:t>in-person early voting</a:t>
            </a:r>
            <a:r>
              <a:rPr lang="en-US" b="0" i="0" u="none" strike="noStrike" baseline="0" dirty="0">
                <a:solidFill>
                  <a:srgbClr val="000000"/>
                </a:solidFill>
                <a:latin typeface="Arial" panose="020B0604020202020204" pitchFamily="34" charset="0"/>
              </a:rPr>
              <a:t>. Each jurisdiction (city/township) must offer at least nine days of early voting, starting the second Saturday before the election. </a:t>
            </a:r>
          </a:p>
          <a:p>
            <a:r>
              <a:rPr lang="en-US" b="0" i="0" u="none" strike="noStrike" baseline="0" dirty="0">
                <a:solidFill>
                  <a:srgbClr val="000000"/>
                </a:solidFill>
                <a:latin typeface="Arial" panose="020B0604020202020204" pitchFamily="34" charset="0"/>
              </a:rPr>
              <a:t>Military and overseas voters who have their absentee ballots postmarked on or before Election Day count if they arrive to their local clerk’s office within six days after the election. </a:t>
            </a:r>
          </a:p>
          <a:p>
            <a:r>
              <a:rPr lang="en-US" b="0" i="0" u="none" strike="noStrike" baseline="0" dirty="0">
                <a:solidFill>
                  <a:srgbClr val="000000"/>
                </a:solidFill>
                <a:latin typeface="Arial" panose="020B0604020202020204" pitchFamily="34" charset="0"/>
              </a:rPr>
              <a:t>Young Michiganders can apply to </a:t>
            </a:r>
            <a:r>
              <a:rPr lang="en-US" b="1" i="1" u="none" strike="noStrike" baseline="0" dirty="0">
                <a:solidFill>
                  <a:schemeClr val="accent1"/>
                </a:solidFill>
                <a:latin typeface="Arial" panose="020B0604020202020204" pitchFamily="34" charset="0"/>
              </a:rPr>
              <a:t>pre-register beginning at age 16</a:t>
            </a:r>
            <a:r>
              <a:rPr lang="en-US" b="0" i="0" u="none" strike="noStrike" baseline="0" dirty="0">
                <a:solidFill>
                  <a:srgbClr val="000000"/>
                </a:solidFill>
                <a:latin typeface="Arial" panose="020B0604020202020204" pitchFamily="34" charset="0"/>
              </a:rPr>
              <a:t>. Michiganders 17.5 and above can register to vote. </a:t>
            </a:r>
          </a:p>
          <a:p>
            <a:r>
              <a:rPr lang="en-US" b="0" i="0" u="none" strike="noStrike" baseline="0" dirty="0">
                <a:solidFill>
                  <a:srgbClr val="000000"/>
                </a:solidFill>
                <a:latin typeface="Arial" panose="020B0604020202020204" pitchFamily="34" charset="0"/>
              </a:rPr>
              <a:t>If there is an issue with absentee voter applications or absentee ballots voters have time to cure (fix) the deficiency. For an application, voters have by Monday before Election Day. For a ballot, voters have three days after the Election Day. </a:t>
            </a:r>
          </a:p>
          <a:p>
            <a:r>
              <a:rPr lang="en-US" b="0" i="0" u="none" strike="noStrike" baseline="0" dirty="0">
                <a:solidFill>
                  <a:srgbClr val="000000"/>
                </a:solidFill>
                <a:latin typeface="Arial" panose="020B0604020202020204" pitchFamily="34" charset="0"/>
              </a:rPr>
              <a:t>Clerks in jurisdictions of more than 5,000 people </a:t>
            </a:r>
            <a:r>
              <a:rPr lang="en-US" b="1" i="1" u="none" strike="noStrike" baseline="0" dirty="0">
                <a:solidFill>
                  <a:schemeClr val="accent1"/>
                </a:solidFill>
                <a:latin typeface="Arial" panose="020B0604020202020204" pitchFamily="34" charset="0"/>
              </a:rPr>
              <a:t>may process absentee ballots beginning eight days before </a:t>
            </a:r>
            <a:r>
              <a:rPr lang="en-US" b="0" i="0" u="none" strike="noStrike" baseline="0" dirty="0">
                <a:solidFill>
                  <a:srgbClr val="000000"/>
                </a:solidFill>
                <a:latin typeface="Arial" panose="020B0604020202020204" pitchFamily="34" charset="0"/>
              </a:rPr>
              <a:t>the Election Day. </a:t>
            </a:r>
          </a:p>
        </p:txBody>
      </p:sp>
      <p:sp>
        <p:nvSpPr>
          <p:cNvPr id="4" name="Footer Placeholder 3">
            <a:extLst>
              <a:ext uri="{FF2B5EF4-FFF2-40B4-BE49-F238E27FC236}">
                <a16:creationId xmlns:a16="http://schemas.microsoft.com/office/drawing/2014/main" id="{95E92364-29AD-0745-95E1-82E905921E60}"/>
              </a:ext>
            </a:extLst>
          </p:cNvPr>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3652081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935F4-4B86-63B8-B7E9-71549D94B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A5DCB-4F52-D627-E944-FAE6A2A8A89A}"/>
              </a:ext>
            </a:extLst>
          </p:cNvPr>
          <p:cNvSpPr>
            <a:spLocks noGrp="1"/>
          </p:cNvSpPr>
          <p:nvPr>
            <p:ph type="title"/>
          </p:nvPr>
        </p:nvSpPr>
        <p:spPr>
          <a:xfrm>
            <a:off x="955751" y="142926"/>
            <a:ext cx="10133012" cy="839788"/>
          </a:xfrm>
        </p:spPr>
        <p:txBody>
          <a:bodyPr/>
          <a:lstStyle/>
          <a:p>
            <a:r>
              <a:rPr lang="en-US" dirty="0"/>
              <a:t>What you May Observe: Facts about Voting</a:t>
            </a:r>
          </a:p>
        </p:txBody>
      </p:sp>
      <p:sp>
        <p:nvSpPr>
          <p:cNvPr id="3" name="Content Placeholder 2">
            <a:extLst>
              <a:ext uri="{FF2B5EF4-FFF2-40B4-BE49-F238E27FC236}">
                <a16:creationId xmlns:a16="http://schemas.microsoft.com/office/drawing/2014/main" id="{3C537EA6-54DC-A18C-A601-AE276D43761F}"/>
              </a:ext>
            </a:extLst>
          </p:cNvPr>
          <p:cNvSpPr>
            <a:spLocks noGrp="1"/>
          </p:cNvSpPr>
          <p:nvPr>
            <p:ph sz="quarter" idx="11"/>
          </p:nvPr>
        </p:nvSpPr>
        <p:spPr>
          <a:xfrm>
            <a:off x="363792" y="1335881"/>
            <a:ext cx="11316929" cy="4186237"/>
          </a:xfrm>
        </p:spPr>
        <p:txBody>
          <a:bodyPr/>
          <a:lstStyle/>
          <a:p>
            <a:r>
              <a:rPr lang="en-US" b="0" i="0" u="none" strike="noStrike" baseline="0" dirty="0">
                <a:solidFill>
                  <a:srgbClr val="000000"/>
                </a:solidFill>
                <a:latin typeface="Arial" panose="020B0604020202020204" pitchFamily="34" charset="0"/>
              </a:rPr>
              <a:t>Voters may see election workers </a:t>
            </a:r>
            <a:r>
              <a:rPr lang="en-US" b="1" i="1" u="none" strike="noStrike" baseline="0" dirty="0">
                <a:solidFill>
                  <a:schemeClr val="accent1"/>
                </a:solidFill>
                <a:latin typeface="Arial" panose="020B0604020202020204" pitchFamily="34" charset="0"/>
              </a:rPr>
              <a:t>“duplicating” some ballots </a:t>
            </a:r>
            <a:r>
              <a:rPr lang="en-US" b="0" i="0" u="none" strike="noStrike" baseline="0" dirty="0">
                <a:solidFill>
                  <a:srgbClr val="000000"/>
                </a:solidFill>
                <a:latin typeface="Arial" panose="020B0604020202020204" pitchFamily="34" charset="0"/>
              </a:rPr>
              <a:t>— transferring the votes from one ballot to a replacement ballot. This is a </a:t>
            </a:r>
            <a:r>
              <a:rPr lang="en-US" b="1" i="1" u="none" strike="noStrike" baseline="0" dirty="0">
                <a:solidFill>
                  <a:schemeClr val="accent1"/>
                </a:solidFill>
                <a:latin typeface="Arial" panose="020B0604020202020204" pitchFamily="34" charset="0"/>
              </a:rPr>
              <a:t>normal procedure </a:t>
            </a:r>
            <a:r>
              <a:rPr lang="en-US" b="0" i="0" u="none" strike="noStrike" baseline="0" dirty="0">
                <a:solidFill>
                  <a:srgbClr val="000000"/>
                </a:solidFill>
                <a:latin typeface="Arial" panose="020B0604020202020204" pitchFamily="34" charset="0"/>
              </a:rPr>
              <a:t>that is followed on Election Day if a ballot is damaged by the tabulator or doesn’t scan properly. This ballot is replaced by another ballot with the same votes, and only the replacement ballot is counted. This ensures a voter’s ballot will count. </a:t>
            </a:r>
          </a:p>
          <a:p>
            <a:r>
              <a:rPr lang="en-US" b="1" i="1" u="none" strike="noStrike" baseline="0" dirty="0">
                <a:solidFill>
                  <a:schemeClr val="accent1"/>
                </a:solidFill>
                <a:latin typeface="Arial" panose="020B0604020202020204" pitchFamily="34" charset="0"/>
              </a:rPr>
              <a:t>If tabulators go down, voting does not stop</a:t>
            </a:r>
            <a:r>
              <a:rPr lang="en-US" b="0" i="0" u="none" strike="noStrike" baseline="0" dirty="0">
                <a:solidFill>
                  <a:srgbClr val="000000"/>
                </a:solidFill>
                <a:latin typeface="Arial" panose="020B0604020202020204" pitchFamily="34" charset="0"/>
              </a:rPr>
              <a:t>. Ballots are placed in the auxiliary bins and scanned when the tabulators are working again. </a:t>
            </a:r>
          </a:p>
          <a:p>
            <a:r>
              <a:rPr lang="en-US" b="0" i="0" u="none" strike="noStrike" baseline="0" dirty="0">
                <a:solidFill>
                  <a:srgbClr val="000000"/>
                </a:solidFill>
                <a:latin typeface="Arial" panose="020B0604020202020204" pitchFamily="34" charset="0"/>
              </a:rPr>
              <a:t>Precincts should never run out of ballots if the local jurisdictions have ordered a sufficient number. If a precinct does run out of ballots, voters can use the </a:t>
            </a:r>
            <a:r>
              <a:rPr lang="en-US" b="1" i="1" u="none" strike="noStrike" baseline="0" dirty="0">
                <a:solidFill>
                  <a:schemeClr val="accent1"/>
                </a:solidFill>
                <a:latin typeface="Arial" panose="020B0604020202020204" pitchFamily="34" charset="0"/>
              </a:rPr>
              <a:t>Voter Assist Terminal (VAT), which print a paper ballot that can be scanned through tabulators</a:t>
            </a:r>
            <a:r>
              <a:rPr lang="en-US" b="0" i="0" u="none" strike="noStrike" baseline="0" dirty="0">
                <a:solidFill>
                  <a:srgbClr val="000000"/>
                </a:solidFill>
                <a:latin typeface="Arial" panose="020B0604020202020204" pitchFamily="34" charset="0"/>
              </a:rPr>
              <a:t>. Precincts can also take a blank ballot and make copies or use extra AV ballots. </a:t>
            </a:r>
          </a:p>
          <a:p>
            <a:endParaRPr lang="en-US" sz="2800" dirty="0"/>
          </a:p>
        </p:txBody>
      </p:sp>
      <p:sp>
        <p:nvSpPr>
          <p:cNvPr id="4" name="Footer Placeholder 3">
            <a:extLst>
              <a:ext uri="{FF2B5EF4-FFF2-40B4-BE49-F238E27FC236}">
                <a16:creationId xmlns:a16="http://schemas.microsoft.com/office/drawing/2014/main" id="{AB429EAD-8167-3525-70AC-A189DEA1806D}"/>
              </a:ext>
            </a:extLst>
          </p:cNvPr>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198616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60FE8-0F3E-590D-00A5-8091EC3BF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9C689-6653-5311-6110-1CC8BBD48249}"/>
              </a:ext>
            </a:extLst>
          </p:cNvPr>
          <p:cNvSpPr>
            <a:spLocks noGrp="1"/>
          </p:cNvSpPr>
          <p:nvPr>
            <p:ph type="title"/>
          </p:nvPr>
        </p:nvSpPr>
        <p:spPr>
          <a:xfrm>
            <a:off x="950043" y="136525"/>
            <a:ext cx="10133012" cy="839788"/>
          </a:xfrm>
        </p:spPr>
        <p:txBody>
          <a:bodyPr/>
          <a:lstStyle/>
          <a:p>
            <a:r>
              <a:rPr lang="en-US" dirty="0"/>
              <a:t>What Happens After the Polls Close?</a:t>
            </a:r>
          </a:p>
        </p:txBody>
      </p:sp>
      <p:sp>
        <p:nvSpPr>
          <p:cNvPr id="3" name="Content Placeholder 2">
            <a:extLst>
              <a:ext uri="{FF2B5EF4-FFF2-40B4-BE49-F238E27FC236}">
                <a16:creationId xmlns:a16="http://schemas.microsoft.com/office/drawing/2014/main" id="{C0EB46D2-0F57-BB5E-BAAE-6B23FE339E79}"/>
              </a:ext>
            </a:extLst>
          </p:cNvPr>
          <p:cNvSpPr>
            <a:spLocks noGrp="1"/>
          </p:cNvSpPr>
          <p:nvPr>
            <p:ph sz="quarter" idx="11"/>
          </p:nvPr>
        </p:nvSpPr>
        <p:spPr>
          <a:xfrm>
            <a:off x="511277" y="1111046"/>
            <a:ext cx="10962968" cy="4604556"/>
          </a:xfrm>
        </p:spPr>
        <p:txBody>
          <a:bodyPr/>
          <a:lstStyle/>
          <a:p>
            <a:r>
              <a:rPr lang="en-US" sz="2000" b="0" i="0" u="none" strike="noStrike" baseline="0" dirty="0">
                <a:solidFill>
                  <a:srgbClr val="000000"/>
                </a:solidFill>
                <a:latin typeface="Arial" panose="020B0604020202020204" pitchFamily="34" charset="0"/>
              </a:rPr>
              <a:t>At polling places, </a:t>
            </a:r>
            <a:r>
              <a:rPr lang="en-US" sz="2000" b="1" i="1" u="none" strike="noStrike" baseline="0" dirty="0">
                <a:solidFill>
                  <a:schemeClr val="accent1"/>
                </a:solidFill>
                <a:latin typeface="Arial" panose="020B0604020202020204" pitchFamily="34" charset="0"/>
              </a:rPr>
              <a:t>all voters in line by 8 p.m. must be allowed to vote</a:t>
            </a:r>
            <a:r>
              <a:rPr lang="en-US" sz="2000" b="0" i="0" u="none" strike="noStrike" baseline="0" dirty="0">
                <a:solidFill>
                  <a:srgbClr val="000000"/>
                </a:solidFill>
                <a:latin typeface="Arial" panose="020B0604020202020204" pitchFamily="34" charset="0"/>
              </a:rPr>
              <a:t>. At clerks’ offices, voters in line to register to vote must be allowed to register and cast absent voter ballots </a:t>
            </a:r>
          </a:p>
          <a:p>
            <a:r>
              <a:rPr lang="en-US" sz="2000" b="0" i="0" u="none" strike="noStrike" baseline="0" dirty="0">
                <a:solidFill>
                  <a:srgbClr val="000000"/>
                </a:solidFill>
                <a:latin typeface="Arial" panose="020B0604020202020204" pitchFamily="34" charset="0"/>
              </a:rPr>
              <a:t>Absentee ballots cast that day at clerks’ offices are brought to polling places or absent voter counting boards for tabulation. This includes ballots cast by voters in line at 8 p.m. to register and vote on Election Day, so the ballots might not arrive until well after 8 p.m. </a:t>
            </a:r>
          </a:p>
          <a:p>
            <a:r>
              <a:rPr lang="en-US" sz="2000" b="0" i="0" u="none" strike="noStrike" baseline="0" dirty="0">
                <a:solidFill>
                  <a:srgbClr val="000000"/>
                </a:solidFill>
                <a:latin typeface="Arial" panose="020B0604020202020204" pitchFamily="34" charset="0"/>
              </a:rPr>
              <a:t>Election inspectors must close down the polling place properly to ensure votes have been tabulated and recorded properly and to ensure records are preserved if necessary for recounts. This includes taking ballots out of tabulators and placing them into ballot boxes/secure containers. </a:t>
            </a:r>
          </a:p>
          <a:p>
            <a:r>
              <a:rPr lang="en-US" sz="2000" b="0" i="0" u="none" strike="noStrike" baseline="0" dirty="0">
                <a:solidFill>
                  <a:srgbClr val="000000"/>
                </a:solidFill>
                <a:latin typeface="Arial" panose="020B0604020202020204" pitchFamily="34" charset="0"/>
              </a:rPr>
              <a:t>Once election workers confirm the tabulator ballot count agrees with the pollbook ballot count (or any discrepancies are noted and explained), precincts report unofficial results to counties. County websites will have results first. The Secretary of State website is updated only when counties submit their results to the state and won’t have the most up-to-date election results. </a:t>
            </a:r>
          </a:p>
          <a:p>
            <a:r>
              <a:rPr lang="en-US" sz="2000" b="1" i="1" u="none" strike="noStrike" baseline="0" dirty="0">
                <a:solidFill>
                  <a:schemeClr val="accent1"/>
                </a:solidFill>
                <a:latin typeface="Arial" panose="020B0604020202020204" pitchFamily="34" charset="0"/>
              </a:rPr>
              <a:t>All results reported on Election Night are unofficial. </a:t>
            </a:r>
            <a:r>
              <a:rPr lang="en-US" sz="2000" b="0" i="0" u="none" strike="noStrike" baseline="0" dirty="0">
                <a:solidFill>
                  <a:srgbClr val="000000"/>
                </a:solidFill>
                <a:latin typeface="Arial" panose="020B0604020202020204" pitchFamily="34" charset="0"/>
              </a:rPr>
              <a:t>In the two weeks following the election, a county canvass determines the officials result for each county, and a week after that the state Board of Canvassers makes results official statewide. </a:t>
            </a:r>
          </a:p>
          <a:p>
            <a:endParaRPr lang="en-US" sz="2800" dirty="0"/>
          </a:p>
        </p:txBody>
      </p:sp>
      <p:sp>
        <p:nvSpPr>
          <p:cNvPr id="4" name="Footer Placeholder 3">
            <a:extLst>
              <a:ext uri="{FF2B5EF4-FFF2-40B4-BE49-F238E27FC236}">
                <a16:creationId xmlns:a16="http://schemas.microsoft.com/office/drawing/2014/main" id="{1559A7AB-91CC-4600-36F2-75D5626805BF}"/>
              </a:ext>
            </a:extLst>
          </p:cNvPr>
          <p:cNvSpPr>
            <a:spLocks noGrp="1"/>
          </p:cNvSpPr>
          <p:nvPr>
            <p:ph type="ftr" sz="quarter" idx="12"/>
          </p:nvPr>
        </p:nvSpPr>
        <p:spPr/>
        <p:txBody>
          <a:bodyPr/>
          <a:lstStyle/>
          <a:p>
            <a:r>
              <a:rPr lang="en-US"/>
              <a:t>PRIVILEGED &amp; CONFIDENTIAL</a:t>
            </a:r>
            <a:endParaRPr lang="en-US" dirty="0"/>
          </a:p>
        </p:txBody>
      </p:sp>
    </p:spTree>
    <p:extLst>
      <p:ext uri="{BB962C8B-B14F-4D97-AF65-F5344CB8AC3E}">
        <p14:creationId xmlns:p14="http://schemas.microsoft.com/office/powerpoint/2010/main" val="146379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6274A7-F4FC-7925-B68F-C897801CDF7A}"/>
              </a:ext>
            </a:extLst>
          </p:cNvPr>
          <p:cNvSpPr>
            <a:spLocks noGrp="1"/>
          </p:cNvSpPr>
          <p:nvPr>
            <p:ph type="ctrTitle"/>
          </p:nvPr>
        </p:nvSpPr>
        <p:spPr>
          <a:xfrm>
            <a:off x="6629400" y="3103462"/>
            <a:ext cx="5295899" cy="704968"/>
          </a:xfrm>
        </p:spPr>
        <p:txBody>
          <a:bodyPr/>
          <a:lstStyle/>
          <a:p>
            <a:r>
              <a:rPr lang="en-US" dirty="0"/>
              <a:t>What Can Reporters Do Under The Law?</a:t>
            </a:r>
          </a:p>
        </p:txBody>
      </p:sp>
      <p:sp>
        <p:nvSpPr>
          <p:cNvPr id="4" name="Footer Placeholder 3">
            <a:extLst>
              <a:ext uri="{FF2B5EF4-FFF2-40B4-BE49-F238E27FC236}">
                <a16:creationId xmlns:a16="http://schemas.microsoft.com/office/drawing/2014/main" id="{9A0F9EA1-0794-09D1-6E01-2FDA06ACF5C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1061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93071-12FA-5A3B-3BA4-25E2F109C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D954C-F329-115E-4CAB-93D49A9291F3}"/>
              </a:ext>
            </a:extLst>
          </p:cNvPr>
          <p:cNvSpPr>
            <a:spLocks noGrp="1"/>
          </p:cNvSpPr>
          <p:nvPr>
            <p:ph type="title"/>
          </p:nvPr>
        </p:nvSpPr>
        <p:spPr/>
        <p:txBody>
          <a:bodyPr/>
          <a:lstStyle/>
          <a:p>
            <a:r>
              <a:rPr lang="en-US" dirty="0"/>
              <a:t>Can I Conduct Exit Polling?</a:t>
            </a:r>
          </a:p>
        </p:txBody>
      </p:sp>
      <p:sp>
        <p:nvSpPr>
          <p:cNvPr id="3" name="Content Placeholder 2">
            <a:extLst>
              <a:ext uri="{FF2B5EF4-FFF2-40B4-BE49-F238E27FC236}">
                <a16:creationId xmlns:a16="http://schemas.microsoft.com/office/drawing/2014/main" id="{F3FA6026-11F0-0A8A-10E3-FB6B510A13E0}"/>
              </a:ext>
            </a:extLst>
          </p:cNvPr>
          <p:cNvSpPr>
            <a:spLocks noGrp="1"/>
          </p:cNvSpPr>
          <p:nvPr>
            <p:ph sz="quarter" idx="11"/>
          </p:nvPr>
        </p:nvSpPr>
        <p:spPr/>
        <p:txBody>
          <a:bodyPr/>
          <a:lstStyle/>
          <a:p>
            <a:r>
              <a:rPr lang="en-US" sz="2800" dirty="0"/>
              <a:t>Yes, the First Amendment protects journalists’ right to gather news outside polling places for the purpose of reporting on early election results.  Courts have invalidated state-based legislation that is aimed at preventing exit polling.</a:t>
            </a:r>
          </a:p>
          <a:p>
            <a:r>
              <a:rPr lang="en-US" sz="2800" dirty="0"/>
              <a:t>There may be restrictions, however:</a:t>
            </a:r>
          </a:p>
          <a:p>
            <a:pPr lvl="1"/>
            <a:r>
              <a:rPr lang="en-US" sz="2400" dirty="0"/>
              <a:t>The US Supreme Court has made it clear that the 100-foot restriction for electioneering is reasonable.  So, you may want to watch where you’re conducting the exit polling</a:t>
            </a:r>
          </a:p>
          <a:p>
            <a:endParaRPr lang="en-US" sz="2800" dirty="0"/>
          </a:p>
        </p:txBody>
      </p:sp>
      <p:sp>
        <p:nvSpPr>
          <p:cNvPr id="4" name="Footer Placeholder 3">
            <a:extLst>
              <a:ext uri="{FF2B5EF4-FFF2-40B4-BE49-F238E27FC236}">
                <a16:creationId xmlns:a16="http://schemas.microsoft.com/office/drawing/2014/main" id="{F7257BFE-C0B0-1DE4-BB5D-3FFF89B74DE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7159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C36A2-5DB6-51D0-452D-A83BAC90E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46C8E-8359-4283-07DC-4795123C7F99}"/>
              </a:ext>
            </a:extLst>
          </p:cNvPr>
          <p:cNvSpPr>
            <a:spLocks noGrp="1"/>
          </p:cNvSpPr>
          <p:nvPr>
            <p:ph type="title"/>
          </p:nvPr>
        </p:nvSpPr>
        <p:spPr/>
        <p:txBody>
          <a:bodyPr/>
          <a:lstStyle/>
          <a:p>
            <a:r>
              <a:rPr lang="en-US" dirty="0"/>
              <a:t>Can I Report the News Near Polling Places?</a:t>
            </a:r>
          </a:p>
        </p:txBody>
      </p:sp>
      <p:sp>
        <p:nvSpPr>
          <p:cNvPr id="3" name="Content Placeholder 2">
            <a:extLst>
              <a:ext uri="{FF2B5EF4-FFF2-40B4-BE49-F238E27FC236}">
                <a16:creationId xmlns:a16="http://schemas.microsoft.com/office/drawing/2014/main" id="{4895B67D-BA91-DFED-0178-536DC689F000}"/>
              </a:ext>
            </a:extLst>
          </p:cNvPr>
          <p:cNvSpPr>
            <a:spLocks noGrp="1"/>
          </p:cNvSpPr>
          <p:nvPr>
            <p:ph sz="quarter" idx="11"/>
          </p:nvPr>
        </p:nvSpPr>
        <p:spPr/>
        <p:txBody>
          <a:bodyPr/>
          <a:lstStyle/>
          <a:p>
            <a:r>
              <a:rPr lang="en-US" sz="2800" dirty="0"/>
              <a:t>Only a few courts have dealt with newsgathering near the polls.  In analyzing a Pennsylvania law, the Third Circuit held that there is no First Amendment right of access to polling locations for newsgathering… but…</a:t>
            </a:r>
          </a:p>
          <a:p>
            <a:r>
              <a:rPr lang="en-US" sz="2800" dirty="0"/>
              <a:t>Our own Sixth Circuit held that Ohio was </a:t>
            </a:r>
            <a:r>
              <a:rPr lang="en-US" sz="2800" b="1" i="1" dirty="0">
                <a:solidFill>
                  <a:schemeClr val="accent1"/>
                </a:solidFill>
              </a:rPr>
              <a:t>required to permit a news organization “to have reasonable access to any polling place for the purpose of news-gathering and reporting </a:t>
            </a:r>
            <a:r>
              <a:rPr lang="en-US" sz="2800" dirty="0"/>
              <a:t>so long as [they] do not interfere with poll workers and voters as voters exercise their right to vote.”</a:t>
            </a:r>
          </a:p>
          <a:p>
            <a:endParaRPr lang="en-US" sz="2800" dirty="0"/>
          </a:p>
        </p:txBody>
      </p:sp>
      <p:sp>
        <p:nvSpPr>
          <p:cNvPr id="4" name="Footer Placeholder 3">
            <a:extLst>
              <a:ext uri="{FF2B5EF4-FFF2-40B4-BE49-F238E27FC236}">
                <a16:creationId xmlns:a16="http://schemas.microsoft.com/office/drawing/2014/main" id="{F2D40D4C-5FD0-F1AE-A644-728552EF065B}"/>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216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C9AFD-E3E3-C23E-8E60-CD73B2044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E07C39-E1EA-0007-CAAF-EA6E6E3DD3A2}"/>
              </a:ext>
            </a:extLst>
          </p:cNvPr>
          <p:cNvSpPr>
            <a:spLocks noGrp="1"/>
          </p:cNvSpPr>
          <p:nvPr>
            <p:ph type="title"/>
          </p:nvPr>
        </p:nvSpPr>
        <p:spPr>
          <a:xfrm>
            <a:off x="1028701" y="547321"/>
            <a:ext cx="10133012" cy="839788"/>
          </a:xfrm>
        </p:spPr>
        <p:txBody>
          <a:bodyPr/>
          <a:lstStyle/>
          <a:p>
            <a:r>
              <a:rPr lang="en-US" dirty="0"/>
              <a:t>Can I Take Photos Near Polling Places?</a:t>
            </a:r>
          </a:p>
        </p:txBody>
      </p:sp>
      <p:sp>
        <p:nvSpPr>
          <p:cNvPr id="3" name="Content Placeholder 2">
            <a:extLst>
              <a:ext uri="{FF2B5EF4-FFF2-40B4-BE49-F238E27FC236}">
                <a16:creationId xmlns:a16="http://schemas.microsoft.com/office/drawing/2014/main" id="{D4908D74-B173-C32D-209A-B1B2AA6EBE0C}"/>
              </a:ext>
            </a:extLst>
          </p:cNvPr>
          <p:cNvSpPr>
            <a:spLocks noGrp="1"/>
          </p:cNvSpPr>
          <p:nvPr>
            <p:ph sz="quarter" idx="11"/>
          </p:nvPr>
        </p:nvSpPr>
        <p:spPr>
          <a:xfrm>
            <a:off x="1028700" y="1465196"/>
            <a:ext cx="10133013" cy="4186237"/>
          </a:xfrm>
        </p:spPr>
        <p:txBody>
          <a:bodyPr/>
          <a:lstStyle/>
          <a:p>
            <a:r>
              <a:rPr lang="en-US" sz="2800" dirty="0"/>
              <a:t>Courts have upheld the right to photography but… there are allowable restrictions inside polling location given the need to maintain ballot secrecy and an ordering voting process</a:t>
            </a:r>
          </a:p>
          <a:p>
            <a:pPr lvl="1"/>
            <a:r>
              <a:rPr lang="en-US" sz="2800" dirty="0"/>
              <a:t>Florida: photographers have been ejected from polling places</a:t>
            </a:r>
          </a:p>
          <a:p>
            <a:pPr lvl="1"/>
            <a:r>
              <a:rPr lang="en-US" sz="2800" dirty="0"/>
              <a:t>California: laws prohibit photos and videos inside polling places</a:t>
            </a:r>
          </a:p>
          <a:p>
            <a:pPr lvl="1"/>
            <a:r>
              <a:rPr lang="en-US" sz="2800" dirty="0"/>
              <a:t>Michigan: ballot selfies are constitutional and Secretary Benson allows them</a:t>
            </a:r>
          </a:p>
          <a:p>
            <a:r>
              <a:rPr lang="en-US" sz="2800" dirty="0"/>
              <a:t>In Michigan, there are ballot selfie stations at many polling locations</a:t>
            </a:r>
          </a:p>
          <a:p>
            <a:endParaRPr lang="en-US" sz="2800" dirty="0"/>
          </a:p>
        </p:txBody>
      </p:sp>
      <p:sp>
        <p:nvSpPr>
          <p:cNvPr id="4" name="Footer Placeholder 3">
            <a:extLst>
              <a:ext uri="{FF2B5EF4-FFF2-40B4-BE49-F238E27FC236}">
                <a16:creationId xmlns:a16="http://schemas.microsoft.com/office/drawing/2014/main" id="{C266BC48-DE35-32BB-C47C-4A7958B0342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6369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158C2-2839-D9DF-8581-EFF3C55D4A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C750AA-DBC0-C905-018B-3A2D8C906DFE}"/>
              </a:ext>
            </a:extLst>
          </p:cNvPr>
          <p:cNvSpPr>
            <a:spLocks noGrp="1"/>
          </p:cNvSpPr>
          <p:nvPr>
            <p:ph type="title"/>
          </p:nvPr>
        </p:nvSpPr>
        <p:spPr>
          <a:xfrm>
            <a:off x="1028701" y="547321"/>
            <a:ext cx="10133012" cy="839788"/>
          </a:xfrm>
        </p:spPr>
        <p:txBody>
          <a:bodyPr/>
          <a:lstStyle/>
          <a:p>
            <a:r>
              <a:rPr lang="en-US" dirty="0"/>
              <a:t>What Voter Info is Publicly Available?</a:t>
            </a:r>
          </a:p>
        </p:txBody>
      </p:sp>
      <p:sp>
        <p:nvSpPr>
          <p:cNvPr id="3" name="Content Placeholder 2">
            <a:extLst>
              <a:ext uri="{FF2B5EF4-FFF2-40B4-BE49-F238E27FC236}">
                <a16:creationId xmlns:a16="http://schemas.microsoft.com/office/drawing/2014/main" id="{5439042F-4CFA-779F-0C5E-0ADBE64623D0}"/>
              </a:ext>
            </a:extLst>
          </p:cNvPr>
          <p:cNvSpPr>
            <a:spLocks noGrp="1"/>
          </p:cNvSpPr>
          <p:nvPr>
            <p:ph sz="quarter" idx="11"/>
          </p:nvPr>
        </p:nvSpPr>
        <p:spPr>
          <a:xfrm>
            <a:off x="1028700" y="1465196"/>
            <a:ext cx="10133013" cy="4186237"/>
          </a:xfrm>
        </p:spPr>
        <p:txBody>
          <a:bodyPr/>
          <a:lstStyle/>
          <a:p>
            <a:pPr algn="l" fontAlgn="base"/>
            <a:r>
              <a:rPr lang="en-US" sz="2000" b="1" i="0" u="sng" dirty="0">
                <a:solidFill>
                  <a:srgbClr val="2D2D2D"/>
                </a:solidFill>
                <a:effectLst/>
              </a:rPr>
              <a:t>Voter rolls</a:t>
            </a:r>
            <a:endParaRPr lang="en-US" sz="2000" b="1" i="0" dirty="0">
              <a:solidFill>
                <a:srgbClr val="2D2D2D"/>
              </a:solidFill>
              <a:effectLst/>
            </a:endParaRPr>
          </a:p>
          <a:p>
            <a:pPr algn="l" fontAlgn="base">
              <a:buFont typeface="Arial" panose="020B0604020202020204" pitchFamily="34" charset="0"/>
              <a:buChar char="•"/>
            </a:pPr>
            <a:r>
              <a:rPr lang="en-US" sz="2000" b="0" i="0" dirty="0">
                <a:solidFill>
                  <a:srgbClr val="2D2D2D"/>
                </a:solidFill>
                <a:effectLst/>
              </a:rPr>
              <a:t>All voter registration records are available for public inspection during normal business hours, save preregistration records for individuals under 17 ½ years of age. </a:t>
            </a:r>
            <a:r>
              <a:rPr lang="en-US" sz="2000" b="0" i="0" u="sng" dirty="0">
                <a:solidFill>
                  <a:srgbClr val="2EA3C7"/>
                </a:solidFill>
                <a:effectLst/>
                <a:hlinkClick r:id="rId2"/>
              </a:rPr>
              <a:t>Mich. Comp. Laws § 168.516</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Additional sources: </a:t>
            </a:r>
            <a:r>
              <a:rPr lang="en-US" sz="2000" b="0" i="1" u="sng" dirty="0">
                <a:solidFill>
                  <a:srgbClr val="2EA3C7"/>
                </a:solidFill>
                <a:effectLst/>
                <a:hlinkClick r:id="rId3"/>
              </a:rPr>
              <a:t>Is my voter record available to the public?</a:t>
            </a:r>
            <a:r>
              <a:rPr lang="en-US" sz="2000" b="0" i="0" dirty="0">
                <a:solidFill>
                  <a:srgbClr val="2D2D2D"/>
                </a:solidFill>
                <a:effectLst/>
              </a:rPr>
              <a:t>, Office of the Sec’y of State.</a:t>
            </a:r>
          </a:p>
          <a:p>
            <a:pPr algn="l" fontAlgn="base"/>
            <a:r>
              <a:rPr lang="en-US" sz="2000" b="1" i="0" u="sng" dirty="0">
                <a:solidFill>
                  <a:srgbClr val="2D2D2D"/>
                </a:solidFill>
                <a:effectLst/>
              </a:rPr>
              <a:t>Ballots</a:t>
            </a:r>
            <a:endParaRPr lang="en-US" sz="2000" b="1" i="0" dirty="0">
              <a:solidFill>
                <a:srgbClr val="2D2D2D"/>
              </a:solidFill>
              <a:effectLst/>
            </a:endParaRPr>
          </a:p>
          <a:p>
            <a:pPr algn="l" fontAlgn="base">
              <a:buFont typeface="Arial" panose="020B0604020202020204" pitchFamily="34" charset="0"/>
              <a:buChar char="•"/>
            </a:pPr>
            <a:r>
              <a:rPr lang="en-US" sz="2000" b="0" i="0" dirty="0">
                <a:solidFill>
                  <a:srgbClr val="2D2D2D"/>
                </a:solidFill>
                <a:effectLst/>
              </a:rPr>
              <a:t>Ballots, not traceable to individual voters, are available for inspection and copying, according to Michigan’s public records law. </a:t>
            </a:r>
            <a:r>
              <a:rPr lang="en-US" sz="2000" b="0" i="0" u="sng" dirty="0">
                <a:solidFill>
                  <a:srgbClr val="2EA3C7"/>
                </a:solidFill>
                <a:effectLst/>
                <a:hlinkClick r:id="rId4"/>
              </a:rPr>
              <a:t>Mich. Comp. Laws § 15.231</a:t>
            </a:r>
            <a:r>
              <a:rPr lang="en-US" sz="2000" b="0" i="1" u="sng" dirty="0">
                <a:solidFill>
                  <a:srgbClr val="2EA3C7"/>
                </a:solidFill>
                <a:effectLst/>
                <a:hlinkClick r:id="rId4"/>
              </a:rPr>
              <a:t> et seq</a:t>
            </a:r>
            <a:r>
              <a:rPr lang="en-US" sz="2000" b="0" i="1" dirty="0">
                <a:solidFill>
                  <a:srgbClr val="2D2D2D"/>
                </a:solidFill>
                <a:effectLst/>
              </a:rPr>
              <a:t>.</a:t>
            </a:r>
            <a:endParaRPr lang="en-US" sz="2000" b="0" i="0" dirty="0">
              <a:solidFill>
                <a:srgbClr val="2D2D2D"/>
              </a:solidFill>
              <a:effectLst/>
            </a:endParaRPr>
          </a:p>
          <a:p>
            <a:pPr algn="l" fontAlgn="base">
              <a:buFont typeface="Arial" panose="020B0604020202020204" pitchFamily="34" charset="0"/>
              <a:buChar char="•"/>
            </a:pPr>
            <a:r>
              <a:rPr lang="en-US" sz="2000" b="0" i="0" dirty="0">
                <a:solidFill>
                  <a:srgbClr val="2D2D2D"/>
                </a:solidFill>
                <a:effectLst/>
              </a:rPr>
              <a:t>Additional sources: Office of the Mich. </a:t>
            </a:r>
            <a:r>
              <a:rPr lang="en-US" sz="2000" b="0" i="0" dirty="0" err="1">
                <a:solidFill>
                  <a:srgbClr val="2D2D2D"/>
                </a:solidFill>
                <a:effectLst/>
              </a:rPr>
              <a:t>Att’y</a:t>
            </a:r>
            <a:r>
              <a:rPr lang="en-US" sz="2000" b="0" i="0" dirty="0">
                <a:solidFill>
                  <a:srgbClr val="2D2D2D"/>
                </a:solidFill>
                <a:effectLst/>
              </a:rPr>
              <a:t> Gen., </a:t>
            </a:r>
            <a:r>
              <a:rPr lang="en-US" sz="2000" b="0" i="0" u="sng" dirty="0">
                <a:solidFill>
                  <a:srgbClr val="2EA3C7"/>
                </a:solidFill>
                <a:effectLst/>
                <a:hlinkClick r:id="rId5"/>
              </a:rPr>
              <a:t>Op. No. 7247</a:t>
            </a:r>
            <a:r>
              <a:rPr lang="en-US" sz="2000" b="0" i="0" dirty="0">
                <a:solidFill>
                  <a:srgbClr val="2D2D2D"/>
                </a:solidFill>
                <a:effectLst/>
              </a:rPr>
              <a:t> (May 13, 2010).</a:t>
            </a:r>
          </a:p>
          <a:p>
            <a:pPr marL="0" indent="0">
              <a:buNone/>
            </a:pPr>
            <a:endParaRPr lang="en-US" sz="2800" dirty="0"/>
          </a:p>
        </p:txBody>
      </p:sp>
      <p:sp>
        <p:nvSpPr>
          <p:cNvPr id="4" name="Footer Placeholder 3">
            <a:extLst>
              <a:ext uri="{FF2B5EF4-FFF2-40B4-BE49-F238E27FC236}">
                <a16:creationId xmlns:a16="http://schemas.microsoft.com/office/drawing/2014/main" id="{B53FFBD8-5688-E8A1-BB2D-41785AE3F4A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4169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5B908-D8A7-0B02-0160-2D2848A84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43B46-B909-EDAE-AD37-49604F20BED3}"/>
              </a:ext>
            </a:extLst>
          </p:cNvPr>
          <p:cNvSpPr>
            <a:spLocks noGrp="1"/>
          </p:cNvSpPr>
          <p:nvPr>
            <p:ph type="title"/>
          </p:nvPr>
        </p:nvSpPr>
        <p:spPr>
          <a:xfrm>
            <a:off x="1028701" y="136525"/>
            <a:ext cx="10133012" cy="839788"/>
          </a:xfrm>
        </p:spPr>
        <p:txBody>
          <a:bodyPr/>
          <a:lstStyle/>
          <a:p>
            <a:r>
              <a:rPr lang="en-US" dirty="0"/>
              <a:t>What is the Count and Recount Process?</a:t>
            </a:r>
          </a:p>
        </p:txBody>
      </p:sp>
      <p:sp>
        <p:nvSpPr>
          <p:cNvPr id="3" name="Content Placeholder 2">
            <a:extLst>
              <a:ext uri="{FF2B5EF4-FFF2-40B4-BE49-F238E27FC236}">
                <a16:creationId xmlns:a16="http://schemas.microsoft.com/office/drawing/2014/main" id="{73E27024-2AE0-2435-F038-7C4734B3A23C}"/>
              </a:ext>
            </a:extLst>
          </p:cNvPr>
          <p:cNvSpPr>
            <a:spLocks noGrp="1"/>
          </p:cNvSpPr>
          <p:nvPr>
            <p:ph sz="quarter" idx="11"/>
          </p:nvPr>
        </p:nvSpPr>
        <p:spPr>
          <a:xfrm>
            <a:off x="1028700" y="976313"/>
            <a:ext cx="10133013" cy="4186237"/>
          </a:xfrm>
        </p:spPr>
        <p:txBody>
          <a:bodyPr/>
          <a:lstStyle/>
          <a:p>
            <a:pPr algn="l" fontAlgn="base">
              <a:buFont typeface="Arial" panose="020B0604020202020204" pitchFamily="34" charset="0"/>
              <a:buChar char="•"/>
            </a:pPr>
            <a:r>
              <a:rPr lang="en-US" sz="2000" b="0" i="0" dirty="0">
                <a:solidFill>
                  <a:srgbClr val="2D2D2D"/>
                </a:solidFill>
                <a:effectLst/>
              </a:rPr>
              <a:t>Initial counting of ballots is public. </a:t>
            </a:r>
            <a:r>
              <a:rPr lang="en-US" sz="2000" b="0" i="0" u="sng" dirty="0">
                <a:solidFill>
                  <a:srgbClr val="2EA3C7"/>
                </a:solidFill>
                <a:effectLst/>
                <a:hlinkClick r:id="rId2"/>
              </a:rPr>
              <a:t>Mich. Comp. Laws § 168.801</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Candidates and voters, except candidates seeking precinct delegate positions, </a:t>
            </a:r>
            <a:r>
              <a:rPr lang="en-US" sz="2000" b="0" i="0" u="sng" dirty="0">
                <a:solidFill>
                  <a:srgbClr val="2EA3C7"/>
                </a:solidFill>
                <a:effectLst/>
                <a:hlinkClick r:id="rId3"/>
              </a:rPr>
              <a:t>can request recounts</a:t>
            </a:r>
            <a:r>
              <a:rPr lang="en-US" sz="2000" b="0" i="0" dirty="0">
                <a:solidFill>
                  <a:srgbClr val="2D2D2D"/>
                </a:solidFill>
                <a:effectLst/>
              </a:rPr>
              <a:t>. </a:t>
            </a:r>
            <a:r>
              <a:rPr lang="en-US" sz="2000" b="0" i="0" u="sng" dirty="0">
                <a:solidFill>
                  <a:srgbClr val="2EA3C7"/>
                </a:solidFill>
                <a:effectLst/>
                <a:hlinkClick r:id="rId4"/>
              </a:rPr>
              <a:t>Mich. Comp. Laws §§ 168.862</a:t>
            </a:r>
            <a:r>
              <a:rPr lang="en-US" sz="2000" b="0" i="0" u="sng" dirty="0">
                <a:solidFill>
                  <a:srgbClr val="2EA3C7"/>
                </a:solidFill>
                <a:effectLst/>
                <a:hlinkClick r:id="rId5"/>
              </a:rPr>
              <a:t>­–863</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Recounts are conducted in a public space where interested members of the press and public may observe the process so long as observers do not disturb those counting the ballots. </a:t>
            </a:r>
            <a:r>
              <a:rPr lang="en-US" sz="2000" b="0" i="0" u="sng" dirty="0">
                <a:solidFill>
                  <a:srgbClr val="2EA3C7"/>
                </a:solidFill>
                <a:effectLst/>
                <a:hlinkClick r:id="rId6"/>
              </a:rPr>
              <a:t>Mich. Comp. Laws §§ 168.879</a:t>
            </a:r>
            <a:r>
              <a:rPr lang="en-US" sz="2000" b="0" i="0" u="sng" dirty="0">
                <a:solidFill>
                  <a:srgbClr val="2EA3C7"/>
                </a:solidFill>
                <a:effectLst/>
                <a:hlinkClick r:id="rId7"/>
              </a:rPr>
              <a:t>–80</a:t>
            </a:r>
            <a:r>
              <a:rPr lang="en-US" sz="2000" b="0" i="0" dirty="0">
                <a:solidFill>
                  <a:srgbClr val="2D2D2D"/>
                </a:solidFill>
                <a:effectLst/>
              </a:rPr>
              <a:t>; </a:t>
            </a:r>
            <a:r>
              <a:rPr lang="en-US" sz="2000" b="0" i="0" u="sng" dirty="0">
                <a:solidFill>
                  <a:srgbClr val="2EA3C7"/>
                </a:solidFill>
                <a:effectLst/>
                <a:hlinkClick r:id="rId8"/>
              </a:rPr>
              <a:t>Mich. Comp. Laws § 168.889</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Individuals who intimidate an election official with the intent to interfere in the official’s duties are subject to criminal sanction.  </a:t>
            </a:r>
            <a:r>
              <a:rPr lang="en-US" sz="2000" b="0" i="0" u="sng" dirty="0">
                <a:solidFill>
                  <a:srgbClr val="2EA3C7"/>
                </a:solidFill>
                <a:effectLst/>
                <a:hlinkClick r:id="rId9"/>
              </a:rPr>
              <a:t>Mich. Comp. Laws § 168.931b</a:t>
            </a:r>
            <a:r>
              <a:rPr lang="en-US" sz="2000" b="0" i="0" dirty="0">
                <a:solidFill>
                  <a:srgbClr val="2D2D2D"/>
                </a:solidFill>
                <a:effectLst/>
              </a:rPr>
              <a:t>. This provision does not apply to “constitutionally protected activity, including, but not limited to, engaging in reporting” and news gathering on “matters of public interest or public concern.”</a:t>
            </a:r>
          </a:p>
          <a:p>
            <a:pPr algn="l" fontAlgn="base">
              <a:buFont typeface="Arial" panose="020B0604020202020204" pitchFamily="34" charset="0"/>
              <a:buChar char="•"/>
            </a:pPr>
            <a:r>
              <a:rPr lang="en-US" sz="2000" b="0" i="0" dirty="0">
                <a:solidFill>
                  <a:srgbClr val="2D2D2D"/>
                </a:solidFill>
                <a:effectLst/>
              </a:rPr>
              <a:t>For federal seats and State House seats contained within a single district, recount petitions must be filed within 48 hours after the Board of State Canvassers adjourns the meeting at which the determination for the seat was recorded. </a:t>
            </a:r>
            <a:r>
              <a:rPr lang="en-US" sz="2000" b="0" i="0" u="sng" dirty="0">
                <a:solidFill>
                  <a:srgbClr val="2EA3C7"/>
                </a:solidFill>
                <a:effectLst/>
                <a:hlinkClick r:id="rId6"/>
              </a:rPr>
              <a:t>Mich. Comp. Laws § 168.879</a:t>
            </a:r>
            <a:r>
              <a:rPr lang="en-US" sz="2000" b="0" i="0" dirty="0">
                <a:solidFill>
                  <a:srgbClr val="2D2D2D"/>
                </a:solidFill>
                <a:effectLst/>
              </a:rPr>
              <a:t>.</a:t>
            </a:r>
          </a:p>
          <a:p>
            <a:endParaRPr lang="en-US" sz="2800" dirty="0"/>
          </a:p>
        </p:txBody>
      </p:sp>
      <p:sp>
        <p:nvSpPr>
          <p:cNvPr id="4" name="Footer Placeholder 3">
            <a:extLst>
              <a:ext uri="{FF2B5EF4-FFF2-40B4-BE49-F238E27FC236}">
                <a16:creationId xmlns:a16="http://schemas.microsoft.com/office/drawing/2014/main" id="{6C3F114F-BF74-ED21-DEA6-7BA15D048C7A}"/>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19218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84819-1C6A-54CA-81D2-75A43F2C1E9B}"/>
              </a:ext>
            </a:extLst>
          </p:cNvPr>
          <p:cNvSpPr>
            <a:spLocks noGrp="1"/>
          </p:cNvSpPr>
          <p:nvPr>
            <p:ph type="ctrTitle"/>
          </p:nvPr>
        </p:nvSpPr>
        <p:spPr/>
        <p:txBody>
          <a:bodyPr/>
          <a:lstStyle/>
          <a:p>
            <a:r>
              <a:rPr lang="en-US" dirty="0"/>
              <a:t>Why are We Here?</a:t>
            </a:r>
          </a:p>
        </p:txBody>
      </p:sp>
      <p:sp>
        <p:nvSpPr>
          <p:cNvPr id="5" name="Footer Placeholder 4">
            <a:extLst>
              <a:ext uri="{FF2B5EF4-FFF2-40B4-BE49-F238E27FC236}">
                <a16:creationId xmlns:a16="http://schemas.microsoft.com/office/drawing/2014/main" id="{F3D746F7-F2F4-D5F0-B987-157D248F101B}"/>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00303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4E559-67B9-B01B-0451-BFC00E88D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5783B0-44CD-9A3C-0A0E-D76C88C2786F}"/>
              </a:ext>
            </a:extLst>
          </p:cNvPr>
          <p:cNvSpPr>
            <a:spLocks noGrp="1"/>
          </p:cNvSpPr>
          <p:nvPr>
            <p:ph type="title"/>
          </p:nvPr>
        </p:nvSpPr>
        <p:spPr>
          <a:xfrm>
            <a:off x="1028701" y="547321"/>
            <a:ext cx="10133012" cy="839788"/>
          </a:xfrm>
        </p:spPr>
        <p:txBody>
          <a:bodyPr/>
          <a:lstStyle/>
          <a:p>
            <a:r>
              <a:rPr lang="en-US" dirty="0"/>
              <a:t>Recount Process</a:t>
            </a:r>
          </a:p>
        </p:txBody>
      </p:sp>
      <p:sp>
        <p:nvSpPr>
          <p:cNvPr id="3" name="Content Placeholder 2">
            <a:extLst>
              <a:ext uri="{FF2B5EF4-FFF2-40B4-BE49-F238E27FC236}">
                <a16:creationId xmlns:a16="http://schemas.microsoft.com/office/drawing/2014/main" id="{5C484AE4-5382-7A52-74F6-E09818D79CA0}"/>
              </a:ext>
            </a:extLst>
          </p:cNvPr>
          <p:cNvSpPr>
            <a:spLocks noGrp="1"/>
          </p:cNvSpPr>
          <p:nvPr>
            <p:ph sz="quarter" idx="11"/>
          </p:nvPr>
        </p:nvSpPr>
        <p:spPr>
          <a:xfrm>
            <a:off x="1028700" y="1465196"/>
            <a:ext cx="10133013" cy="4186237"/>
          </a:xfrm>
        </p:spPr>
        <p:txBody>
          <a:bodyPr/>
          <a:lstStyle/>
          <a:p>
            <a:pPr algn="l" fontAlgn="base">
              <a:buFont typeface="Arial" panose="020B0604020202020204" pitchFamily="34" charset="0"/>
              <a:buChar char="•"/>
            </a:pPr>
            <a:r>
              <a:rPr lang="en-US" sz="2000" b="0" i="0" dirty="0">
                <a:solidFill>
                  <a:srgbClr val="2D2D2D"/>
                </a:solidFill>
                <a:effectLst/>
              </a:rPr>
              <a:t>For federal and state seats contained in multiple counties, recount petitions must be filed within 48 hours after the Board of State Canvassers completes the canvass. </a:t>
            </a:r>
            <a:r>
              <a:rPr lang="en-US" sz="2000" b="0" i="1" dirty="0">
                <a:solidFill>
                  <a:srgbClr val="2D2D2D"/>
                </a:solidFill>
                <a:effectLst/>
              </a:rPr>
              <a:t>Id.</a:t>
            </a:r>
            <a:endParaRPr lang="en-US" sz="2000" b="0" i="0" dirty="0">
              <a:solidFill>
                <a:srgbClr val="2D2D2D"/>
              </a:solidFill>
              <a:effectLst/>
            </a:endParaRPr>
          </a:p>
          <a:p>
            <a:pPr algn="l" fontAlgn="base">
              <a:buFont typeface="Arial" panose="020B0604020202020204" pitchFamily="34" charset="0"/>
              <a:buChar char="•"/>
            </a:pPr>
            <a:r>
              <a:rPr lang="en-US" sz="2000" b="0" i="0" dirty="0">
                <a:solidFill>
                  <a:srgbClr val="2D2D2D"/>
                </a:solidFill>
                <a:effectLst/>
              </a:rPr>
              <a:t>For county seats, recount petitions must be filed within 48 hours after the Board of County Canvassers completes the canvass. </a:t>
            </a:r>
            <a:r>
              <a:rPr lang="en-US" sz="2000" b="0" i="0" u="sng" dirty="0">
                <a:solidFill>
                  <a:srgbClr val="2EA3C7"/>
                </a:solidFill>
                <a:effectLst/>
                <a:hlinkClick r:id="rId2"/>
              </a:rPr>
              <a:t>Mich. Comp. Laws § 168.866</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Presidential and vice-presidential candidates “may seek judicial review of the certification or determination by a complaint for mandamus filed in the supreme court,” provided certain conditions are met.  </a:t>
            </a:r>
            <a:r>
              <a:rPr lang="en-US" sz="2000" b="0" i="0" u="sng" dirty="0">
                <a:solidFill>
                  <a:srgbClr val="2EA3C7"/>
                </a:solidFill>
                <a:effectLst/>
                <a:hlinkClick r:id="rId3"/>
              </a:rPr>
              <a:t>Mich. Comp. Laws § 168.845a</a:t>
            </a:r>
            <a:r>
              <a:rPr lang="en-US" sz="2000" b="0" i="0" dirty="0">
                <a:solidFill>
                  <a:srgbClr val="2D2D2D"/>
                </a:solidFill>
                <a:effectLst/>
              </a:rPr>
              <a:t>. Review “must be filed within 48 hours after the certification or determination of the results of a presidential election.”</a:t>
            </a:r>
          </a:p>
          <a:p>
            <a:pPr algn="l" fontAlgn="base">
              <a:buFont typeface="Arial" panose="020B0604020202020204" pitchFamily="34" charset="0"/>
              <a:buChar char="•"/>
            </a:pPr>
            <a:r>
              <a:rPr lang="en-US" sz="2000" b="0" i="0" dirty="0">
                <a:solidFill>
                  <a:srgbClr val="2D2D2D"/>
                </a:solidFill>
                <a:effectLst/>
              </a:rPr>
              <a:t>Voters, within 30 days after the election, may bring suit in county circuit court for apparent material fraud in an election to “decide a constitutional amendment, question, or proposition.” </a:t>
            </a:r>
            <a:r>
              <a:rPr lang="en-US" sz="2000" b="0" i="0" u="sng" dirty="0">
                <a:solidFill>
                  <a:srgbClr val="2EA3C7"/>
                </a:solidFill>
                <a:effectLst/>
                <a:hlinkClick r:id="rId4"/>
              </a:rPr>
              <a:t>Mich. Comp. Laws § 600.4545</a:t>
            </a:r>
            <a:r>
              <a:rPr lang="en-US" sz="2000" b="0" i="0" dirty="0">
                <a:solidFill>
                  <a:srgbClr val="2D2D2D"/>
                </a:solidFill>
                <a:effectLst/>
              </a:rPr>
              <a:t>.</a:t>
            </a:r>
          </a:p>
          <a:p>
            <a:pPr algn="l" fontAlgn="base">
              <a:buFont typeface="Arial" panose="020B0604020202020204" pitchFamily="34" charset="0"/>
              <a:buChar char="•"/>
            </a:pPr>
            <a:r>
              <a:rPr lang="en-US" sz="2000" b="0" i="0" dirty="0">
                <a:solidFill>
                  <a:srgbClr val="2D2D2D"/>
                </a:solidFill>
                <a:effectLst/>
              </a:rPr>
              <a:t>Additional sources: </a:t>
            </a:r>
            <a:r>
              <a:rPr lang="en-US" sz="2000" b="0" i="0" u="sng" dirty="0">
                <a:solidFill>
                  <a:srgbClr val="2EA3C7"/>
                </a:solidFill>
                <a:effectLst/>
                <a:hlinkClick r:id="rId5"/>
              </a:rPr>
              <a:t>Mich. Comp. Laws § 168.874</a:t>
            </a:r>
            <a:r>
              <a:rPr lang="en-US" sz="2000" b="0" i="0" dirty="0">
                <a:solidFill>
                  <a:srgbClr val="2D2D2D"/>
                </a:solidFill>
                <a:effectLst/>
              </a:rPr>
              <a:t>; </a:t>
            </a:r>
            <a:r>
              <a:rPr lang="en-US" sz="2000" b="0" i="0" u="sng" dirty="0">
                <a:solidFill>
                  <a:srgbClr val="2EA3C7"/>
                </a:solidFill>
                <a:effectLst/>
                <a:hlinkClick r:id="rId6"/>
              </a:rPr>
              <a:t>Mich. Election Dates</a:t>
            </a:r>
            <a:r>
              <a:rPr lang="en-US" sz="2000" b="0" i="0" dirty="0">
                <a:solidFill>
                  <a:srgbClr val="2D2D2D"/>
                </a:solidFill>
                <a:effectLst/>
              </a:rPr>
              <a:t>, Office of the Mich. Sec’y of State.</a:t>
            </a:r>
            <a:endParaRPr lang="en-US" sz="2800" dirty="0"/>
          </a:p>
        </p:txBody>
      </p:sp>
      <p:sp>
        <p:nvSpPr>
          <p:cNvPr id="4" name="Footer Placeholder 3">
            <a:extLst>
              <a:ext uri="{FF2B5EF4-FFF2-40B4-BE49-F238E27FC236}">
                <a16:creationId xmlns:a16="http://schemas.microsoft.com/office/drawing/2014/main" id="{73995BD4-76A2-C9B9-B897-44FB9036DE6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41638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6D0DC-A869-6340-1158-E305935FD71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565794-AD00-E8F1-B124-F71569C42D57}"/>
              </a:ext>
            </a:extLst>
          </p:cNvPr>
          <p:cNvSpPr>
            <a:spLocks noGrp="1"/>
          </p:cNvSpPr>
          <p:nvPr>
            <p:ph type="ctrTitle"/>
          </p:nvPr>
        </p:nvSpPr>
        <p:spPr>
          <a:xfrm>
            <a:off x="6629400" y="3103462"/>
            <a:ext cx="5295899" cy="704968"/>
          </a:xfrm>
        </p:spPr>
        <p:txBody>
          <a:bodyPr/>
          <a:lstStyle/>
          <a:p>
            <a:r>
              <a:rPr lang="en-US" dirty="0"/>
              <a:t>Safety First</a:t>
            </a:r>
          </a:p>
        </p:txBody>
      </p:sp>
      <p:sp>
        <p:nvSpPr>
          <p:cNvPr id="4" name="Footer Placeholder 3">
            <a:extLst>
              <a:ext uri="{FF2B5EF4-FFF2-40B4-BE49-F238E27FC236}">
                <a16:creationId xmlns:a16="http://schemas.microsoft.com/office/drawing/2014/main" id="{BCABC61A-20EB-769A-2397-B4B9E70BBBC8}"/>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6488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98F0-64BF-ADA8-0D46-06794861EB8F}"/>
              </a:ext>
            </a:extLst>
          </p:cNvPr>
          <p:cNvSpPr>
            <a:spLocks noGrp="1"/>
          </p:cNvSpPr>
          <p:nvPr>
            <p:ph type="title"/>
          </p:nvPr>
        </p:nvSpPr>
        <p:spPr>
          <a:xfrm>
            <a:off x="228600" y="647700"/>
            <a:ext cx="11696700" cy="815975"/>
          </a:xfrm>
        </p:spPr>
        <p:txBody>
          <a:bodyPr anchor="b">
            <a:normAutofit/>
          </a:bodyPr>
          <a:lstStyle/>
          <a:p>
            <a:r>
              <a:rPr lang="en-US" dirty="0"/>
              <a:t>Election Coverage Safety</a:t>
            </a:r>
          </a:p>
        </p:txBody>
      </p:sp>
      <p:sp>
        <p:nvSpPr>
          <p:cNvPr id="3" name="Content Placeholder 2">
            <a:extLst>
              <a:ext uri="{FF2B5EF4-FFF2-40B4-BE49-F238E27FC236}">
                <a16:creationId xmlns:a16="http://schemas.microsoft.com/office/drawing/2014/main" id="{A510456A-30B5-4E1C-E53F-9C74D2B63508}"/>
              </a:ext>
            </a:extLst>
          </p:cNvPr>
          <p:cNvSpPr>
            <a:spLocks noGrp="1"/>
          </p:cNvSpPr>
          <p:nvPr>
            <p:ph sz="quarter" idx="17"/>
          </p:nvPr>
        </p:nvSpPr>
        <p:spPr>
          <a:xfrm>
            <a:off x="6324601" y="1574800"/>
            <a:ext cx="5600699" cy="4365117"/>
          </a:xfrm>
        </p:spPr>
        <p:txBody>
          <a:bodyPr>
            <a:normAutofit/>
          </a:bodyPr>
          <a:lstStyle/>
          <a:p>
            <a:r>
              <a:rPr lang="en-US" b="1" i="1" dirty="0"/>
              <a:t>Our TOP priority – making sure YOU are safe!</a:t>
            </a:r>
            <a:endParaRPr lang="en-US" dirty="0"/>
          </a:p>
        </p:txBody>
      </p:sp>
      <p:pic>
        <p:nvPicPr>
          <p:cNvPr id="6" name="Picture 5">
            <a:extLst>
              <a:ext uri="{FF2B5EF4-FFF2-40B4-BE49-F238E27FC236}">
                <a16:creationId xmlns:a16="http://schemas.microsoft.com/office/drawing/2014/main" id="{30F1A678-45E0-A6EB-4F33-6E53A62A70E3}"/>
              </a:ext>
            </a:extLst>
          </p:cNvPr>
          <p:cNvPicPr>
            <a:picLocks noChangeAspect="1"/>
          </p:cNvPicPr>
          <p:nvPr/>
        </p:nvPicPr>
        <p:blipFill>
          <a:blip r:embed="rId2"/>
          <a:stretch>
            <a:fillRect/>
          </a:stretch>
        </p:blipFill>
        <p:spPr>
          <a:xfrm>
            <a:off x="756334" y="1574800"/>
            <a:ext cx="4583332" cy="4365625"/>
          </a:xfrm>
          <a:prstGeom prst="rect">
            <a:avLst/>
          </a:prstGeom>
          <a:noFill/>
        </p:spPr>
      </p:pic>
      <p:sp>
        <p:nvSpPr>
          <p:cNvPr id="11" name="Footer Placeholder 4">
            <a:extLst>
              <a:ext uri="{FF2B5EF4-FFF2-40B4-BE49-F238E27FC236}">
                <a16:creationId xmlns:a16="http://schemas.microsoft.com/office/drawing/2014/main" id="{A6B2BD19-76E9-BB22-8C53-8B0EDCD546B8}"/>
              </a:ext>
            </a:extLst>
          </p:cNvPr>
          <p:cNvSpPr>
            <a:spLocks noGrp="1"/>
          </p:cNvSpPr>
          <p:nvPr>
            <p:ph type="ftr" sz="quarter" idx="19"/>
          </p:nvPr>
        </p:nvSpPr>
        <p:spPr>
          <a:xfrm>
            <a:off x="4038600" y="6356350"/>
            <a:ext cx="4114800" cy="365125"/>
          </a:xfrm>
        </p:spPr>
        <p:txBody>
          <a:bodyPr/>
          <a:lstStyle/>
          <a:p>
            <a:endParaRPr lang="en-US"/>
          </a:p>
        </p:txBody>
      </p:sp>
    </p:spTree>
    <p:extLst>
      <p:ext uri="{BB962C8B-B14F-4D97-AF65-F5344CB8AC3E}">
        <p14:creationId xmlns:p14="http://schemas.microsoft.com/office/powerpoint/2010/main" val="1156148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7E11-F603-7152-B2AD-D8C4D9E7645F}"/>
              </a:ext>
            </a:extLst>
          </p:cNvPr>
          <p:cNvSpPr>
            <a:spLocks noGrp="1"/>
          </p:cNvSpPr>
          <p:nvPr>
            <p:ph type="title"/>
          </p:nvPr>
        </p:nvSpPr>
        <p:spPr>
          <a:xfrm>
            <a:off x="1028701" y="346018"/>
            <a:ext cx="10133012" cy="839788"/>
          </a:xfrm>
        </p:spPr>
        <p:txBody>
          <a:bodyPr/>
          <a:lstStyle/>
          <a:p>
            <a:r>
              <a:rPr lang="en-US" dirty="0"/>
              <a:t>Safety Checklist</a:t>
            </a:r>
          </a:p>
        </p:txBody>
      </p:sp>
      <p:sp>
        <p:nvSpPr>
          <p:cNvPr id="3" name="Content Placeholder 2">
            <a:extLst>
              <a:ext uri="{FF2B5EF4-FFF2-40B4-BE49-F238E27FC236}">
                <a16:creationId xmlns:a16="http://schemas.microsoft.com/office/drawing/2014/main" id="{364DB4A9-AC71-76F4-5DF1-1A345DBE9163}"/>
              </a:ext>
            </a:extLst>
          </p:cNvPr>
          <p:cNvSpPr>
            <a:spLocks noGrp="1"/>
          </p:cNvSpPr>
          <p:nvPr>
            <p:ph sz="quarter" idx="11"/>
          </p:nvPr>
        </p:nvSpPr>
        <p:spPr>
          <a:xfrm>
            <a:off x="1028700" y="1263893"/>
            <a:ext cx="10133013" cy="4186237"/>
          </a:xfrm>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Have you recorded and saved securely the emergency contact information needed in case of an event?</a:t>
            </a:r>
          </a:p>
          <a:p>
            <a:pPr algn="l">
              <a:buFont typeface="Arial" panose="020B0604020202020204" pitchFamily="34" charset="0"/>
              <a:buChar char="•"/>
            </a:pPr>
            <a:r>
              <a:rPr lang="en-US" b="0" i="0" dirty="0">
                <a:solidFill>
                  <a:srgbClr val="1D1D1D"/>
                </a:solidFill>
                <a:effectLst/>
                <a:latin typeface="Roboto" panose="02000000000000000000" pitchFamily="2" charset="0"/>
              </a:rPr>
              <a:t>Does the role, gender, ethnicity, sexual orientation, or profile put you at more risk? </a:t>
            </a:r>
          </a:p>
          <a:p>
            <a:r>
              <a:rPr lang="en-US" b="0" i="0" dirty="0">
                <a:solidFill>
                  <a:srgbClr val="1D1D1D"/>
                </a:solidFill>
                <a:effectLst/>
                <a:latin typeface="Roboto" panose="02000000000000000000" pitchFamily="2" charset="0"/>
              </a:rPr>
              <a:t>Do you have the appropriate accreditation, press passes, or a letter indicating your work for your organization?</a:t>
            </a:r>
          </a:p>
          <a:p>
            <a:pPr algn="l">
              <a:buFont typeface="Arial" panose="020B0604020202020204" pitchFamily="34" charset="0"/>
              <a:buChar char="•"/>
            </a:pPr>
            <a:r>
              <a:rPr lang="en-US" b="0" i="0" dirty="0">
                <a:solidFill>
                  <a:srgbClr val="1D1D1D"/>
                </a:solidFill>
                <a:effectLst/>
                <a:latin typeface="Roboto" panose="02000000000000000000" pitchFamily="2" charset="0"/>
              </a:rPr>
              <a:t>Have you identified how </a:t>
            </a:r>
            <a:r>
              <a:rPr lang="en-US" b="0" i="0" dirty="0">
                <a:effectLst/>
                <a:latin typeface="Roboto" panose="02000000000000000000" pitchFamily="2" charset="0"/>
              </a:rPr>
              <a:t>you will communicate and remove yourself from a situation if necessary? </a:t>
            </a:r>
          </a:p>
          <a:p>
            <a:pPr algn="l">
              <a:buFont typeface="Arial" panose="020B0604020202020204" pitchFamily="34" charset="0"/>
              <a:buChar char="•"/>
            </a:pPr>
            <a:r>
              <a:rPr lang="en-US" b="0" i="0" dirty="0">
                <a:effectLst/>
                <a:latin typeface="Roboto" panose="02000000000000000000" pitchFamily="2" charset="0"/>
              </a:rPr>
              <a:t>Have you made a plan around how to contact people if there is an </a:t>
            </a:r>
            <a:r>
              <a:rPr lang="en-US" b="0" i="0" u="none" strike="noStrike" dirty="0">
                <a:effectLst/>
                <a:latin typeface="Roboto" panose="02000000000000000000" pitchFamily="2" charset="0"/>
              </a:rPr>
              <a:t>internet shutdown and/or a communications blackout</a:t>
            </a:r>
            <a:r>
              <a:rPr lang="en-US" b="0" i="0" dirty="0">
                <a:effectLst/>
                <a:latin typeface="Roboto" panose="02000000000000000000" pitchFamily="2" charset="0"/>
              </a:rPr>
              <a:t>?</a:t>
            </a:r>
          </a:p>
          <a:p>
            <a:pPr algn="l">
              <a:buFont typeface="Arial" panose="020B0604020202020204" pitchFamily="34" charset="0"/>
              <a:buChar char="•"/>
            </a:pPr>
            <a:r>
              <a:rPr lang="en-US" b="0" i="0" dirty="0">
                <a:solidFill>
                  <a:srgbClr val="1D1D1D"/>
                </a:solidFill>
                <a:effectLst/>
                <a:latin typeface="Roboto" panose="02000000000000000000" pitchFamily="2" charset="0"/>
              </a:rPr>
              <a:t>Have you </a:t>
            </a:r>
            <a:r>
              <a:rPr lang="en-US" b="0" i="0" dirty="0">
                <a:effectLst/>
                <a:latin typeface="Roboto" panose="02000000000000000000" pitchFamily="2" charset="0"/>
              </a:rPr>
              <a:t>planned for what happens in the event of an </a:t>
            </a:r>
            <a:r>
              <a:rPr lang="en-US" b="0" i="0" u="none" strike="noStrike" dirty="0">
                <a:effectLst/>
                <a:latin typeface="Roboto" panose="02000000000000000000" pitchFamily="2" charset="0"/>
              </a:rPr>
              <a:t>arrest or detention</a:t>
            </a:r>
            <a:r>
              <a:rPr lang="en-US" b="0" i="0" dirty="0">
                <a:solidFill>
                  <a:srgbClr val="1D1D1D"/>
                </a:solidFill>
                <a:effectLst/>
                <a:latin typeface="Roboto" panose="02000000000000000000" pitchFamily="2" charset="0"/>
              </a:rPr>
              <a:t>?</a:t>
            </a: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marL="0" indent="0">
              <a:buNone/>
            </a:pPr>
            <a:endParaRPr lang="en-US" dirty="0"/>
          </a:p>
        </p:txBody>
      </p:sp>
      <p:sp>
        <p:nvSpPr>
          <p:cNvPr id="4" name="Footer Placeholder 3">
            <a:extLst>
              <a:ext uri="{FF2B5EF4-FFF2-40B4-BE49-F238E27FC236}">
                <a16:creationId xmlns:a16="http://schemas.microsoft.com/office/drawing/2014/main" id="{57812184-FC5C-E741-3A30-290CB457AED0}"/>
              </a:ext>
            </a:extLst>
          </p:cNvPr>
          <p:cNvSpPr>
            <a:spLocks noGrp="1"/>
          </p:cNvSpPr>
          <p:nvPr>
            <p:ph type="ftr" sz="quarter" idx="12"/>
          </p:nvPr>
        </p:nvSpPr>
        <p:spPr/>
        <p:txBody>
          <a:bodyPr/>
          <a:lstStyle/>
          <a:p>
            <a:endParaRPr lang="en-US" dirty="0"/>
          </a:p>
        </p:txBody>
      </p:sp>
      <p:sp>
        <p:nvSpPr>
          <p:cNvPr id="7" name="Subtitle 2">
            <a:extLst>
              <a:ext uri="{FF2B5EF4-FFF2-40B4-BE49-F238E27FC236}">
                <a16:creationId xmlns:a16="http://schemas.microsoft.com/office/drawing/2014/main" id="{A3357EDB-8BD9-4253-2764-72D60D741A7E}"/>
              </a:ext>
            </a:extLst>
          </p:cNvPr>
          <p:cNvSpPr txBox="1">
            <a:spLocks/>
          </p:cNvSpPr>
          <p:nvPr/>
        </p:nvSpPr>
        <p:spPr>
          <a:xfrm>
            <a:off x="373564" y="6314349"/>
            <a:ext cx="529590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t>See generally the Committee to Protect Journalists</a:t>
            </a:r>
          </a:p>
        </p:txBody>
      </p:sp>
    </p:spTree>
    <p:extLst>
      <p:ext uri="{BB962C8B-B14F-4D97-AF65-F5344CB8AC3E}">
        <p14:creationId xmlns:p14="http://schemas.microsoft.com/office/powerpoint/2010/main" val="47899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27E40-A1E8-7D31-5E18-A78ADCDFE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6EA65-FA92-8EDC-70FE-F81BB1CFCF2D}"/>
              </a:ext>
            </a:extLst>
          </p:cNvPr>
          <p:cNvSpPr>
            <a:spLocks noGrp="1"/>
          </p:cNvSpPr>
          <p:nvPr>
            <p:ph type="title"/>
          </p:nvPr>
        </p:nvSpPr>
        <p:spPr/>
        <p:txBody>
          <a:bodyPr/>
          <a:lstStyle/>
          <a:p>
            <a:r>
              <a:rPr lang="en-US" dirty="0"/>
              <a:t>Safety Checklist – The Environment</a:t>
            </a:r>
          </a:p>
        </p:txBody>
      </p:sp>
      <p:sp>
        <p:nvSpPr>
          <p:cNvPr id="3" name="Content Placeholder 2">
            <a:extLst>
              <a:ext uri="{FF2B5EF4-FFF2-40B4-BE49-F238E27FC236}">
                <a16:creationId xmlns:a16="http://schemas.microsoft.com/office/drawing/2014/main" id="{029F1F9B-00EF-8619-1F29-1068BA4B749D}"/>
              </a:ext>
            </a:extLst>
          </p:cNvPr>
          <p:cNvSpPr>
            <a:spLocks noGrp="1"/>
          </p:cNvSpPr>
          <p:nvPr>
            <p:ph sz="quarter" idx="11"/>
          </p:nvPr>
        </p:nvSpPr>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Gauge the mood of the crowd. If possible, call other journalists already at the event to assess the mood. Consider going with another reporter or photographer if necessary.</a:t>
            </a:r>
          </a:p>
          <a:p>
            <a:r>
              <a:rPr lang="en-US" b="0" i="0" dirty="0">
                <a:solidFill>
                  <a:srgbClr val="1D1D1D"/>
                </a:solidFill>
                <a:effectLst/>
                <a:latin typeface="Roboto" panose="02000000000000000000" pitchFamily="2" charset="0"/>
              </a:rPr>
              <a:t>At the event, report from the designated press area unless it is safe to do otherwise. Ascertain if the security or police will assist if you are in distress, and identify your exits.</a:t>
            </a:r>
          </a:p>
          <a:p>
            <a:r>
              <a:rPr lang="en-US" b="0" i="0" dirty="0">
                <a:solidFill>
                  <a:srgbClr val="1D1D1D"/>
                </a:solidFill>
                <a:effectLst/>
                <a:latin typeface="Roboto" panose="02000000000000000000" pitchFamily="2" charset="0"/>
              </a:rPr>
              <a:t>If working in a crowd, plan a strategy. It is sensible to keep to the outside of the crowd. Avoid being sucked into the middle where it is hard to escape. Identify an escape route, and have an emergency meeting point if working with a team.</a:t>
            </a: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marL="0" indent="0">
              <a:buNone/>
            </a:pPr>
            <a:endParaRPr lang="en-US" dirty="0"/>
          </a:p>
        </p:txBody>
      </p:sp>
      <p:sp>
        <p:nvSpPr>
          <p:cNvPr id="4" name="Footer Placeholder 3">
            <a:extLst>
              <a:ext uri="{FF2B5EF4-FFF2-40B4-BE49-F238E27FC236}">
                <a16:creationId xmlns:a16="http://schemas.microsoft.com/office/drawing/2014/main" id="{0DC59C30-FD6E-F649-2181-2F62533B2601}"/>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328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4AE56-7161-0C96-75E8-1FA029C803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02EB4-A3D1-493C-0FFD-EE1B8DEC7A81}"/>
              </a:ext>
            </a:extLst>
          </p:cNvPr>
          <p:cNvSpPr>
            <a:spLocks noGrp="1"/>
          </p:cNvSpPr>
          <p:nvPr>
            <p:ph type="title"/>
          </p:nvPr>
        </p:nvSpPr>
        <p:spPr/>
        <p:txBody>
          <a:bodyPr/>
          <a:lstStyle/>
          <a:p>
            <a:r>
              <a:rPr lang="en-US" dirty="0"/>
              <a:t>Safety Checklist: Wardrobe</a:t>
            </a:r>
          </a:p>
        </p:txBody>
      </p:sp>
      <p:sp>
        <p:nvSpPr>
          <p:cNvPr id="3" name="Content Placeholder 2">
            <a:extLst>
              <a:ext uri="{FF2B5EF4-FFF2-40B4-BE49-F238E27FC236}">
                <a16:creationId xmlns:a16="http://schemas.microsoft.com/office/drawing/2014/main" id="{ACE752F4-FD39-2753-AF53-42F1075BC106}"/>
              </a:ext>
            </a:extLst>
          </p:cNvPr>
          <p:cNvSpPr>
            <a:spLocks noGrp="1"/>
          </p:cNvSpPr>
          <p:nvPr>
            <p:ph sz="quarter" idx="11"/>
          </p:nvPr>
        </p:nvSpPr>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Wear clothing without media company branding and remove media logos from equipment/vehicles if necessary. Wear appropriate footwear.</a:t>
            </a:r>
          </a:p>
          <a:p>
            <a:r>
              <a:rPr lang="en-US" b="0" i="0" dirty="0">
                <a:solidFill>
                  <a:srgbClr val="1D1D1D"/>
                </a:solidFill>
                <a:effectLst/>
                <a:latin typeface="Roboto" panose="02000000000000000000" pitchFamily="2" charset="0"/>
              </a:rPr>
              <a:t>Wear clothing and footwear that allows you to move swiftly. Avoid loose clothing and lanyards that can be grabbed, as well as any flammable material (e.g. nylon). Avoid wearing politically affiliated colors or any colors associated with certain groups.</a:t>
            </a:r>
          </a:p>
          <a:p>
            <a:r>
              <a:rPr lang="en-US" b="0" i="0" dirty="0">
                <a:solidFill>
                  <a:srgbClr val="1D1D1D"/>
                </a:solidFill>
                <a:effectLst/>
                <a:latin typeface="Roboto" panose="02000000000000000000" pitchFamily="2" charset="0"/>
              </a:rPr>
              <a:t>Maintain situational awareness at all times and limit the number of valuables you take. Is any special equipment such as body armor, respirators, or a medical kit required? </a:t>
            </a:r>
          </a:p>
          <a:p>
            <a:endParaRPr lang="en-US" b="0" i="0" dirty="0">
              <a:solidFill>
                <a:srgbClr val="1D1D1D"/>
              </a:solidFill>
              <a:effectLst/>
              <a:latin typeface="Roboto" panose="02000000000000000000" pitchFamily="2" charset="0"/>
            </a:endParaRPr>
          </a:p>
          <a:p>
            <a:endParaRPr lang="en-US" b="0" i="0" dirty="0">
              <a:solidFill>
                <a:srgbClr val="1D1D1D"/>
              </a:solidFill>
              <a:effectLst/>
              <a:latin typeface="Roboto" panose="02000000000000000000" pitchFamily="2" charset="0"/>
            </a:endParaRP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marL="0" indent="0">
              <a:buNone/>
            </a:pPr>
            <a:endParaRPr lang="en-US" dirty="0"/>
          </a:p>
        </p:txBody>
      </p:sp>
      <p:sp>
        <p:nvSpPr>
          <p:cNvPr id="4" name="Footer Placeholder 3">
            <a:extLst>
              <a:ext uri="{FF2B5EF4-FFF2-40B4-BE49-F238E27FC236}">
                <a16:creationId xmlns:a16="http://schemas.microsoft.com/office/drawing/2014/main" id="{197558F4-ECAE-425D-CCF4-B61F65AB3090}"/>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32647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66746-8905-6710-AF38-58CB79E19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76D1E-DE84-5FF4-361C-2A95FFBA6441}"/>
              </a:ext>
            </a:extLst>
          </p:cNvPr>
          <p:cNvSpPr>
            <a:spLocks noGrp="1"/>
          </p:cNvSpPr>
          <p:nvPr>
            <p:ph type="title"/>
          </p:nvPr>
        </p:nvSpPr>
        <p:spPr/>
        <p:txBody>
          <a:bodyPr/>
          <a:lstStyle/>
          <a:p>
            <a:r>
              <a:rPr lang="en-US" dirty="0"/>
              <a:t>Safety Checklist: Your Health and Wellbeing</a:t>
            </a:r>
          </a:p>
        </p:txBody>
      </p:sp>
      <p:sp>
        <p:nvSpPr>
          <p:cNvPr id="3" name="Content Placeholder 2">
            <a:extLst>
              <a:ext uri="{FF2B5EF4-FFF2-40B4-BE49-F238E27FC236}">
                <a16:creationId xmlns:a16="http://schemas.microsoft.com/office/drawing/2014/main" id="{971CC5E5-FCA0-81B9-9EB4-5D4BF90E213E}"/>
              </a:ext>
            </a:extLst>
          </p:cNvPr>
          <p:cNvSpPr>
            <a:spLocks noGrp="1"/>
          </p:cNvSpPr>
          <p:nvPr>
            <p:ph sz="quarter" idx="11"/>
          </p:nvPr>
        </p:nvSpPr>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Do you have any health issues that could affect you during coverage?</a:t>
            </a:r>
          </a:p>
          <a:p>
            <a:pPr algn="l">
              <a:buFont typeface="Arial" panose="020B0604020202020204" pitchFamily="34" charset="0"/>
              <a:buChar char="•"/>
            </a:pPr>
            <a:r>
              <a:rPr lang="en-US" b="0" i="0" dirty="0">
                <a:solidFill>
                  <a:srgbClr val="1D1D1D"/>
                </a:solidFill>
                <a:effectLst/>
                <a:latin typeface="Roboto" panose="02000000000000000000" pitchFamily="2" charset="0"/>
              </a:rPr>
              <a:t>Have you identified the local medical facilities in case of injury?</a:t>
            </a:r>
          </a:p>
          <a:p>
            <a:pPr algn="l">
              <a:buFont typeface="Arial" panose="020B0604020202020204" pitchFamily="34" charset="0"/>
              <a:buChar char="•"/>
            </a:pPr>
            <a:r>
              <a:rPr lang="en-US" b="0" i="0" dirty="0">
                <a:solidFill>
                  <a:srgbClr val="1D1D1D"/>
                </a:solidFill>
                <a:effectLst/>
                <a:latin typeface="Roboto" panose="02000000000000000000" pitchFamily="2" charset="0"/>
              </a:rPr>
              <a:t>Do you have your insurance card for medical coverage?</a:t>
            </a:r>
          </a:p>
          <a:p>
            <a:r>
              <a:rPr lang="en-US" b="0" i="0" dirty="0">
                <a:solidFill>
                  <a:srgbClr val="1D1D1D"/>
                </a:solidFill>
                <a:effectLst/>
                <a:latin typeface="Roboto" panose="02000000000000000000" pitchFamily="2" charset="0"/>
              </a:rPr>
              <a:t>Have you considered the possibility of long-term trauma-related stress? If the task was difficult, do not bottle up your emotions. Tell your superiors and colleagues. It is important that they are prepared and that everyone learns from each other.</a:t>
            </a:r>
          </a:p>
          <a:p>
            <a:r>
              <a:rPr lang="en-US" b="0" i="0" dirty="0">
                <a:solidFill>
                  <a:srgbClr val="1D1D1D"/>
                </a:solidFill>
                <a:effectLst/>
                <a:latin typeface="Roboto" panose="02000000000000000000" pitchFamily="2" charset="0"/>
              </a:rPr>
              <a:t>Have you prepared for online abuse as a result of covering the election?</a:t>
            </a:r>
          </a:p>
          <a:p>
            <a:endParaRPr lang="en-US" b="0" i="0" dirty="0">
              <a:solidFill>
                <a:srgbClr val="1D1D1D"/>
              </a:solidFill>
              <a:effectLst/>
              <a:latin typeface="Roboto" panose="02000000000000000000" pitchFamily="2" charset="0"/>
            </a:endParaRPr>
          </a:p>
          <a:p>
            <a:endParaRPr lang="en-US" b="0" i="0" dirty="0">
              <a:solidFill>
                <a:srgbClr val="1D1D1D"/>
              </a:solidFill>
              <a:effectLst/>
              <a:latin typeface="Roboto" panose="02000000000000000000" pitchFamily="2" charset="0"/>
            </a:endParaRP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marL="0" indent="0">
              <a:buNone/>
            </a:pPr>
            <a:endParaRPr lang="en-US" dirty="0"/>
          </a:p>
        </p:txBody>
      </p:sp>
      <p:sp>
        <p:nvSpPr>
          <p:cNvPr id="4" name="Footer Placeholder 3">
            <a:extLst>
              <a:ext uri="{FF2B5EF4-FFF2-40B4-BE49-F238E27FC236}">
                <a16:creationId xmlns:a16="http://schemas.microsoft.com/office/drawing/2014/main" id="{6F84AE4A-2D8E-8734-E969-15E2A48855ED}"/>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98230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97B0D-4BEC-AAA6-1A19-0F3F14421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0C578-8606-65D8-3F99-F1B1E325099D}"/>
              </a:ext>
            </a:extLst>
          </p:cNvPr>
          <p:cNvSpPr>
            <a:spLocks noGrp="1"/>
          </p:cNvSpPr>
          <p:nvPr>
            <p:ph type="title"/>
          </p:nvPr>
        </p:nvSpPr>
        <p:spPr/>
        <p:txBody>
          <a:bodyPr/>
          <a:lstStyle/>
          <a:p>
            <a:r>
              <a:rPr lang="en-US" dirty="0"/>
              <a:t>Safety Checklist: Your Vehicle</a:t>
            </a:r>
          </a:p>
        </p:txBody>
      </p:sp>
      <p:sp>
        <p:nvSpPr>
          <p:cNvPr id="3" name="Content Placeholder 2">
            <a:extLst>
              <a:ext uri="{FF2B5EF4-FFF2-40B4-BE49-F238E27FC236}">
                <a16:creationId xmlns:a16="http://schemas.microsoft.com/office/drawing/2014/main" id="{A6767D5E-0E72-9904-66FF-B9C1F829BA42}"/>
              </a:ext>
            </a:extLst>
          </p:cNvPr>
          <p:cNvSpPr>
            <a:spLocks noGrp="1"/>
          </p:cNvSpPr>
          <p:nvPr>
            <p:ph sz="quarter" idx="11"/>
          </p:nvPr>
        </p:nvSpPr>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Park your vehicle in a secure location facing the direction of escape, or ensure you have a guaranteed mode of transport.</a:t>
            </a:r>
          </a:p>
          <a:p>
            <a:r>
              <a:rPr lang="en-US" b="0" i="0" dirty="0">
                <a:solidFill>
                  <a:srgbClr val="1D1D1D"/>
                </a:solidFill>
                <a:effectLst/>
                <a:latin typeface="Roboto" panose="02000000000000000000" pitchFamily="2" charset="0"/>
              </a:rPr>
              <a:t>Are you driving yourself and, if so, is your vehicle roadworthy and appropriate?</a:t>
            </a:r>
          </a:p>
          <a:p>
            <a:r>
              <a:rPr lang="en-US" b="0" i="0" dirty="0">
                <a:solidFill>
                  <a:srgbClr val="1D1D1D"/>
                </a:solidFill>
                <a:effectLst/>
                <a:latin typeface="Roboto" panose="02000000000000000000" pitchFamily="2" charset="0"/>
              </a:rPr>
              <a:t>Do not leave any equipment in vehicles, which are likely to be broken into. After dark, the criminal risk increases.</a:t>
            </a: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pPr marL="0" indent="0">
              <a:buNone/>
            </a:pPr>
            <a:endParaRPr lang="en-US" dirty="0"/>
          </a:p>
        </p:txBody>
      </p:sp>
      <p:sp>
        <p:nvSpPr>
          <p:cNvPr id="4" name="Footer Placeholder 3">
            <a:extLst>
              <a:ext uri="{FF2B5EF4-FFF2-40B4-BE49-F238E27FC236}">
                <a16:creationId xmlns:a16="http://schemas.microsoft.com/office/drawing/2014/main" id="{7153695F-F134-F283-0C0F-0576C8DCCCA2}"/>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157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B6603-403D-73AA-F2A6-04BC2F7BD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E4BC4-EB5E-F0B4-B32F-F2F789A70222}"/>
              </a:ext>
            </a:extLst>
          </p:cNvPr>
          <p:cNvSpPr>
            <a:spLocks noGrp="1"/>
          </p:cNvSpPr>
          <p:nvPr>
            <p:ph type="title"/>
          </p:nvPr>
        </p:nvSpPr>
        <p:spPr/>
        <p:txBody>
          <a:bodyPr/>
          <a:lstStyle/>
          <a:p>
            <a:r>
              <a:rPr lang="en-US" dirty="0"/>
              <a:t>Safety Checklist – Your Devices</a:t>
            </a:r>
          </a:p>
        </p:txBody>
      </p:sp>
      <p:sp>
        <p:nvSpPr>
          <p:cNvPr id="3" name="Content Placeholder 2">
            <a:extLst>
              <a:ext uri="{FF2B5EF4-FFF2-40B4-BE49-F238E27FC236}">
                <a16:creationId xmlns:a16="http://schemas.microsoft.com/office/drawing/2014/main" id="{21666B5F-CBD8-0FB7-747F-89A396B86B4C}"/>
              </a:ext>
            </a:extLst>
          </p:cNvPr>
          <p:cNvSpPr>
            <a:spLocks noGrp="1"/>
          </p:cNvSpPr>
          <p:nvPr>
            <p:ph sz="quarter" idx="11"/>
          </p:nvPr>
        </p:nvSpPr>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Have you taken steps to secure your devices–including locking devices with a password or PIN–as well as removing content such as documents, photos, and contact details for sensitive sources?</a:t>
            </a:r>
          </a:p>
          <a:p>
            <a:pPr algn="l">
              <a:buFont typeface="Arial" panose="020B0604020202020204" pitchFamily="34" charset="0"/>
              <a:buChar char="•"/>
            </a:pPr>
            <a:r>
              <a:rPr lang="en-US" b="0" i="0" dirty="0">
                <a:solidFill>
                  <a:srgbClr val="1D1D1D"/>
                </a:solidFill>
                <a:effectLst/>
                <a:latin typeface="Roboto" panose="02000000000000000000" pitchFamily="2" charset="0"/>
              </a:rPr>
              <a:t>Review what information is on your phone or laptop. Back up and delete documents, photos, videos, and other material that contain personal information about you, your family, or your sources.</a:t>
            </a:r>
          </a:p>
          <a:p>
            <a:pPr algn="l">
              <a:buFont typeface="Arial" panose="020B0604020202020204" pitchFamily="34" charset="0"/>
              <a:buChar char="•"/>
            </a:pPr>
            <a:r>
              <a:rPr lang="en-US" b="0" i="0" dirty="0">
                <a:solidFill>
                  <a:srgbClr val="1D1D1D"/>
                </a:solidFill>
                <a:effectLst/>
                <a:latin typeface="Roboto" panose="02000000000000000000" pitchFamily="2" charset="0"/>
              </a:rPr>
              <a:t>Be mindful that documents gathered while doing research for election-related stories could put you at risk should your devices be searched. Review footage from cameras and remove photos and videos that you would not want to fall into the wrong hands.</a:t>
            </a:r>
          </a:p>
          <a:p>
            <a:pPr algn="l">
              <a:buFont typeface="Arial" panose="020B0604020202020204" pitchFamily="34" charset="0"/>
              <a:buChar char="•"/>
            </a:pPr>
            <a:r>
              <a:rPr lang="en-US" b="0" i="0" dirty="0">
                <a:solidFill>
                  <a:srgbClr val="1D1D1D"/>
                </a:solidFill>
                <a:effectLst/>
                <a:latin typeface="Roboto" panose="02000000000000000000" pitchFamily="2" charset="0"/>
              </a:rPr>
              <a:t>Set up your devices to remote wipe. Devices will only remote wipe if they are connected to the internet via Wi-Fi or data.</a:t>
            </a:r>
          </a:p>
          <a:p>
            <a:pPr algn="l">
              <a:buFont typeface="Arial" panose="020B0604020202020204" pitchFamily="34" charset="0"/>
              <a:buChar char="•"/>
            </a:pPr>
            <a:endParaRPr lang="en-US" b="0" i="0" dirty="0">
              <a:solidFill>
                <a:srgbClr val="1D1D1D"/>
              </a:solidFill>
              <a:effectLst/>
              <a:latin typeface="Roboto" panose="02000000000000000000" pitchFamily="2" charset="0"/>
            </a:endParaRPr>
          </a:p>
          <a:p>
            <a:endParaRPr lang="en-US" dirty="0"/>
          </a:p>
        </p:txBody>
      </p:sp>
      <p:sp>
        <p:nvSpPr>
          <p:cNvPr id="4" name="Footer Placeholder 3">
            <a:extLst>
              <a:ext uri="{FF2B5EF4-FFF2-40B4-BE49-F238E27FC236}">
                <a16:creationId xmlns:a16="http://schemas.microsoft.com/office/drawing/2014/main" id="{4CF65C54-62F0-2D63-A343-3856D2EED25C}"/>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0043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66FCA-E11D-0996-D7FC-7AF36DB7F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D470E-19BA-D4DB-AA35-9675F770B37E}"/>
              </a:ext>
            </a:extLst>
          </p:cNvPr>
          <p:cNvSpPr>
            <a:spLocks noGrp="1"/>
          </p:cNvSpPr>
          <p:nvPr>
            <p:ph type="title"/>
          </p:nvPr>
        </p:nvSpPr>
        <p:spPr>
          <a:xfrm>
            <a:off x="1028701" y="418985"/>
            <a:ext cx="10133012" cy="839788"/>
          </a:xfrm>
        </p:spPr>
        <p:txBody>
          <a:bodyPr/>
          <a:lstStyle/>
          <a:p>
            <a:r>
              <a:rPr lang="en-US" dirty="0"/>
              <a:t>Safety Checklist – Your Devices (Continued)</a:t>
            </a:r>
          </a:p>
        </p:txBody>
      </p:sp>
      <p:sp>
        <p:nvSpPr>
          <p:cNvPr id="3" name="Content Placeholder 2">
            <a:extLst>
              <a:ext uri="{FF2B5EF4-FFF2-40B4-BE49-F238E27FC236}">
                <a16:creationId xmlns:a16="http://schemas.microsoft.com/office/drawing/2014/main" id="{412181E1-9A91-00C6-349D-756CD68642B8}"/>
              </a:ext>
            </a:extLst>
          </p:cNvPr>
          <p:cNvSpPr>
            <a:spLocks noGrp="1"/>
          </p:cNvSpPr>
          <p:nvPr>
            <p:ph sz="quarter" idx="11"/>
          </p:nvPr>
        </p:nvSpPr>
        <p:spPr>
          <a:xfrm>
            <a:off x="1028700" y="1336860"/>
            <a:ext cx="10133013" cy="4186237"/>
          </a:xfrm>
        </p:spPr>
        <p:txBody>
          <a:bodyPr/>
          <a:lstStyle/>
          <a:p>
            <a:pPr algn="l">
              <a:buFont typeface="Arial" panose="020B0604020202020204" pitchFamily="34" charset="0"/>
              <a:buChar char="•"/>
            </a:pPr>
            <a:r>
              <a:rPr lang="en-US" b="0" i="0" dirty="0">
                <a:solidFill>
                  <a:srgbClr val="1D1D1D"/>
                </a:solidFill>
                <a:effectLst/>
                <a:latin typeface="Roboto" panose="02000000000000000000" pitchFamily="2" charset="0"/>
              </a:rPr>
              <a:t>Think about whether to use biometrics or not to unlock your phone. This can be useful if you need to gain access to your device quickly, but it also means that others are more easily able to unlock your phone by holding it up to your face or forcing your finger to unlock it.</a:t>
            </a:r>
          </a:p>
          <a:p>
            <a:pPr algn="l">
              <a:buFont typeface="Arial" panose="020B0604020202020204" pitchFamily="34" charset="0"/>
              <a:buChar char="•"/>
            </a:pPr>
            <a:r>
              <a:rPr lang="en-US" b="0" i="0" dirty="0">
                <a:solidFill>
                  <a:srgbClr val="1D1D1D"/>
                </a:solidFill>
                <a:effectLst/>
                <a:latin typeface="Roboto" panose="02000000000000000000" pitchFamily="2" charset="0"/>
              </a:rPr>
              <a:t>Turn on encryption for your laptop or Android phone if possible. The latest version of iPhone comes with encryption as standard. Encrypting your devices will ensure that if your device is stolen people will be unable to access your data without the password.</a:t>
            </a:r>
          </a:p>
          <a:p>
            <a:pPr algn="l">
              <a:buFont typeface="Arial" panose="020B0604020202020204" pitchFamily="34" charset="0"/>
              <a:buChar char="•"/>
            </a:pPr>
            <a:r>
              <a:rPr lang="en-US" b="0" i="0" dirty="0">
                <a:solidFill>
                  <a:srgbClr val="1D1D1D"/>
                </a:solidFill>
                <a:effectLst/>
                <a:latin typeface="Roboto" panose="02000000000000000000" pitchFamily="2" charset="0"/>
              </a:rPr>
              <a:t>Log out of and remove apps that you do not need to use when on the election trail, especially apps that contain a lot of personal information about you or your family.</a:t>
            </a:r>
          </a:p>
          <a:p>
            <a:pPr algn="l">
              <a:buFont typeface="Arial" panose="020B0604020202020204" pitchFamily="34" charset="0"/>
              <a:buChar char="•"/>
            </a:pPr>
            <a:r>
              <a:rPr lang="en-US" b="0" i="0" dirty="0">
                <a:solidFill>
                  <a:srgbClr val="1D1D1D"/>
                </a:solidFill>
                <a:effectLst/>
                <a:latin typeface="Roboto" panose="02000000000000000000" pitchFamily="2" charset="0"/>
              </a:rPr>
              <a:t>Take as few devices with you as possible. If you have a spare phone it is better to travel with that and leave your personal phone at home.</a:t>
            </a:r>
          </a:p>
        </p:txBody>
      </p:sp>
      <p:sp>
        <p:nvSpPr>
          <p:cNvPr id="4" name="Footer Placeholder 3">
            <a:extLst>
              <a:ext uri="{FF2B5EF4-FFF2-40B4-BE49-F238E27FC236}">
                <a16:creationId xmlns:a16="http://schemas.microsoft.com/office/drawing/2014/main" id="{29AA84D0-C2A8-F9CF-411A-B823F2D941B8}"/>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06521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08BD-10AF-67FB-D01D-FFF37226FFB6}"/>
              </a:ext>
            </a:extLst>
          </p:cNvPr>
          <p:cNvSpPr>
            <a:spLocks noGrp="1"/>
          </p:cNvSpPr>
          <p:nvPr>
            <p:ph type="title"/>
          </p:nvPr>
        </p:nvSpPr>
        <p:spPr/>
        <p:txBody>
          <a:bodyPr/>
          <a:lstStyle/>
          <a:p>
            <a:r>
              <a:rPr lang="en-US" sz="7200" dirty="0"/>
              <a:t>WARNING!</a:t>
            </a:r>
          </a:p>
        </p:txBody>
      </p:sp>
      <p:sp>
        <p:nvSpPr>
          <p:cNvPr id="3" name="Content Placeholder 2">
            <a:extLst>
              <a:ext uri="{FF2B5EF4-FFF2-40B4-BE49-F238E27FC236}">
                <a16:creationId xmlns:a16="http://schemas.microsoft.com/office/drawing/2014/main" id="{E7F514AB-1137-2503-77D7-023F47911BE0}"/>
              </a:ext>
            </a:extLst>
          </p:cNvPr>
          <p:cNvSpPr>
            <a:spLocks noGrp="1"/>
          </p:cNvSpPr>
          <p:nvPr>
            <p:ph sz="quarter" idx="11"/>
          </p:nvPr>
        </p:nvSpPr>
        <p:spPr>
          <a:xfrm>
            <a:off x="1028700" y="2015613"/>
            <a:ext cx="10133013" cy="3699988"/>
          </a:xfrm>
        </p:spPr>
        <p:txBody>
          <a:bodyPr/>
          <a:lstStyle/>
          <a:p>
            <a:pPr marL="0" indent="0" algn="ctr">
              <a:buNone/>
            </a:pPr>
            <a:r>
              <a:rPr lang="en-US" dirty="0"/>
              <a:t>The content you are about to see contains factual information and the opinion of various print and broadcast companies. </a:t>
            </a:r>
          </a:p>
          <a:p>
            <a:pPr marL="0" indent="0" algn="ctr">
              <a:buNone/>
            </a:pPr>
            <a:endParaRPr lang="en-US" dirty="0"/>
          </a:p>
          <a:p>
            <a:pPr marL="0" indent="0" algn="ctr">
              <a:buNone/>
            </a:pPr>
            <a:r>
              <a:rPr lang="en-US" dirty="0"/>
              <a:t>The content is intended to inform and ultimately protect those member papers and journalists within the State of Michigan. </a:t>
            </a:r>
          </a:p>
          <a:p>
            <a:pPr marL="0" indent="0" algn="ctr">
              <a:buNone/>
            </a:pPr>
            <a:endParaRPr lang="en-US" dirty="0"/>
          </a:p>
          <a:p>
            <a:pPr marL="0" indent="0" algn="ctr">
              <a:buNone/>
            </a:pPr>
            <a:r>
              <a:rPr lang="en-US" dirty="0"/>
              <a:t>It may refer to certain states and national candidates, but the MPA General Counsel and Hotline Team are NOT advocating for any political party through this presentation.</a:t>
            </a:r>
          </a:p>
        </p:txBody>
      </p:sp>
      <p:sp>
        <p:nvSpPr>
          <p:cNvPr id="4" name="Footer Placeholder 3">
            <a:extLst>
              <a:ext uri="{FF2B5EF4-FFF2-40B4-BE49-F238E27FC236}">
                <a16:creationId xmlns:a16="http://schemas.microsoft.com/office/drawing/2014/main" id="{9DD0F397-CA45-14A8-56BE-E74E4375C405}"/>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1598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8B80F0-AB14-EDDA-E9F9-6D5D0F9B0AEE}"/>
              </a:ext>
            </a:extLst>
          </p:cNvPr>
          <p:cNvSpPr>
            <a:spLocks noGrp="1"/>
          </p:cNvSpPr>
          <p:nvPr>
            <p:ph type="ctrTitle"/>
          </p:nvPr>
        </p:nvSpPr>
        <p:spPr/>
        <p:txBody>
          <a:bodyPr/>
          <a:lstStyle/>
          <a:p>
            <a:r>
              <a:rPr lang="en-US" dirty="0"/>
              <a:t>THE MPA Hotline</a:t>
            </a:r>
          </a:p>
        </p:txBody>
      </p:sp>
    </p:spTree>
    <p:extLst>
      <p:ext uri="{BB962C8B-B14F-4D97-AF65-F5344CB8AC3E}">
        <p14:creationId xmlns:p14="http://schemas.microsoft.com/office/powerpoint/2010/main" val="3515810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AE7136-6B04-4A29-171D-778AA746631E}"/>
              </a:ext>
            </a:extLst>
          </p:cNvPr>
          <p:cNvSpPr>
            <a:spLocks noGrp="1"/>
          </p:cNvSpPr>
          <p:nvPr>
            <p:ph type="title"/>
          </p:nvPr>
        </p:nvSpPr>
        <p:spPr/>
        <p:txBody>
          <a:bodyPr/>
          <a:lstStyle/>
          <a:p>
            <a:r>
              <a:rPr lang="en-US" dirty="0"/>
              <a:t>How to Reach Us</a:t>
            </a:r>
          </a:p>
        </p:txBody>
      </p:sp>
      <p:sp>
        <p:nvSpPr>
          <p:cNvPr id="6" name="Content Placeholder 5">
            <a:extLst>
              <a:ext uri="{FF2B5EF4-FFF2-40B4-BE49-F238E27FC236}">
                <a16:creationId xmlns:a16="http://schemas.microsoft.com/office/drawing/2014/main" id="{53BE6440-D1D8-4DAC-EC3A-1070E58FD144}"/>
              </a:ext>
            </a:extLst>
          </p:cNvPr>
          <p:cNvSpPr>
            <a:spLocks noGrp="1"/>
          </p:cNvSpPr>
          <p:nvPr>
            <p:ph sz="quarter" idx="11"/>
          </p:nvPr>
        </p:nvSpPr>
        <p:spPr>
          <a:xfrm>
            <a:off x="1028701" y="1529364"/>
            <a:ext cx="5896066" cy="4186237"/>
          </a:xfrm>
        </p:spPr>
        <p:txBody>
          <a:bodyPr/>
          <a:lstStyle/>
          <a:p>
            <a:r>
              <a:rPr lang="en-US" altLang="en-US" sz="2800" dirty="0"/>
              <a:t>During the election season, please call the hotline with any questions.  </a:t>
            </a:r>
          </a:p>
          <a:p>
            <a:r>
              <a:rPr lang="en-US" altLang="en-US" sz="2800" dirty="0"/>
              <a:t>In the case of emergency situations or hot election situations ON ELECTION DAY, call the hotline OR you can call Jennifer Dukarski directly at (734) 417-6504</a:t>
            </a:r>
            <a:endParaRPr lang="en-US" altLang="en-US" sz="2500" dirty="0"/>
          </a:p>
          <a:p>
            <a:endParaRPr lang="en-US" dirty="0"/>
          </a:p>
        </p:txBody>
      </p:sp>
      <p:sp>
        <p:nvSpPr>
          <p:cNvPr id="3" name="Footer Placeholder 2">
            <a:extLst>
              <a:ext uri="{FF2B5EF4-FFF2-40B4-BE49-F238E27FC236}">
                <a16:creationId xmlns:a16="http://schemas.microsoft.com/office/drawing/2014/main" id="{1720D0BB-722A-2DD3-FA0D-937A2FBE88CF}"/>
              </a:ext>
            </a:extLst>
          </p:cNvPr>
          <p:cNvSpPr>
            <a:spLocks noGrp="1"/>
          </p:cNvSpPr>
          <p:nvPr>
            <p:ph type="ftr" sz="quarter" idx="12"/>
          </p:nvPr>
        </p:nvSpPr>
        <p:spPr/>
        <p:txBody>
          <a:bodyPr/>
          <a:lstStyle/>
          <a:p>
            <a:endParaRPr lang="en-US"/>
          </a:p>
        </p:txBody>
      </p:sp>
      <p:pic>
        <p:nvPicPr>
          <p:cNvPr id="7" name="Picture 6">
            <a:extLst>
              <a:ext uri="{FF2B5EF4-FFF2-40B4-BE49-F238E27FC236}">
                <a16:creationId xmlns:a16="http://schemas.microsoft.com/office/drawing/2014/main" id="{28A08AB8-1985-1807-7D29-E7BD94890EAF}"/>
              </a:ext>
            </a:extLst>
          </p:cNvPr>
          <p:cNvPicPr>
            <a:picLocks noChangeAspect="1"/>
          </p:cNvPicPr>
          <p:nvPr/>
        </p:nvPicPr>
        <p:blipFill>
          <a:blip r:embed="rId2"/>
          <a:stretch>
            <a:fillRect/>
          </a:stretch>
        </p:blipFill>
        <p:spPr>
          <a:xfrm>
            <a:off x="6924767" y="1529364"/>
            <a:ext cx="4495010" cy="4456204"/>
          </a:xfrm>
          <a:prstGeom prst="rect">
            <a:avLst/>
          </a:prstGeom>
        </p:spPr>
      </p:pic>
    </p:spTree>
    <p:extLst>
      <p:ext uri="{BB962C8B-B14F-4D97-AF65-F5344CB8AC3E}">
        <p14:creationId xmlns:p14="http://schemas.microsoft.com/office/powerpoint/2010/main" val="152532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D9A5-BF34-727A-EC4F-DA54DE3435BA}"/>
              </a:ext>
            </a:extLst>
          </p:cNvPr>
          <p:cNvSpPr>
            <a:spLocks noGrp="1"/>
          </p:cNvSpPr>
          <p:nvPr>
            <p:ph type="title"/>
          </p:nvPr>
        </p:nvSpPr>
        <p:spPr>
          <a:xfrm>
            <a:off x="1029494" y="169429"/>
            <a:ext cx="10133012" cy="695810"/>
          </a:xfrm>
        </p:spPr>
        <p:txBody>
          <a:bodyPr/>
          <a:lstStyle/>
          <a:p>
            <a:r>
              <a:rPr lang="en-US" dirty="0"/>
              <a:t>Simply put: We’re here because it could get nasty</a:t>
            </a:r>
          </a:p>
        </p:txBody>
      </p:sp>
      <p:pic>
        <p:nvPicPr>
          <p:cNvPr id="6" name="Content Placeholder 5">
            <a:extLst>
              <a:ext uri="{FF2B5EF4-FFF2-40B4-BE49-F238E27FC236}">
                <a16:creationId xmlns:a16="http://schemas.microsoft.com/office/drawing/2014/main" id="{24BD11E9-255E-1997-E8DA-DDCC82881714}"/>
              </a:ext>
            </a:extLst>
          </p:cNvPr>
          <p:cNvPicPr>
            <a:picLocks noGrp="1" noChangeAspect="1"/>
          </p:cNvPicPr>
          <p:nvPr>
            <p:ph sz="quarter" idx="11"/>
          </p:nvPr>
        </p:nvPicPr>
        <p:blipFill>
          <a:blip r:embed="rId2"/>
          <a:stretch>
            <a:fillRect/>
          </a:stretch>
        </p:blipFill>
        <p:spPr>
          <a:xfrm>
            <a:off x="213968" y="1248096"/>
            <a:ext cx="4817093" cy="2755490"/>
          </a:xfrm>
        </p:spPr>
      </p:pic>
      <p:sp>
        <p:nvSpPr>
          <p:cNvPr id="4" name="Footer Placeholder 3">
            <a:extLst>
              <a:ext uri="{FF2B5EF4-FFF2-40B4-BE49-F238E27FC236}">
                <a16:creationId xmlns:a16="http://schemas.microsoft.com/office/drawing/2014/main" id="{34F216BB-7F5C-9B40-9E20-85D89C95D37C}"/>
              </a:ext>
            </a:extLst>
          </p:cNvPr>
          <p:cNvSpPr>
            <a:spLocks noGrp="1"/>
          </p:cNvSpPr>
          <p:nvPr>
            <p:ph type="ftr" sz="quarter" idx="12"/>
          </p:nvPr>
        </p:nvSpPr>
        <p:spPr/>
        <p:txBody>
          <a:bodyPr/>
          <a:lstStyle/>
          <a:p>
            <a:endParaRPr lang="en-US"/>
          </a:p>
        </p:txBody>
      </p:sp>
      <p:pic>
        <p:nvPicPr>
          <p:cNvPr id="2050" name="Picture 2" descr="Fact checking Elissa Slotkin, Mike Rogers debate">
            <a:extLst>
              <a:ext uri="{FF2B5EF4-FFF2-40B4-BE49-F238E27FC236}">
                <a16:creationId xmlns:a16="http://schemas.microsoft.com/office/drawing/2014/main" id="{582254F0-48C7-3D51-CDEA-44BE55859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433" y="1057381"/>
            <a:ext cx="3922508" cy="2594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reats to Election Officials Amassed as Trump Refused to Concede">
            <a:extLst>
              <a:ext uri="{FF2B5EF4-FFF2-40B4-BE49-F238E27FC236}">
                <a16:creationId xmlns:a16="http://schemas.microsoft.com/office/drawing/2014/main" id="{8292277B-01CB-AEB2-1134-8794FAF04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319" y="3844414"/>
            <a:ext cx="4519682" cy="30135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t check: Trump-Harris presidential debate — truths and falsehoods | US  Election 2024 News | Al Jazeera">
            <a:extLst>
              <a:ext uri="{FF2B5EF4-FFF2-40B4-BE49-F238E27FC236}">
                <a16:creationId xmlns:a16="http://schemas.microsoft.com/office/drawing/2014/main" id="{39E610A3-A2D1-3E16-02FA-3AFAB5CDEE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72" y="4129625"/>
            <a:ext cx="3667125" cy="24431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FK Jr. back on Michigan ballot, state Supreme Court rules">
            <a:extLst>
              <a:ext uri="{FF2B5EF4-FFF2-40B4-BE49-F238E27FC236}">
                <a16:creationId xmlns:a16="http://schemas.microsoft.com/office/drawing/2014/main" id="{173D84FE-B3CC-A147-7BE2-F2B63A36F9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8586" y="5390791"/>
            <a:ext cx="2366208" cy="13306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w JD Vance, Tim Walz could shape 2024 presidential election">
            <a:extLst>
              <a:ext uri="{FF2B5EF4-FFF2-40B4-BE49-F238E27FC236}">
                <a16:creationId xmlns:a16="http://schemas.microsoft.com/office/drawing/2014/main" id="{D7511318-92D4-F330-88C5-8018F7F777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6550" y="3199202"/>
            <a:ext cx="2858170" cy="160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2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2EFD10-88E2-B247-A266-4FC96A882F43}"/>
              </a:ext>
            </a:extLst>
          </p:cNvPr>
          <p:cNvPicPr>
            <a:picLocks noChangeAspect="1"/>
          </p:cNvPicPr>
          <p:nvPr/>
        </p:nvPicPr>
        <p:blipFill>
          <a:blip r:embed="rId2"/>
          <a:stretch>
            <a:fillRect/>
          </a:stretch>
        </p:blipFill>
        <p:spPr>
          <a:xfrm>
            <a:off x="2357011" y="79167"/>
            <a:ext cx="7497641" cy="6699665"/>
          </a:xfrm>
          <a:prstGeom prst="rect">
            <a:avLst/>
          </a:prstGeom>
        </p:spPr>
      </p:pic>
    </p:spTree>
    <p:extLst>
      <p:ext uri="{BB962C8B-B14F-4D97-AF65-F5344CB8AC3E}">
        <p14:creationId xmlns:p14="http://schemas.microsoft.com/office/powerpoint/2010/main" val="314615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38B9D-53E8-27E9-1AAA-D1A033492F66}"/>
              </a:ext>
            </a:extLst>
          </p:cNvPr>
          <p:cNvPicPr>
            <a:picLocks noChangeAspect="1"/>
          </p:cNvPicPr>
          <p:nvPr/>
        </p:nvPicPr>
        <p:blipFill>
          <a:blip r:embed="rId2"/>
          <a:stretch>
            <a:fillRect/>
          </a:stretch>
        </p:blipFill>
        <p:spPr>
          <a:xfrm>
            <a:off x="136535" y="491318"/>
            <a:ext cx="8290149" cy="6366681"/>
          </a:xfrm>
          <a:prstGeom prst="rect">
            <a:avLst/>
          </a:prstGeom>
        </p:spPr>
      </p:pic>
      <p:sp>
        <p:nvSpPr>
          <p:cNvPr id="6" name="Rectangle 1">
            <a:extLst>
              <a:ext uri="{FF2B5EF4-FFF2-40B4-BE49-F238E27FC236}">
                <a16:creationId xmlns:a16="http://schemas.microsoft.com/office/drawing/2014/main" id="{B05459B5-591B-EAF1-BDC8-EFDB3FC6D74B}"/>
              </a:ext>
            </a:extLst>
          </p:cNvPr>
          <p:cNvSpPr>
            <a:spLocks noChangeArrowheads="1"/>
          </p:cNvSpPr>
          <p:nvPr/>
        </p:nvSpPr>
        <p:spPr bwMode="auto">
          <a:xfrm>
            <a:off x="8549513" y="1597767"/>
            <a:ext cx="3389194"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j-lt"/>
              </a:rPr>
              <a:t>From a Politico article: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j-lt"/>
              </a:rPr>
              <a:t>Inside an open-air barn at the Northwest Michigan Fairgrounds, Vance, who favors questions from local reporters before national ones at his events, </a:t>
            </a:r>
            <a:r>
              <a:rPr kumimoji="0" lang="en-US" altLang="en-US" sz="1800" b="1" i="1" u="none" strike="noStrike" cap="none" normalizeH="0" baseline="0" dirty="0">
                <a:ln>
                  <a:noFill/>
                </a:ln>
                <a:solidFill>
                  <a:schemeClr val="accent1"/>
                </a:solidFill>
                <a:effectLst/>
                <a:latin typeface="+mj-lt"/>
              </a:rPr>
              <a:t>called on the Traverse City Record-Eagle </a:t>
            </a:r>
            <a:r>
              <a:rPr kumimoji="0" lang="en-US" altLang="en-US" sz="1800" b="0" i="0" u="none" strike="noStrike" cap="none" normalizeH="0" baseline="0" dirty="0">
                <a:ln>
                  <a:noFill/>
                </a:ln>
                <a:solidFill>
                  <a:srgbClr val="000000"/>
                </a:solidFill>
                <a:effectLst/>
                <a:latin typeface="+mj-lt"/>
              </a:rPr>
              <a:t>reporter, who identified himself as the “hometown” scribe.</a:t>
            </a:r>
            <a:endParaRPr kumimoji="0" lang="en-US" altLang="en-US"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j-lt"/>
              </a:rPr>
              <a:t>Before he even got his question out — a relatively anodyne one about housing costs — </a:t>
            </a:r>
            <a:r>
              <a:rPr kumimoji="0" lang="en-US" altLang="en-US" sz="1800" b="1" i="1" u="none" strike="noStrike" cap="none" normalizeH="0" baseline="0" dirty="0">
                <a:ln>
                  <a:noFill/>
                </a:ln>
                <a:solidFill>
                  <a:schemeClr val="accent1"/>
                </a:solidFill>
                <a:effectLst/>
                <a:latin typeface="+mj-lt"/>
              </a:rPr>
              <a:t>the reporter endured a hail of boos as the Republican vice presidential nominee smiled.</a:t>
            </a:r>
          </a:p>
        </p:txBody>
      </p:sp>
    </p:spTree>
    <p:extLst>
      <p:ext uri="{BB962C8B-B14F-4D97-AF65-F5344CB8AC3E}">
        <p14:creationId xmlns:p14="http://schemas.microsoft.com/office/powerpoint/2010/main" val="61895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2E196-F789-AEE1-2C4E-9E17715E7B99}"/>
              </a:ext>
            </a:extLst>
          </p:cNvPr>
          <p:cNvPicPr>
            <a:picLocks noChangeAspect="1"/>
          </p:cNvPicPr>
          <p:nvPr/>
        </p:nvPicPr>
        <p:blipFill>
          <a:blip r:embed="rId2"/>
          <a:stretch>
            <a:fillRect/>
          </a:stretch>
        </p:blipFill>
        <p:spPr>
          <a:xfrm>
            <a:off x="5890136" y="97226"/>
            <a:ext cx="5662151" cy="3635055"/>
          </a:xfrm>
          <a:prstGeom prst="rect">
            <a:avLst/>
          </a:prstGeom>
        </p:spPr>
      </p:pic>
      <p:pic>
        <p:nvPicPr>
          <p:cNvPr id="7" name="Picture 6">
            <a:extLst>
              <a:ext uri="{FF2B5EF4-FFF2-40B4-BE49-F238E27FC236}">
                <a16:creationId xmlns:a16="http://schemas.microsoft.com/office/drawing/2014/main" id="{D87A10D4-FB92-F9B5-5476-940B98E30C2E}"/>
              </a:ext>
            </a:extLst>
          </p:cNvPr>
          <p:cNvPicPr>
            <a:picLocks noChangeAspect="1"/>
          </p:cNvPicPr>
          <p:nvPr/>
        </p:nvPicPr>
        <p:blipFill>
          <a:blip r:embed="rId3"/>
          <a:stretch>
            <a:fillRect/>
          </a:stretch>
        </p:blipFill>
        <p:spPr>
          <a:xfrm>
            <a:off x="218367" y="303040"/>
            <a:ext cx="5405685" cy="1467452"/>
          </a:xfrm>
          <a:prstGeom prst="rect">
            <a:avLst/>
          </a:prstGeom>
        </p:spPr>
      </p:pic>
      <p:pic>
        <p:nvPicPr>
          <p:cNvPr id="9" name="Picture 8">
            <a:extLst>
              <a:ext uri="{FF2B5EF4-FFF2-40B4-BE49-F238E27FC236}">
                <a16:creationId xmlns:a16="http://schemas.microsoft.com/office/drawing/2014/main" id="{4741BAEB-EB63-D083-CEF6-07DC74F897BE}"/>
              </a:ext>
            </a:extLst>
          </p:cNvPr>
          <p:cNvPicPr>
            <a:picLocks noChangeAspect="1"/>
          </p:cNvPicPr>
          <p:nvPr/>
        </p:nvPicPr>
        <p:blipFill>
          <a:blip r:embed="rId4"/>
          <a:stretch>
            <a:fillRect/>
          </a:stretch>
        </p:blipFill>
        <p:spPr>
          <a:xfrm>
            <a:off x="110050" y="5040291"/>
            <a:ext cx="4570106" cy="1691224"/>
          </a:xfrm>
          <a:prstGeom prst="rect">
            <a:avLst/>
          </a:prstGeom>
        </p:spPr>
      </p:pic>
      <p:pic>
        <p:nvPicPr>
          <p:cNvPr id="11" name="Picture 10">
            <a:extLst>
              <a:ext uri="{FF2B5EF4-FFF2-40B4-BE49-F238E27FC236}">
                <a16:creationId xmlns:a16="http://schemas.microsoft.com/office/drawing/2014/main" id="{28E95FC2-EC30-0EFF-55B1-7E26AF97A580}"/>
              </a:ext>
            </a:extLst>
          </p:cNvPr>
          <p:cNvPicPr>
            <a:picLocks noChangeAspect="1"/>
          </p:cNvPicPr>
          <p:nvPr/>
        </p:nvPicPr>
        <p:blipFill>
          <a:blip r:embed="rId5"/>
          <a:stretch>
            <a:fillRect/>
          </a:stretch>
        </p:blipFill>
        <p:spPr>
          <a:xfrm>
            <a:off x="196722" y="2394266"/>
            <a:ext cx="5427330" cy="867321"/>
          </a:xfrm>
          <a:prstGeom prst="rect">
            <a:avLst/>
          </a:prstGeom>
        </p:spPr>
      </p:pic>
      <p:pic>
        <p:nvPicPr>
          <p:cNvPr id="13" name="Picture 12">
            <a:extLst>
              <a:ext uri="{FF2B5EF4-FFF2-40B4-BE49-F238E27FC236}">
                <a16:creationId xmlns:a16="http://schemas.microsoft.com/office/drawing/2014/main" id="{53625FD9-E686-20C4-86DD-50C6DDE55CBE}"/>
              </a:ext>
            </a:extLst>
          </p:cNvPr>
          <p:cNvPicPr>
            <a:picLocks noChangeAspect="1"/>
          </p:cNvPicPr>
          <p:nvPr/>
        </p:nvPicPr>
        <p:blipFill>
          <a:blip r:embed="rId6"/>
          <a:stretch>
            <a:fillRect/>
          </a:stretch>
        </p:blipFill>
        <p:spPr>
          <a:xfrm>
            <a:off x="4845408" y="5170198"/>
            <a:ext cx="4348646" cy="1590576"/>
          </a:xfrm>
          <a:prstGeom prst="rect">
            <a:avLst/>
          </a:prstGeom>
        </p:spPr>
      </p:pic>
      <p:pic>
        <p:nvPicPr>
          <p:cNvPr id="15" name="Picture 14">
            <a:extLst>
              <a:ext uri="{FF2B5EF4-FFF2-40B4-BE49-F238E27FC236}">
                <a16:creationId xmlns:a16="http://schemas.microsoft.com/office/drawing/2014/main" id="{DAA10E95-65FB-25A8-FB3E-257E1D489110}"/>
              </a:ext>
            </a:extLst>
          </p:cNvPr>
          <p:cNvPicPr>
            <a:picLocks noChangeAspect="1"/>
          </p:cNvPicPr>
          <p:nvPr/>
        </p:nvPicPr>
        <p:blipFill>
          <a:blip r:embed="rId7"/>
          <a:stretch>
            <a:fillRect/>
          </a:stretch>
        </p:blipFill>
        <p:spPr>
          <a:xfrm>
            <a:off x="4022486" y="4016797"/>
            <a:ext cx="7687117" cy="1153401"/>
          </a:xfrm>
          <a:prstGeom prst="rect">
            <a:avLst/>
          </a:prstGeom>
        </p:spPr>
      </p:pic>
    </p:spTree>
    <p:extLst>
      <p:ext uri="{BB962C8B-B14F-4D97-AF65-F5344CB8AC3E}">
        <p14:creationId xmlns:p14="http://schemas.microsoft.com/office/powerpoint/2010/main" val="143099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CCB2ED-2D81-C0C9-301E-34D812E8EA45}"/>
              </a:ext>
            </a:extLst>
          </p:cNvPr>
          <p:cNvPicPr>
            <a:picLocks noChangeAspect="1"/>
          </p:cNvPicPr>
          <p:nvPr/>
        </p:nvPicPr>
        <p:blipFill>
          <a:blip r:embed="rId2"/>
          <a:stretch>
            <a:fillRect/>
          </a:stretch>
        </p:blipFill>
        <p:spPr>
          <a:xfrm>
            <a:off x="5394371" y="772611"/>
            <a:ext cx="6797629" cy="1920406"/>
          </a:xfrm>
          <a:prstGeom prst="rect">
            <a:avLst/>
          </a:prstGeom>
        </p:spPr>
      </p:pic>
      <p:pic>
        <p:nvPicPr>
          <p:cNvPr id="7" name="Picture 6">
            <a:extLst>
              <a:ext uri="{FF2B5EF4-FFF2-40B4-BE49-F238E27FC236}">
                <a16:creationId xmlns:a16="http://schemas.microsoft.com/office/drawing/2014/main" id="{2DB96ED7-DE91-0BC3-6206-C127300F3F67}"/>
              </a:ext>
            </a:extLst>
          </p:cNvPr>
          <p:cNvPicPr>
            <a:picLocks noChangeAspect="1"/>
          </p:cNvPicPr>
          <p:nvPr/>
        </p:nvPicPr>
        <p:blipFill>
          <a:blip r:embed="rId3"/>
          <a:stretch>
            <a:fillRect/>
          </a:stretch>
        </p:blipFill>
        <p:spPr>
          <a:xfrm>
            <a:off x="5325545" y="2693017"/>
            <a:ext cx="6541301" cy="1040661"/>
          </a:xfrm>
          <a:prstGeom prst="rect">
            <a:avLst/>
          </a:prstGeom>
        </p:spPr>
      </p:pic>
      <p:pic>
        <p:nvPicPr>
          <p:cNvPr id="9" name="Picture 8">
            <a:extLst>
              <a:ext uri="{FF2B5EF4-FFF2-40B4-BE49-F238E27FC236}">
                <a16:creationId xmlns:a16="http://schemas.microsoft.com/office/drawing/2014/main" id="{1805FF41-A4CA-F480-EB9B-3A8A867FAC9A}"/>
              </a:ext>
            </a:extLst>
          </p:cNvPr>
          <p:cNvPicPr>
            <a:picLocks noChangeAspect="1"/>
          </p:cNvPicPr>
          <p:nvPr/>
        </p:nvPicPr>
        <p:blipFill>
          <a:blip r:embed="rId4"/>
          <a:stretch>
            <a:fillRect/>
          </a:stretch>
        </p:blipFill>
        <p:spPr>
          <a:xfrm>
            <a:off x="454175" y="3902525"/>
            <a:ext cx="7407282" cy="1691787"/>
          </a:xfrm>
          <a:prstGeom prst="rect">
            <a:avLst/>
          </a:prstGeom>
        </p:spPr>
      </p:pic>
      <p:pic>
        <p:nvPicPr>
          <p:cNvPr id="11" name="Picture 10" descr="A tablet with a pen and glasses&#10;&#10;Description automatically generated">
            <a:extLst>
              <a:ext uri="{FF2B5EF4-FFF2-40B4-BE49-F238E27FC236}">
                <a16:creationId xmlns:a16="http://schemas.microsoft.com/office/drawing/2014/main" id="{CBF83023-0374-1FA7-42D1-D39DFBCE616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3559" y="856964"/>
            <a:ext cx="4225413" cy="2816942"/>
          </a:xfrm>
          <a:prstGeom prst="rect">
            <a:avLst/>
          </a:prstGeom>
        </p:spPr>
      </p:pic>
      <p:pic>
        <p:nvPicPr>
          <p:cNvPr id="14" name="Picture 13">
            <a:extLst>
              <a:ext uri="{FF2B5EF4-FFF2-40B4-BE49-F238E27FC236}">
                <a16:creationId xmlns:a16="http://schemas.microsoft.com/office/drawing/2014/main" id="{27F95DDF-F453-26B1-4D11-10C3D4071A37}"/>
              </a:ext>
            </a:extLst>
          </p:cNvPr>
          <p:cNvPicPr>
            <a:picLocks noChangeAspect="1"/>
          </p:cNvPicPr>
          <p:nvPr/>
        </p:nvPicPr>
        <p:blipFill>
          <a:blip r:embed="rId7"/>
          <a:stretch>
            <a:fillRect/>
          </a:stretch>
        </p:blipFill>
        <p:spPr>
          <a:xfrm>
            <a:off x="4552335" y="5151791"/>
            <a:ext cx="7514985" cy="1523461"/>
          </a:xfrm>
          <a:prstGeom prst="rect">
            <a:avLst/>
          </a:prstGeom>
        </p:spPr>
      </p:pic>
    </p:spTree>
    <p:extLst>
      <p:ext uri="{BB962C8B-B14F-4D97-AF65-F5344CB8AC3E}">
        <p14:creationId xmlns:p14="http://schemas.microsoft.com/office/powerpoint/2010/main" val="184106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BB6C9-A23B-4C4F-948B-E9A4046FA5F4}"/>
              </a:ext>
            </a:extLst>
          </p:cNvPr>
          <p:cNvSpPr>
            <a:spLocks noGrp="1"/>
          </p:cNvSpPr>
          <p:nvPr>
            <p:ph type="ctrTitle"/>
          </p:nvPr>
        </p:nvSpPr>
        <p:spPr>
          <a:xfrm>
            <a:off x="6629400" y="3103462"/>
            <a:ext cx="5295899" cy="1709698"/>
          </a:xfrm>
        </p:spPr>
        <p:txBody>
          <a:bodyPr/>
          <a:lstStyle/>
          <a:p>
            <a:r>
              <a:rPr lang="en-US" dirty="0"/>
              <a:t>Rules at Polling Places</a:t>
            </a:r>
          </a:p>
        </p:txBody>
      </p:sp>
    </p:spTree>
    <p:extLst>
      <p:ext uri="{BB962C8B-B14F-4D97-AF65-F5344CB8AC3E}">
        <p14:creationId xmlns:p14="http://schemas.microsoft.com/office/powerpoint/2010/main" val="3211884465"/>
      </p:ext>
    </p:extLst>
  </p:cSld>
  <p:clrMapOvr>
    <a:masterClrMapping/>
  </p:clrMapOvr>
</p:sld>
</file>

<file path=ppt/theme/theme1.xml><?xml version="1.0" encoding="utf-8"?>
<a:theme xmlns:a="http://schemas.openxmlformats.org/drawingml/2006/main" name="Office Theme">
  <a:themeElements>
    <a:clrScheme name="Butzel">
      <a:dk1>
        <a:srgbClr val="4C4D4C"/>
      </a:dk1>
      <a:lt1>
        <a:srgbClr val="FFFFFF"/>
      </a:lt1>
      <a:dk2>
        <a:srgbClr val="4C4D4C"/>
      </a:dk2>
      <a:lt2>
        <a:srgbClr val="FFFEFE"/>
      </a:lt2>
      <a:accent1>
        <a:srgbClr val="C5242C"/>
      </a:accent1>
      <a:accent2>
        <a:srgbClr val="4C4D4C"/>
      </a:accent2>
      <a:accent3>
        <a:srgbClr val="E9E9E8"/>
      </a:accent3>
      <a:accent4>
        <a:srgbClr val="FFFEFE"/>
      </a:accent4>
      <a:accent5>
        <a:srgbClr val="FFFEFE"/>
      </a:accent5>
      <a:accent6>
        <a:srgbClr val="FFFEF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tzel_PP_Theme_Template" id="{73AFC6DA-F3FD-2A4D-B692-D735EEC5250E}" vid="{8E19D06C-D794-934B-BEA6-ABA7FDCCD9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IBUTZEL!101521496.1</documentid>
  <senderid>DUKARSKI</senderid>
  <senderemail>DUKARSKI@BUTZEL.COM</senderemail>
  <lastmodified>2024-10-24T16:25:40.0000000-04:00</lastmodified>
  <database>IBUTZEL</database>
</properties>
</file>

<file path=docProps/app.xml><?xml version="1.0" encoding="utf-8"?>
<Properties xmlns="http://schemas.openxmlformats.org/officeDocument/2006/extended-properties" xmlns:vt="http://schemas.openxmlformats.org/officeDocument/2006/docPropsVTypes">
  <Template>Butzel_PP_Theme_Template_2021</Template>
  <TotalTime>3495</TotalTime>
  <Words>2494</Words>
  <Application>Microsoft Office PowerPoint</Application>
  <PresentationFormat>Widescreen</PresentationFormat>
  <Paragraphs>122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Roboto</vt:lpstr>
      <vt:lpstr>Office Theme</vt:lpstr>
      <vt:lpstr>Buckle up, buttercup!</vt:lpstr>
      <vt:lpstr>Why are We Here?</vt:lpstr>
      <vt:lpstr>WARNING!</vt:lpstr>
      <vt:lpstr>Simply put: We’re here because it could get nasty</vt:lpstr>
      <vt:lpstr>PowerPoint Presentation</vt:lpstr>
      <vt:lpstr>PowerPoint Presentation</vt:lpstr>
      <vt:lpstr>PowerPoint Presentation</vt:lpstr>
      <vt:lpstr>PowerPoint Presentation</vt:lpstr>
      <vt:lpstr>Rules at Polling Places</vt:lpstr>
      <vt:lpstr>Poll Etiquette</vt:lpstr>
      <vt:lpstr>New Things in Michigan Election Law</vt:lpstr>
      <vt:lpstr>What you May Observe: Facts about Voting</vt:lpstr>
      <vt:lpstr>What Happens After the Polls Close?</vt:lpstr>
      <vt:lpstr>What Can Reporters Do Under The Law?</vt:lpstr>
      <vt:lpstr>Can I Conduct Exit Polling?</vt:lpstr>
      <vt:lpstr>Can I Report the News Near Polling Places?</vt:lpstr>
      <vt:lpstr>Can I Take Photos Near Polling Places?</vt:lpstr>
      <vt:lpstr>What Voter Info is Publicly Available?</vt:lpstr>
      <vt:lpstr>What is the Count and Recount Process?</vt:lpstr>
      <vt:lpstr>Recount Process</vt:lpstr>
      <vt:lpstr>Safety First</vt:lpstr>
      <vt:lpstr>Election Coverage Safety</vt:lpstr>
      <vt:lpstr>Safety Checklist</vt:lpstr>
      <vt:lpstr>Safety Checklist – The Environment</vt:lpstr>
      <vt:lpstr>Safety Checklist: Wardrobe</vt:lpstr>
      <vt:lpstr>Safety Checklist: Your Health and Wellbeing</vt:lpstr>
      <vt:lpstr>Safety Checklist: Your Vehicle</vt:lpstr>
      <vt:lpstr>Safety Checklist – Your Devices</vt:lpstr>
      <vt:lpstr>Safety Checklist – Your Devices (Continued)</vt:lpstr>
      <vt:lpstr>THE MPA Hotline</vt:lpstr>
      <vt:lpstr>How to Reach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Jonathan</dc:creator>
  <cp:lastModifiedBy>Dukarski, Jennifer A.</cp:lastModifiedBy>
  <cp:revision>47</cp:revision>
  <dcterms:created xsi:type="dcterms:W3CDTF">2021-08-24T17:54:52Z</dcterms:created>
  <dcterms:modified xsi:type="dcterms:W3CDTF">2024-10-24T20:25:40Z</dcterms:modified>
</cp:coreProperties>
</file>