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438" r:id="rId2"/>
    <p:sldId id="738" r:id="rId3"/>
    <p:sldId id="886" r:id="rId4"/>
    <p:sldId id="618" r:id="rId5"/>
    <p:sldId id="882" r:id="rId6"/>
    <p:sldId id="883" r:id="rId7"/>
    <p:sldId id="739" r:id="rId8"/>
    <p:sldId id="884" r:id="rId9"/>
    <p:sldId id="668" r:id="rId10"/>
    <p:sldId id="655" r:id="rId11"/>
    <p:sldId id="744" r:id="rId12"/>
    <p:sldId id="862" r:id="rId13"/>
    <p:sldId id="863" r:id="rId14"/>
    <p:sldId id="864" r:id="rId15"/>
    <p:sldId id="878" r:id="rId16"/>
    <p:sldId id="868" r:id="rId17"/>
    <p:sldId id="746" r:id="rId18"/>
    <p:sldId id="853" r:id="rId19"/>
    <p:sldId id="860" r:id="rId20"/>
    <p:sldId id="885" r:id="rId21"/>
    <p:sldId id="866" r:id="rId22"/>
    <p:sldId id="867" r:id="rId23"/>
    <p:sldId id="869" r:id="rId24"/>
    <p:sldId id="870" r:id="rId25"/>
    <p:sldId id="880" r:id="rId26"/>
    <p:sldId id="871" r:id="rId27"/>
    <p:sldId id="872" r:id="rId28"/>
    <p:sldId id="873" r:id="rId29"/>
    <p:sldId id="874" r:id="rId30"/>
    <p:sldId id="876" r:id="rId31"/>
    <p:sldId id="654" r:id="rId32"/>
    <p:sldId id="745" r:id="rId33"/>
    <p:sldId id="875" r:id="rId34"/>
    <p:sldId id="881" r:id="rId35"/>
    <p:sldId id="877" r:id="rId36"/>
    <p:sldId id="747" r:id="rId37"/>
    <p:sldId id="308" r:id="rId38"/>
    <p:sldId id="310" r:id="rId39"/>
    <p:sldId id="276" r:id="rId40"/>
    <p:sldId id="371" r:id="rId41"/>
    <p:sldId id="372" r:id="rId42"/>
    <p:sldId id="37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B782AE-6056-B5D7-11F1-6072EB6CAE33}" name="Malone, Erin" initials="ME" userId="S::malonee@butzel.com::990dfa39-8cb4-45f3-b037-6d99e72ded6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08" autoAdjust="0"/>
    <p:restoredTop sz="94149" autoAdjust="0"/>
  </p:normalViewPr>
  <p:slideViewPr>
    <p:cSldViewPr snapToGrid="0" snapToObjects="1">
      <p:cViewPr varScale="1">
        <p:scale>
          <a:sx n="76" d="100"/>
          <a:sy n="76" d="100"/>
        </p:scale>
        <p:origin x="1090" y="67"/>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5.xml" Id="rId26" /><Relationship Type="http://schemas.openxmlformats.org/officeDocument/2006/relationships/slide" Target="slides/slide38.xml" Id="rId39" /><Relationship Type="http://schemas.openxmlformats.org/officeDocument/2006/relationships/slide" Target="slides/slide20.xml" Id="rId21" /><Relationship Type="http://schemas.openxmlformats.org/officeDocument/2006/relationships/slide" Target="slides/slide33.xml" Id="rId34" /><Relationship Type="http://schemas.openxmlformats.org/officeDocument/2006/relationships/slide" Target="slides/slide41.xml" Id="rId42" /><Relationship Type="http://schemas.openxmlformats.org/officeDocument/2006/relationships/theme" Target="theme/theme1.xml" Id="rId47" /><Relationship Type="http://schemas.openxmlformats.org/officeDocument/2006/relationships/slide" Target="slides/slide6.xml" Id="rId7"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28.xml" Id="rId29"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slide" Target="slides/slide31.xml" Id="rId32" /><Relationship Type="http://schemas.openxmlformats.org/officeDocument/2006/relationships/slide" Target="slides/slide36.xml" Id="rId37" /><Relationship Type="http://schemas.openxmlformats.org/officeDocument/2006/relationships/slide" Target="slides/slide39.xml" Id="rId40" /><Relationship Type="http://schemas.openxmlformats.org/officeDocument/2006/relationships/presProps" Target="presProps.xml" Id="rId45"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35.xml" Id="rId36" /><Relationship Type="http://schemas.microsoft.com/office/2018/10/relationships/authors" Target="authors.xml" Id="rId49"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slide" Target="slides/slide30.xml" Id="rId31" /><Relationship Type="http://schemas.openxmlformats.org/officeDocument/2006/relationships/notesMaster" Target="notesMasters/notesMaster1.xml" Id="rId44"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29.xml" Id="rId30" /><Relationship Type="http://schemas.openxmlformats.org/officeDocument/2006/relationships/slide" Target="slides/slide34.xml" Id="rId35" /><Relationship Type="http://schemas.openxmlformats.org/officeDocument/2006/relationships/slide" Target="slides/slide42.xml" Id="rId43" /><Relationship Type="http://schemas.openxmlformats.org/officeDocument/2006/relationships/tableStyles" Target="tableStyles.xml" Id="rId48" /><Relationship Type="http://schemas.openxmlformats.org/officeDocument/2006/relationships/slide" Target="slides/slide7.xml" Id="rId8" /><Relationship Type="http://schemas.openxmlformats.org/officeDocument/2006/relationships/slide" Target="slides/slide2.xml" Id="rId3"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slide" Target="slides/slide32.xml" Id="rId33" /><Relationship Type="http://schemas.openxmlformats.org/officeDocument/2006/relationships/slide" Target="slides/slide37.xml" Id="rId38" /><Relationship Type="http://schemas.openxmlformats.org/officeDocument/2006/relationships/viewProps" Target="viewProps.xml" Id="rId46" /><Relationship Type="http://schemas.openxmlformats.org/officeDocument/2006/relationships/slide" Target="slides/slide19.xml" Id="rId20" /><Relationship Type="http://schemas.openxmlformats.org/officeDocument/2006/relationships/slide" Target="slides/slide40.xml" Id="rId41"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customXml" Target="/customXML/item.xml" Id="imanage.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4C0886-00A8-4538-8F1C-18CFE40CD63B}" type="datetimeFigureOut">
              <a:rPr lang="en-US" smtClean="0"/>
              <a:t>1/11/2024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FA1F97-AFB3-4C16-AF44-EE1F556B3FA1}" type="slidenum">
              <a:rPr lang="en-US" smtClean="0"/>
              <a:t>‹#›</a:t>
            </a:fld>
            <a:endParaRPr lang="en-US" dirty="0"/>
          </a:p>
        </p:txBody>
      </p:sp>
    </p:spTree>
    <p:extLst>
      <p:ext uri="{BB962C8B-B14F-4D97-AF65-F5344CB8AC3E}">
        <p14:creationId xmlns:p14="http://schemas.microsoft.com/office/powerpoint/2010/main" val="3394388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C900B-DAE6-334E-A207-0BFDD4AE406C}" type="slidenum">
              <a:rPr lang="en-US" smtClean="0"/>
              <a:pPr/>
              <a:t>1</a:t>
            </a:fld>
            <a:endParaRPr lang="en-US" dirty="0"/>
          </a:p>
        </p:txBody>
      </p:sp>
    </p:spTree>
    <p:extLst>
      <p:ext uri="{BB962C8B-B14F-4D97-AF65-F5344CB8AC3E}">
        <p14:creationId xmlns:p14="http://schemas.microsoft.com/office/powerpoint/2010/main" val="1599180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0C900B-DAE6-334E-A207-0BFDD4AE406C}" type="slidenum">
              <a:rPr lang="en-US" smtClean="0"/>
              <a:pPr/>
              <a:t>4</a:t>
            </a:fld>
            <a:endParaRPr lang="en-US" dirty="0"/>
          </a:p>
        </p:txBody>
      </p:sp>
    </p:spTree>
    <p:extLst>
      <p:ext uri="{BB962C8B-B14F-4D97-AF65-F5344CB8AC3E}">
        <p14:creationId xmlns:p14="http://schemas.microsoft.com/office/powerpoint/2010/main" val="1684302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Newspapers do not have to accept political ads, allow politicians access to their news columns or run letters-to-the-editor.</a:t>
            </a:r>
          </a:p>
          <a:p>
            <a:endParaRPr lang="en-US" dirty="0"/>
          </a:p>
        </p:txBody>
      </p:sp>
      <p:sp>
        <p:nvSpPr>
          <p:cNvPr id="4" name="Slide Number Placeholder 3"/>
          <p:cNvSpPr>
            <a:spLocks noGrp="1"/>
          </p:cNvSpPr>
          <p:nvPr>
            <p:ph type="sldNum" sz="quarter" idx="5"/>
          </p:nvPr>
        </p:nvSpPr>
        <p:spPr/>
        <p:txBody>
          <a:bodyPr/>
          <a:lstStyle/>
          <a:p>
            <a:fld id="{18FA1F97-AFB3-4C16-AF44-EE1F556B3FA1}" type="slidenum">
              <a:rPr lang="en-US" smtClean="0"/>
              <a:t>37</a:t>
            </a:fld>
            <a:endParaRPr lang="en-US"/>
          </a:p>
        </p:txBody>
      </p:sp>
    </p:spTree>
    <p:extLst>
      <p:ext uri="{BB962C8B-B14F-4D97-AF65-F5344CB8AC3E}">
        <p14:creationId xmlns:p14="http://schemas.microsoft.com/office/powerpoint/2010/main" val="3757987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u="sng" dirty="0"/>
              <a:t>***</a:t>
            </a:r>
            <a:r>
              <a:rPr lang="en-US" altLang="en-US" dirty="0"/>
              <a:t>Watch for last-minute charges designed to take advantage of your deadlines.  Weekly papers with early deadlines are particularly vulnerable.</a:t>
            </a:r>
          </a:p>
          <a:p>
            <a:pPr eaLnBrk="1" hangingPunct="1">
              <a:spcBef>
                <a:spcPct val="0"/>
              </a:spcBef>
            </a:pPr>
            <a:r>
              <a:rPr lang="en-US" altLang="en-US" dirty="0"/>
              <a:t> </a:t>
            </a:r>
          </a:p>
          <a:p>
            <a:pPr eaLnBrk="1" hangingPunct="1">
              <a:spcBef>
                <a:spcPct val="0"/>
              </a:spcBef>
            </a:pPr>
            <a:r>
              <a:rPr lang="en-US" altLang="en-US" b="1" u="sng" dirty="0"/>
              <a:t>***</a:t>
            </a:r>
            <a:r>
              <a:rPr lang="en-US" altLang="en-US" dirty="0"/>
              <a:t>Check all charges with the opposing candidate. If Candidate A says Candidate B is “a known thespian,” check with B and find out if he has been in a theater production recently.</a:t>
            </a:r>
          </a:p>
          <a:p>
            <a:endParaRPr lang="en-US" dirty="0"/>
          </a:p>
        </p:txBody>
      </p:sp>
      <p:sp>
        <p:nvSpPr>
          <p:cNvPr id="4" name="Slide Number Placeholder 3"/>
          <p:cNvSpPr>
            <a:spLocks noGrp="1"/>
          </p:cNvSpPr>
          <p:nvPr>
            <p:ph type="sldNum" sz="quarter" idx="5"/>
          </p:nvPr>
        </p:nvSpPr>
        <p:spPr/>
        <p:txBody>
          <a:bodyPr/>
          <a:lstStyle/>
          <a:p>
            <a:fld id="{18FA1F97-AFB3-4C16-AF44-EE1F556B3FA1}" type="slidenum">
              <a:rPr lang="en-US" smtClean="0"/>
              <a:t>39</a:t>
            </a:fld>
            <a:endParaRPr lang="en-US"/>
          </a:p>
        </p:txBody>
      </p:sp>
    </p:spTree>
    <p:extLst>
      <p:ext uri="{BB962C8B-B14F-4D97-AF65-F5344CB8AC3E}">
        <p14:creationId xmlns:p14="http://schemas.microsoft.com/office/powerpoint/2010/main" val="3732980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altLang="en-US" sz="1200" b="1" i="0" u="sng" strike="noStrike" kern="1200" cap="none" spc="0" normalizeH="0" baseline="0" noProof="0" dirty="0">
                <a:ln>
                  <a:noFill/>
                </a:ln>
                <a:solidFill>
                  <a:prstClr val="black"/>
                </a:solidFill>
                <a:effectLst/>
                <a:uLnTx/>
                <a:uFillTx/>
                <a:latin typeface="Calibri"/>
                <a:ea typeface="+mn-ea"/>
                <a:cs typeface="+mn-cs"/>
              </a:rPr>
              <a:t>***</a:t>
            </a: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We </a:t>
            </a:r>
            <a:r>
              <a:rPr kumimoji="0" lang="en-US" altLang="en-US" sz="1200" b="1" i="0" u="sng" strike="noStrike" kern="1200" cap="none" spc="0" normalizeH="0" baseline="0" noProof="0" dirty="0">
                <a:ln>
                  <a:noFill/>
                </a:ln>
                <a:solidFill>
                  <a:prstClr val="black"/>
                </a:solidFill>
                <a:effectLst/>
                <a:uLnTx/>
                <a:uFillTx/>
                <a:latin typeface="Calibri"/>
                <a:ea typeface="+mn-ea"/>
                <a:cs typeface="+mn-cs"/>
              </a:rPr>
              <a:t>ADVISE</a:t>
            </a: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that you not run political ads that could require a retraction after your next to the last edition.  That way if you need to run a clarification or a retraction you have an edition to do it before the election.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Calibri"/>
                <a:ea typeface="+mn-ea"/>
                <a:cs typeface="+mn-cs"/>
              </a:rPr>
              <a:t>***</a:t>
            </a: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You can certainly run ads in every edition including the day of the election.  The concern is that if there is a mistake there is no way to correct.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But certainly that is an editorial decision.</a:t>
            </a:r>
          </a:p>
          <a:p>
            <a:endParaRPr lang="en-US" dirty="0"/>
          </a:p>
        </p:txBody>
      </p:sp>
      <p:sp>
        <p:nvSpPr>
          <p:cNvPr id="4" name="Slide Number Placeholder 3"/>
          <p:cNvSpPr>
            <a:spLocks noGrp="1"/>
          </p:cNvSpPr>
          <p:nvPr>
            <p:ph type="sldNum" sz="quarter" idx="5"/>
          </p:nvPr>
        </p:nvSpPr>
        <p:spPr/>
        <p:txBody>
          <a:bodyPr/>
          <a:lstStyle/>
          <a:p>
            <a:fld id="{18FA1F97-AFB3-4C16-AF44-EE1F556B3FA1}" type="slidenum">
              <a:rPr lang="en-US" smtClean="0"/>
              <a:t>40</a:t>
            </a:fld>
            <a:endParaRPr lang="en-US"/>
          </a:p>
        </p:txBody>
      </p:sp>
    </p:spTree>
    <p:extLst>
      <p:ext uri="{BB962C8B-B14F-4D97-AF65-F5344CB8AC3E}">
        <p14:creationId xmlns:p14="http://schemas.microsoft.com/office/powerpoint/2010/main" val="643663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A newspaper can refuse to run an ad at any time.  If you have taken the advertiser’s money, you have to return it, but since the newspaper is responsible for the ad’s content, it always has the right to reject.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 can have a problem if you accept money and wait until the last minute to reject because there may be no alternative for the advertiser to run in a timely fashion.</a:t>
            </a:r>
          </a:p>
          <a:p>
            <a:endParaRPr lang="en-US" dirty="0"/>
          </a:p>
        </p:txBody>
      </p:sp>
      <p:sp>
        <p:nvSpPr>
          <p:cNvPr id="4" name="Slide Number Placeholder 3"/>
          <p:cNvSpPr>
            <a:spLocks noGrp="1"/>
          </p:cNvSpPr>
          <p:nvPr>
            <p:ph type="sldNum" sz="quarter" idx="5"/>
          </p:nvPr>
        </p:nvSpPr>
        <p:spPr/>
        <p:txBody>
          <a:bodyPr/>
          <a:lstStyle/>
          <a:p>
            <a:fld id="{18FA1F97-AFB3-4C16-AF44-EE1F556B3FA1}" type="slidenum">
              <a:rPr lang="en-US" smtClean="0"/>
              <a:t>41</a:t>
            </a:fld>
            <a:endParaRPr lang="en-US"/>
          </a:p>
        </p:txBody>
      </p:sp>
    </p:spTree>
    <p:extLst>
      <p:ext uri="{BB962C8B-B14F-4D97-AF65-F5344CB8AC3E}">
        <p14:creationId xmlns:p14="http://schemas.microsoft.com/office/powerpoint/2010/main" val="2250182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5B8D4A-B5F9-204E-818E-CE91CA91A59D}"/>
              </a:ext>
            </a:extLst>
          </p:cNvPr>
          <p:cNvPicPr>
            <a:picLocks noChangeAspect="1"/>
          </p:cNvPicPr>
          <p:nvPr userDrawn="1"/>
        </p:nvPicPr>
        <p:blipFill>
          <a:blip r:embed="rId2"/>
          <a:stretch>
            <a:fillRect/>
          </a:stretch>
        </p:blipFill>
        <p:spPr>
          <a:xfrm>
            <a:off x="0" y="752928"/>
            <a:ext cx="6096000" cy="5156200"/>
          </a:xfrm>
          <a:prstGeom prst="rect">
            <a:avLst/>
          </a:prstGeom>
        </p:spPr>
      </p:pic>
      <p:pic>
        <p:nvPicPr>
          <p:cNvPr id="8" name="Picture 7">
            <a:extLst>
              <a:ext uri="{FF2B5EF4-FFF2-40B4-BE49-F238E27FC236}">
                <a16:creationId xmlns:a16="http://schemas.microsoft.com/office/drawing/2014/main" id="{713E3F09-5782-EE45-8B3D-16FAE2851E02}"/>
              </a:ext>
            </a:extLst>
          </p:cNvPr>
          <p:cNvPicPr>
            <a:picLocks noChangeAspect="1"/>
          </p:cNvPicPr>
          <p:nvPr userDrawn="1"/>
        </p:nvPicPr>
        <p:blipFill>
          <a:blip r:embed="rId3"/>
          <a:stretch>
            <a:fillRect/>
          </a:stretch>
        </p:blipFill>
        <p:spPr>
          <a:xfrm>
            <a:off x="6990442" y="3018064"/>
            <a:ext cx="4546600" cy="1104900"/>
          </a:xfrm>
          <a:prstGeom prst="rect">
            <a:avLst/>
          </a:prstGeom>
        </p:spPr>
      </p:pic>
    </p:spTree>
    <p:extLst>
      <p:ext uri="{BB962C8B-B14F-4D97-AF65-F5344CB8AC3E}">
        <p14:creationId xmlns:p14="http://schemas.microsoft.com/office/powerpoint/2010/main" val="266771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7375-1DF0-214D-9A44-2546A09685FB}"/>
              </a:ext>
            </a:extLst>
          </p:cNvPr>
          <p:cNvSpPr>
            <a:spLocks noGrp="1"/>
          </p:cNvSpPr>
          <p:nvPr>
            <p:ph type="ctrTitle" hasCustomPrompt="1"/>
          </p:nvPr>
        </p:nvSpPr>
        <p:spPr>
          <a:xfrm>
            <a:off x="7772400" y="555585"/>
            <a:ext cx="4152899" cy="1172631"/>
          </a:xfrm>
          <a:prstGeom prst="rect">
            <a:avLst/>
          </a:prstGeom>
        </p:spPr>
        <p:txBody>
          <a:bodyPr anchor="b"/>
          <a:lstStyle>
            <a:lvl1pPr algn="l" fontAlgn="b">
              <a:defRPr sz="2800" b="1" i="0" cap="all" baseline="0">
                <a:solidFill>
                  <a:schemeClr val="accent1"/>
                </a:solidFill>
              </a:defRPr>
            </a:lvl1pPr>
          </a:lstStyle>
          <a:p>
            <a:r>
              <a:rPr lang="en-US" dirty="0"/>
              <a:t>Thank you!</a:t>
            </a:r>
          </a:p>
        </p:txBody>
      </p:sp>
      <p:sp>
        <p:nvSpPr>
          <p:cNvPr id="10" name="Subtitle 2">
            <a:extLst>
              <a:ext uri="{FF2B5EF4-FFF2-40B4-BE49-F238E27FC236}">
                <a16:creationId xmlns:a16="http://schemas.microsoft.com/office/drawing/2014/main" id="{51D7CA31-AFFC-8B45-AA7A-BB0DDEF5F0A0}"/>
              </a:ext>
            </a:extLst>
          </p:cNvPr>
          <p:cNvSpPr txBox="1">
            <a:spLocks/>
          </p:cNvSpPr>
          <p:nvPr userDrawn="1"/>
        </p:nvSpPr>
        <p:spPr>
          <a:xfrm>
            <a:off x="7772400" y="4522123"/>
            <a:ext cx="4152901" cy="270700"/>
          </a:xfrm>
          <a:prstGeom prst="rect">
            <a:avLst/>
          </a:prstGeom>
        </p:spPr>
        <p:txBody>
          <a:bodyPr anchor="b" anchorCtr="0"/>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300" b="1" i="0" baseline="0" dirty="0"/>
              <a:t>BUTZEL.COM</a:t>
            </a:r>
          </a:p>
        </p:txBody>
      </p:sp>
      <p:pic>
        <p:nvPicPr>
          <p:cNvPr id="8" name="Picture 7">
            <a:extLst>
              <a:ext uri="{FF2B5EF4-FFF2-40B4-BE49-F238E27FC236}">
                <a16:creationId xmlns:a16="http://schemas.microsoft.com/office/drawing/2014/main" id="{0A8B2FEB-00EC-FB4C-A513-45BE062E1B89}"/>
              </a:ext>
            </a:extLst>
          </p:cNvPr>
          <p:cNvPicPr>
            <a:picLocks noChangeAspect="1"/>
          </p:cNvPicPr>
          <p:nvPr userDrawn="1"/>
        </p:nvPicPr>
        <p:blipFill>
          <a:blip r:embed="rId2"/>
          <a:stretch>
            <a:fillRect/>
          </a:stretch>
        </p:blipFill>
        <p:spPr>
          <a:xfrm>
            <a:off x="7103478" y="2187832"/>
            <a:ext cx="2360562" cy="573656"/>
          </a:xfrm>
          <a:prstGeom prst="rect">
            <a:avLst/>
          </a:prstGeom>
        </p:spPr>
      </p:pic>
      <p:pic>
        <p:nvPicPr>
          <p:cNvPr id="11" name="Picture 10">
            <a:extLst>
              <a:ext uri="{FF2B5EF4-FFF2-40B4-BE49-F238E27FC236}">
                <a16:creationId xmlns:a16="http://schemas.microsoft.com/office/drawing/2014/main" id="{4D91DA21-0070-A84F-9988-260907DE38CC}"/>
              </a:ext>
            </a:extLst>
          </p:cNvPr>
          <p:cNvPicPr>
            <a:picLocks noChangeAspect="1"/>
          </p:cNvPicPr>
          <p:nvPr userDrawn="1"/>
        </p:nvPicPr>
        <p:blipFill>
          <a:blip r:embed="rId3"/>
          <a:stretch>
            <a:fillRect/>
          </a:stretch>
        </p:blipFill>
        <p:spPr>
          <a:xfrm>
            <a:off x="0" y="752928"/>
            <a:ext cx="6096000" cy="5156200"/>
          </a:xfrm>
          <a:prstGeom prst="rect">
            <a:avLst/>
          </a:prstGeom>
        </p:spPr>
      </p:pic>
      <p:sp>
        <p:nvSpPr>
          <p:cNvPr id="4" name="Text Placeholder 3">
            <a:extLst>
              <a:ext uri="{FF2B5EF4-FFF2-40B4-BE49-F238E27FC236}">
                <a16:creationId xmlns:a16="http://schemas.microsoft.com/office/drawing/2014/main" id="{D2902253-659B-2047-BDCF-EEE08BC9937B}"/>
              </a:ext>
            </a:extLst>
          </p:cNvPr>
          <p:cNvSpPr>
            <a:spLocks noGrp="1"/>
          </p:cNvSpPr>
          <p:nvPr>
            <p:ph type="body" sz="quarter" idx="10" hasCustomPrompt="1"/>
          </p:nvPr>
        </p:nvSpPr>
        <p:spPr>
          <a:xfrm>
            <a:off x="7772400" y="5178829"/>
            <a:ext cx="4152900" cy="1529946"/>
          </a:xfrm>
          <a:prstGeom prst="rect">
            <a:avLst/>
          </a:prstGeom>
        </p:spPr>
        <p:txBody>
          <a:bodyPr anchor="b" anchorCtr="0"/>
          <a:lstStyle>
            <a:lvl1pPr marL="0" indent="0">
              <a:buFontTx/>
              <a:buNone/>
              <a:defRPr sz="700" baseline="0"/>
            </a:lvl1pPr>
          </a:lstStyle>
          <a:p>
            <a:pPr lvl="0"/>
            <a:r>
              <a:rPr lang="en-US" dirty="0"/>
              <a:t>DISCLOSURE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quasi </a:t>
            </a:r>
            <a:r>
              <a:rPr lang="en-US" dirty="0" err="1"/>
              <a:t>architecto</a:t>
            </a:r>
            <a:r>
              <a:rPr lang="en-US" dirty="0"/>
              <a:t> beatae vitae dicta sunt </a:t>
            </a:r>
            <a:r>
              <a:rPr lang="en-US" dirty="0" err="1"/>
              <a:t>explicabo</a:t>
            </a:r>
            <a:r>
              <a:rPr lang="en-US" dirty="0"/>
              <a:t>. Nemo </a:t>
            </a:r>
            <a:r>
              <a:rPr lang="en-US" dirty="0" err="1"/>
              <a:t>enim</a:t>
            </a:r>
            <a:r>
              <a:rPr lang="en-US" dirty="0"/>
              <a:t> </a:t>
            </a:r>
            <a:r>
              <a:rPr lang="en-US" dirty="0" err="1"/>
              <a:t>ipsam</a:t>
            </a:r>
            <a:r>
              <a:rPr lang="en-US" dirty="0"/>
              <a:t> </a:t>
            </a:r>
            <a:r>
              <a:rPr lang="en-US" dirty="0" err="1"/>
              <a:t>voluptatem</a:t>
            </a:r>
            <a:r>
              <a:rPr lang="en-US" dirty="0"/>
              <a:t> </a:t>
            </a:r>
            <a:r>
              <a:rPr lang="en-US" dirty="0" err="1"/>
              <a:t>quia</a:t>
            </a:r>
            <a:r>
              <a:rPr lang="en-US" dirty="0"/>
              <a:t> </a:t>
            </a:r>
            <a:r>
              <a:rPr lang="en-US" dirty="0" err="1"/>
              <a:t>voluptas</a:t>
            </a:r>
            <a:r>
              <a:rPr lang="en-US" dirty="0"/>
              <a:t> sit </a:t>
            </a:r>
            <a:r>
              <a:rPr lang="en-US" dirty="0" err="1"/>
              <a:t>aspernatur</a:t>
            </a:r>
            <a:r>
              <a:rPr lang="en-US" dirty="0"/>
              <a:t> </a:t>
            </a:r>
            <a:r>
              <a:rPr lang="en-US" dirty="0" err="1"/>
              <a:t>aut</a:t>
            </a:r>
            <a:r>
              <a:rPr lang="en-US" dirty="0"/>
              <a:t> </a:t>
            </a:r>
            <a:r>
              <a:rPr lang="en-US" dirty="0" err="1"/>
              <a:t>odit</a:t>
            </a:r>
            <a:r>
              <a:rPr lang="en-US" dirty="0"/>
              <a:t> </a:t>
            </a:r>
            <a:r>
              <a:rPr lang="en-US" dirty="0" err="1"/>
              <a:t>aut</a:t>
            </a:r>
            <a:r>
              <a:rPr lang="en-US" dirty="0"/>
              <a:t> fugit, sed </a:t>
            </a:r>
            <a:r>
              <a:rPr lang="en-US" dirty="0" err="1"/>
              <a:t>quia</a:t>
            </a:r>
            <a:r>
              <a:rPr lang="en-US" dirty="0"/>
              <a:t> </a:t>
            </a:r>
            <a:r>
              <a:rPr lang="en-US" dirty="0" err="1"/>
              <a:t>consequuntur</a:t>
            </a:r>
            <a:r>
              <a:rPr lang="en-US" dirty="0"/>
              <a:t> </a:t>
            </a:r>
            <a:r>
              <a:rPr lang="en-US" dirty="0" err="1"/>
              <a:t>magni</a:t>
            </a:r>
            <a:r>
              <a:rPr lang="en-US" dirty="0"/>
              <a:t> </a:t>
            </a:r>
            <a:r>
              <a:rPr lang="en-US" dirty="0" err="1"/>
              <a:t>dolores</a:t>
            </a:r>
            <a:r>
              <a:rPr lang="en-US" dirty="0"/>
              <a:t> </a:t>
            </a:r>
            <a:r>
              <a:rPr lang="en-US" dirty="0" err="1"/>
              <a:t>eos</a:t>
            </a:r>
            <a:r>
              <a:rPr lang="en-US" dirty="0"/>
              <a:t> qui </a:t>
            </a:r>
            <a:r>
              <a:rPr lang="en-US" dirty="0" err="1"/>
              <a:t>ratione</a:t>
            </a:r>
            <a:r>
              <a:rPr lang="en-US" dirty="0"/>
              <a:t> </a:t>
            </a:r>
            <a:r>
              <a:rPr lang="en-US" dirty="0" err="1"/>
              <a:t>voluptatem</a:t>
            </a:r>
            <a:r>
              <a:rPr lang="en-US" dirty="0"/>
              <a:t> </a:t>
            </a:r>
            <a:r>
              <a:rPr lang="en-US" dirty="0" err="1"/>
              <a:t>sequi</a:t>
            </a:r>
            <a:r>
              <a:rPr lang="en-US" dirty="0"/>
              <a:t> </a:t>
            </a:r>
            <a:r>
              <a:rPr lang="en-US" dirty="0" err="1"/>
              <a:t>nesciunt</a:t>
            </a:r>
            <a:r>
              <a:rPr lang="en-US" dirty="0"/>
              <a:t>. </a:t>
            </a:r>
            <a:r>
              <a:rPr lang="en-US" dirty="0" err="1"/>
              <a:t>Neque</a:t>
            </a:r>
            <a:r>
              <a:rPr lang="en-US" dirty="0"/>
              <a:t> </a:t>
            </a:r>
            <a:r>
              <a:rPr lang="en-US" dirty="0" err="1"/>
              <a:t>porro</a:t>
            </a:r>
            <a:r>
              <a:rPr lang="en-US" dirty="0"/>
              <a:t> </a:t>
            </a:r>
            <a:r>
              <a:rPr lang="en-US" dirty="0" err="1"/>
              <a:t>quisquam</a:t>
            </a:r>
            <a:r>
              <a:rPr lang="en-US" dirty="0"/>
              <a:t> </a:t>
            </a:r>
            <a:r>
              <a:rPr lang="en-US" dirty="0" err="1"/>
              <a:t>est</a:t>
            </a:r>
            <a:r>
              <a:rPr lang="en-US" dirty="0"/>
              <a:t>, qui </a:t>
            </a:r>
            <a:r>
              <a:rPr lang="en-US" dirty="0" err="1"/>
              <a:t>dolorem</a:t>
            </a:r>
            <a:r>
              <a:rPr lang="en-US" dirty="0"/>
              <a:t> ipsum </a:t>
            </a:r>
            <a:r>
              <a:rPr lang="en-US" dirty="0" err="1"/>
              <a:t>quia</a:t>
            </a:r>
            <a:r>
              <a:rPr lang="en-US" dirty="0"/>
              <a:t> dolor sit </a:t>
            </a:r>
            <a:r>
              <a:rPr lang="en-US" dirty="0" err="1"/>
              <a:t>amet</a:t>
            </a:r>
            <a:r>
              <a:rPr lang="en-US" dirty="0"/>
              <a:t>, </a:t>
            </a:r>
            <a:r>
              <a:rPr lang="en-US" dirty="0" err="1"/>
              <a:t>consectetur</a:t>
            </a:r>
            <a:r>
              <a:rPr lang="en-US" dirty="0"/>
              <a:t>, </a:t>
            </a:r>
            <a:r>
              <a:rPr lang="en-US" dirty="0" err="1"/>
              <a:t>adipisci</a:t>
            </a:r>
            <a:r>
              <a:rPr lang="en-US" dirty="0"/>
              <a:t> </a:t>
            </a:r>
            <a:r>
              <a:rPr lang="en-US" dirty="0" err="1"/>
              <a:t>velit</a:t>
            </a:r>
            <a:r>
              <a:rPr lang="en-US" dirty="0"/>
              <a:t>, sed </a:t>
            </a:r>
            <a:r>
              <a:rPr lang="en-US" dirty="0" err="1"/>
              <a:t>quia</a:t>
            </a:r>
            <a:r>
              <a:rPr lang="en-US" dirty="0"/>
              <a:t> non </a:t>
            </a:r>
            <a:r>
              <a:rPr lang="en-US" dirty="0" err="1"/>
              <a:t>numquam</a:t>
            </a:r>
            <a:r>
              <a:rPr lang="en-US" dirty="0"/>
              <a:t> </a:t>
            </a:r>
            <a:r>
              <a:rPr lang="en-US" dirty="0" err="1"/>
              <a:t>eius</a:t>
            </a:r>
            <a:r>
              <a:rPr lang="en-US" dirty="0"/>
              <a:t> </a:t>
            </a:r>
            <a:r>
              <a:rPr lang="en-US" dirty="0" err="1"/>
              <a:t>modi</a:t>
            </a:r>
            <a:r>
              <a:rPr lang="en-US" dirty="0"/>
              <a:t> </a:t>
            </a:r>
            <a:r>
              <a:rPr lang="en-US" dirty="0" err="1"/>
              <a:t>tempora</a:t>
            </a:r>
            <a:r>
              <a:rPr lang="en-US" dirty="0"/>
              <a:t> </a:t>
            </a:r>
            <a:r>
              <a:rPr lang="en-US" dirty="0" err="1"/>
              <a:t>incidunt</a:t>
            </a:r>
            <a:r>
              <a:rPr lang="en-US" dirty="0"/>
              <a:t> </a:t>
            </a:r>
            <a:r>
              <a:rPr lang="en-US" dirty="0" err="1"/>
              <a:t>ut</a:t>
            </a:r>
            <a:r>
              <a:rPr lang="en-US" dirty="0"/>
              <a:t> </a:t>
            </a:r>
            <a:r>
              <a:rPr lang="en-US" dirty="0" err="1"/>
              <a:t>labore</a:t>
            </a:r>
            <a:r>
              <a:rPr lang="en-US" dirty="0"/>
              <a:t> et dolore </a:t>
            </a:r>
            <a:r>
              <a:rPr lang="en-US" dirty="0" err="1"/>
              <a:t>magnam</a:t>
            </a:r>
            <a:r>
              <a:rPr lang="en-US" dirty="0"/>
              <a:t> </a:t>
            </a:r>
            <a:r>
              <a:rPr lang="en-US" dirty="0" err="1"/>
              <a:t>aliquam</a:t>
            </a:r>
            <a:r>
              <a:rPr lang="en-US" dirty="0"/>
              <a:t> </a:t>
            </a:r>
            <a:r>
              <a:rPr lang="en-US" dirty="0" err="1"/>
              <a:t>quaerat</a:t>
            </a:r>
            <a:r>
              <a:rPr lang="en-US" dirty="0"/>
              <a:t> </a:t>
            </a:r>
            <a:r>
              <a:rPr lang="en-US" dirty="0" err="1"/>
              <a:t>voluptatem</a:t>
            </a:r>
            <a:r>
              <a:rPr lang="en-US" dirty="0"/>
              <a:t>.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commodi</a:t>
            </a:r>
            <a:r>
              <a:rPr lang="en-US" dirty="0"/>
              <a:t> </a:t>
            </a:r>
            <a:r>
              <a:rPr lang="en-US" dirty="0" err="1"/>
              <a:t>consequatur</a:t>
            </a:r>
            <a:r>
              <a:rPr lang="en-US" dirty="0"/>
              <a:t>? </a:t>
            </a:r>
            <a:r>
              <a:rPr lang="en-US" dirty="0" err="1"/>
              <a:t>Quis</a:t>
            </a:r>
            <a:r>
              <a:rPr lang="en-US" dirty="0"/>
              <a:t> </a:t>
            </a:r>
            <a:r>
              <a:rPr lang="en-US" dirty="0" err="1"/>
              <a:t>autem</a:t>
            </a:r>
            <a:r>
              <a:rPr lang="en-US" dirty="0"/>
              <a:t> vel </a:t>
            </a:r>
            <a:r>
              <a:rPr lang="en-US" dirty="0" err="1"/>
              <a:t>eum</a:t>
            </a:r>
            <a:r>
              <a:rPr lang="en-US" dirty="0"/>
              <a:t> </a:t>
            </a:r>
            <a:r>
              <a:rPr lang="en-US" dirty="0" err="1"/>
              <a:t>iure</a:t>
            </a:r>
            <a:r>
              <a:rPr lang="en-US" dirty="0"/>
              <a:t> </a:t>
            </a:r>
            <a:r>
              <a:rPr lang="en-US" dirty="0" err="1"/>
              <a:t>reprehenderit</a:t>
            </a:r>
            <a:r>
              <a:rPr lang="en-US" dirty="0"/>
              <a:t> qui in </a:t>
            </a:r>
            <a:r>
              <a:rPr lang="en-US" dirty="0" err="1"/>
              <a:t>ea</a:t>
            </a:r>
            <a:r>
              <a:rPr lang="en-US" dirty="0"/>
              <a:t> </a:t>
            </a:r>
            <a:r>
              <a:rPr lang="en-US" dirty="0" err="1"/>
              <a:t>voluptate</a:t>
            </a:r>
            <a:r>
              <a:rPr lang="en-US" dirty="0"/>
              <a:t> </a:t>
            </a:r>
            <a:r>
              <a:rPr lang="en-US" dirty="0" err="1"/>
              <a:t>velit</a:t>
            </a:r>
            <a:r>
              <a:rPr lang="en-US" dirty="0"/>
              <a:t> </a:t>
            </a:r>
            <a:r>
              <a:rPr lang="en-US" dirty="0" err="1"/>
              <a:t>esse</a:t>
            </a:r>
            <a:r>
              <a:rPr lang="en-US" dirty="0"/>
              <a:t> </a:t>
            </a:r>
            <a:r>
              <a:rPr lang="en-US" dirty="0" err="1"/>
              <a:t>quam</a:t>
            </a:r>
            <a:r>
              <a:rPr lang="en-US" dirty="0"/>
              <a:t> nihil </a:t>
            </a:r>
            <a:r>
              <a:rPr lang="en-US" dirty="0" err="1"/>
              <a:t>molestiae</a:t>
            </a:r>
            <a:r>
              <a:rPr lang="en-US" dirty="0"/>
              <a:t> </a:t>
            </a:r>
            <a:r>
              <a:rPr lang="en-US" dirty="0" err="1"/>
              <a:t>consequatur</a:t>
            </a:r>
            <a:r>
              <a:rPr lang="en-US" dirty="0"/>
              <a:t>, vel </a:t>
            </a:r>
            <a:r>
              <a:rPr lang="en-US" dirty="0" err="1"/>
              <a:t>illum</a:t>
            </a:r>
            <a:r>
              <a:rPr lang="en-US" dirty="0"/>
              <a:t> qui </a:t>
            </a:r>
            <a:r>
              <a:rPr lang="en-US" dirty="0" err="1"/>
              <a:t>dolorem</a:t>
            </a:r>
            <a:r>
              <a:rPr lang="en-US" dirty="0"/>
              <a:t> </a:t>
            </a:r>
            <a:r>
              <a:rPr lang="en-US" dirty="0" err="1"/>
              <a:t>eum</a:t>
            </a:r>
            <a:r>
              <a:rPr lang="en-US" dirty="0"/>
              <a:t> </a:t>
            </a:r>
            <a:r>
              <a:rPr lang="en-US" dirty="0" err="1"/>
              <a:t>fugiat</a:t>
            </a:r>
            <a:r>
              <a:rPr lang="en-US" dirty="0"/>
              <a:t> quo </a:t>
            </a:r>
            <a:r>
              <a:rPr lang="en-US" dirty="0" err="1"/>
              <a:t>voluptas</a:t>
            </a:r>
            <a:r>
              <a:rPr lang="en-US" dirty="0"/>
              <a:t> </a:t>
            </a:r>
            <a:r>
              <a:rPr lang="en-US" dirty="0" err="1"/>
              <a:t>nulla</a:t>
            </a:r>
            <a:r>
              <a:rPr lang="en-US" dirty="0"/>
              <a:t> </a:t>
            </a:r>
            <a:r>
              <a:rPr lang="en-US" dirty="0" err="1"/>
              <a:t>pariatur</a:t>
            </a:r>
            <a:r>
              <a:rPr lang="en-US" dirty="0"/>
              <a:t>?"</a:t>
            </a:r>
          </a:p>
        </p:txBody>
      </p:sp>
      <p:sp>
        <p:nvSpPr>
          <p:cNvPr id="6" name="Text Placeholder 5">
            <a:extLst>
              <a:ext uri="{FF2B5EF4-FFF2-40B4-BE49-F238E27FC236}">
                <a16:creationId xmlns:a16="http://schemas.microsoft.com/office/drawing/2014/main" id="{67486260-63B5-6C49-833C-FC3C078D739F}"/>
              </a:ext>
            </a:extLst>
          </p:cNvPr>
          <p:cNvSpPr>
            <a:spLocks noGrp="1"/>
          </p:cNvSpPr>
          <p:nvPr>
            <p:ph type="body" sz="quarter" idx="11" hasCustomPrompt="1"/>
          </p:nvPr>
        </p:nvSpPr>
        <p:spPr>
          <a:xfrm>
            <a:off x="7772400" y="3429000"/>
            <a:ext cx="4152900" cy="1093788"/>
          </a:xfrm>
          <a:prstGeom prst="rect">
            <a:avLst/>
          </a:prstGeom>
        </p:spPr>
        <p:txBody>
          <a:bodyPr anchor="b" anchorCtr="0"/>
          <a:lstStyle>
            <a:lvl1pPr marL="0" indent="0">
              <a:lnSpc>
                <a:spcPts val="1040"/>
              </a:lnSpc>
              <a:spcBef>
                <a:spcPts val="1000"/>
              </a:spcBef>
              <a:buFontTx/>
              <a:buNone/>
              <a:defRPr sz="1200" baseline="0"/>
            </a:lvl1pPr>
          </a:lstStyle>
          <a:p>
            <a:pPr lvl="0"/>
            <a:r>
              <a:rPr lang="en-US" dirty="0"/>
              <a:t>Presenter Name and Contact Information</a:t>
            </a:r>
          </a:p>
        </p:txBody>
      </p:sp>
    </p:spTree>
    <p:extLst>
      <p:ext uri="{BB962C8B-B14F-4D97-AF65-F5344CB8AC3E}">
        <p14:creationId xmlns:p14="http://schemas.microsoft.com/office/powerpoint/2010/main" val="4196051737"/>
      </p:ext>
    </p:extLst>
  </p:cSld>
  <p:clrMapOvr>
    <a:masterClrMapping/>
  </p:clrMapOvr>
  <p:extLst>
    <p:ext uri="{DCECCB84-F9BA-43D5-87BE-67443E8EF086}">
      <p15:sldGuideLst xmlns:p15="http://schemas.microsoft.com/office/powerpoint/2012/main">
        <p15:guide id="1" pos="4176" userDrawn="1">
          <p15:clr>
            <a:srgbClr val="FBAE40"/>
          </p15:clr>
        </p15:guide>
        <p15:guide id="2" orient="horz" pos="1920" userDrawn="1">
          <p15:clr>
            <a:srgbClr val="FBAE40"/>
          </p15:clr>
        </p15:guide>
        <p15:guide id="3" pos="489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a:cs typeface="Century Gothic"/>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atin typeface="Century Gothic"/>
                <a:cs typeface="Century Gothic"/>
              </a:defRPr>
            </a:lvl1pPr>
            <a:lvl2pPr>
              <a:defRPr sz="2400">
                <a:latin typeface="Century Gothic"/>
                <a:cs typeface="Century Gothic"/>
              </a:defRPr>
            </a:lvl2pPr>
            <a:lvl3pPr>
              <a:defRPr sz="2000">
                <a:latin typeface="Century Gothic"/>
                <a:cs typeface="Century Gothic"/>
              </a:defRPr>
            </a:lvl3pPr>
            <a:lvl4pPr>
              <a:defRPr sz="1800">
                <a:latin typeface="Century Gothic"/>
                <a:cs typeface="Century Gothic"/>
              </a:defRPr>
            </a:lvl4pPr>
            <a:lvl5pPr>
              <a:defRPr sz="1800">
                <a:latin typeface="Century Gothic"/>
                <a:cs typeface="Century Gothic"/>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atin typeface="Century Gothic"/>
                <a:cs typeface="Century Gothic"/>
              </a:defRPr>
            </a:lvl1pPr>
            <a:lvl2pPr>
              <a:defRPr sz="2400">
                <a:latin typeface="Century Gothic"/>
                <a:cs typeface="Century Gothic"/>
              </a:defRPr>
            </a:lvl2pPr>
            <a:lvl3pPr>
              <a:defRPr sz="2000">
                <a:latin typeface="Century Gothic"/>
                <a:cs typeface="Century Gothic"/>
              </a:defRPr>
            </a:lvl3pPr>
            <a:lvl4pPr>
              <a:defRPr sz="1800">
                <a:latin typeface="Century Gothic"/>
                <a:cs typeface="Century Gothic"/>
              </a:defRPr>
            </a:lvl4pPr>
            <a:lvl5pPr>
              <a:defRPr sz="1800">
                <a:latin typeface="Century Gothic"/>
                <a:cs typeface="Century Gothic"/>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latin typeface="Century Gothic"/>
                <a:cs typeface="Century Gothic"/>
              </a:defRPr>
            </a:lvl1pPr>
          </a:lstStyle>
          <a:p>
            <a:r>
              <a:rPr lang="en-US" dirty="0"/>
              <a:t>© Butzel Long 2015</a:t>
            </a:r>
          </a:p>
        </p:txBody>
      </p:sp>
      <p:sp>
        <p:nvSpPr>
          <p:cNvPr id="7" name="Slide Number Placeholder 6"/>
          <p:cNvSpPr>
            <a:spLocks noGrp="1"/>
          </p:cNvSpPr>
          <p:nvPr>
            <p:ph type="sldNum" sz="quarter" idx="12"/>
          </p:nvPr>
        </p:nvSpPr>
        <p:spPr/>
        <p:txBody>
          <a:bodyPr/>
          <a:lstStyle>
            <a:lvl1pPr>
              <a:defRPr>
                <a:latin typeface="Century Gothic"/>
                <a:cs typeface="Century Gothic"/>
              </a:defRPr>
            </a:lvl1pPr>
          </a:lstStyle>
          <a:p>
            <a:fld id="{3B3977D1-4573-AA4F-A767-B86D5BF10F47}" type="slidenum">
              <a:rPr lang="en-US" smtClean="0"/>
              <a:pPr/>
              <a:t>‹#›</a:t>
            </a:fld>
            <a:endParaRPr lang="en-US" dirty="0"/>
          </a:p>
        </p:txBody>
      </p:sp>
      <p:pic>
        <p:nvPicPr>
          <p:cNvPr id="9" name="Picture 8" descr="red-gradient-butzel-.png"/>
          <p:cNvPicPr>
            <a:picLocks noChangeAspect="1"/>
          </p:cNvPicPr>
          <p:nvPr userDrawn="1"/>
        </p:nvPicPr>
        <p:blipFill rotWithShape="1">
          <a:blip r:embed="rId2">
            <a:extLst>
              <a:ext uri="{28A0092B-C50C-407E-A947-70E740481C1C}">
                <a14:useLocalDpi xmlns:a14="http://schemas.microsoft.com/office/drawing/2010/main" val="0"/>
              </a:ext>
            </a:extLst>
          </a:blip>
          <a:srcRect l="14076" t="38586" r="8504" b="50000"/>
          <a:stretch/>
        </p:blipFill>
        <p:spPr>
          <a:xfrm>
            <a:off x="0" y="1417638"/>
            <a:ext cx="12192000" cy="182562"/>
          </a:xfrm>
          <a:prstGeom prst="rect">
            <a:avLst/>
          </a:prstGeom>
        </p:spPr>
      </p:pic>
      <p:pic>
        <p:nvPicPr>
          <p:cNvPr id="11" name="Picture 10" descr="BL_Horizontal-Auto.jpg"/>
          <p:cNvPicPr>
            <a:picLocks noChangeAspect="1"/>
          </p:cNvPicPr>
          <p:nvPr userDrawn="1"/>
        </p:nvPicPr>
        <p:blipFill>
          <a:blip r:embed="rId3"/>
          <a:stretch>
            <a:fillRect/>
          </a:stretch>
        </p:blipFill>
        <p:spPr>
          <a:xfrm>
            <a:off x="609600" y="6283780"/>
            <a:ext cx="3164440" cy="457200"/>
          </a:xfrm>
          <a:prstGeom prst="rect">
            <a:avLst/>
          </a:prstGeom>
        </p:spPr>
      </p:pic>
    </p:spTree>
    <p:extLst>
      <p:ext uri="{BB962C8B-B14F-4D97-AF65-F5344CB8AC3E}">
        <p14:creationId xmlns:p14="http://schemas.microsoft.com/office/powerpoint/2010/main" val="539686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0" y="6454775"/>
            <a:ext cx="12192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Arial"/>
                <a:ea typeface="ＭＳ Ｐゴシック" pitchFamily="34" charset="-128"/>
              </a:defRPr>
            </a:lvl1pPr>
            <a:lvl2pPr marL="742950" indent="-285750" eaLnBrk="0" hangingPunct="0">
              <a:defRPr sz="2600">
                <a:solidFill>
                  <a:schemeClr val="tx1"/>
                </a:solidFill>
                <a:latin typeface="Arial"/>
                <a:ea typeface="ＭＳ Ｐゴシック" pitchFamily="34" charset="-128"/>
              </a:defRPr>
            </a:lvl2pPr>
            <a:lvl3pPr marL="1143000" indent="-228600" eaLnBrk="0" hangingPunct="0">
              <a:defRPr sz="2600">
                <a:solidFill>
                  <a:schemeClr val="tx1"/>
                </a:solidFill>
                <a:latin typeface="Arial"/>
                <a:ea typeface="ＭＳ Ｐゴシック" pitchFamily="34" charset="-128"/>
              </a:defRPr>
            </a:lvl3pPr>
            <a:lvl4pPr marL="1600200" indent="-228600" eaLnBrk="0" hangingPunct="0">
              <a:defRPr sz="2600">
                <a:solidFill>
                  <a:schemeClr val="tx1"/>
                </a:solidFill>
                <a:latin typeface="Arial"/>
                <a:ea typeface="ＭＳ Ｐゴシック" pitchFamily="34" charset="-128"/>
              </a:defRPr>
            </a:lvl4pPr>
            <a:lvl5pPr marL="2057400" indent="-228600" eaLnBrk="0" hangingPunct="0">
              <a:defRPr sz="2600">
                <a:solidFill>
                  <a:schemeClr val="tx1"/>
                </a:solidFill>
                <a:latin typeface="Arial"/>
                <a:ea typeface="ＭＳ Ｐゴシック" pitchFamily="34" charset="-128"/>
              </a:defRPr>
            </a:lvl5pPr>
            <a:lvl6pPr marL="2514600" indent="-228600" defTabSz="650875" eaLnBrk="0" fontAlgn="base" hangingPunct="0">
              <a:spcBef>
                <a:spcPct val="0"/>
              </a:spcBef>
              <a:spcAft>
                <a:spcPct val="0"/>
              </a:spcAft>
              <a:defRPr sz="2600">
                <a:solidFill>
                  <a:schemeClr val="tx1"/>
                </a:solidFill>
                <a:latin typeface="Arial"/>
                <a:ea typeface="ＭＳ Ｐゴシック" pitchFamily="34" charset="-128"/>
              </a:defRPr>
            </a:lvl6pPr>
            <a:lvl7pPr marL="2971800" indent="-228600" defTabSz="650875" eaLnBrk="0" fontAlgn="base" hangingPunct="0">
              <a:spcBef>
                <a:spcPct val="0"/>
              </a:spcBef>
              <a:spcAft>
                <a:spcPct val="0"/>
              </a:spcAft>
              <a:defRPr sz="2600">
                <a:solidFill>
                  <a:schemeClr val="tx1"/>
                </a:solidFill>
                <a:latin typeface="Arial"/>
                <a:ea typeface="ＭＳ Ｐゴシック" pitchFamily="34" charset="-128"/>
              </a:defRPr>
            </a:lvl7pPr>
            <a:lvl8pPr marL="3429000" indent="-228600" defTabSz="650875" eaLnBrk="0" fontAlgn="base" hangingPunct="0">
              <a:spcBef>
                <a:spcPct val="0"/>
              </a:spcBef>
              <a:spcAft>
                <a:spcPct val="0"/>
              </a:spcAft>
              <a:defRPr sz="2600">
                <a:solidFill>
                  <a:schemeClr val="tx1"/>
                </a:solidFill>
                <a:latin typeface="Arial"/>
                <a:ea typeface="ＭＳ Ｐゴシック" pitchFamily="34" charset="-128"/>
              </a:defRPr>
            </a:lvl8pPr>
            <a:lvl9pPr marL="3886200" indent="-228600" defTabSz="650875" eaLnBrk="0" fontAlgn="base" hangingPunct="0">
              <a:spcBef>
                <a:spcPct val="0"/>
              </a:spcBef>
              <a:spcAft>
                <a:spcPct val="0"/>
              </a:spcAft>
              <a:defRPr sz="2600">
                <a:solidFill>
                  <a:schemeClr val="tx1"/>
                </a:solidFill>
                <a:latin typeface="Arial"/>
                <a:ea typeface="ＭＳ Ｐゴシック" pitchFamily="34" charset="-128"/>
              </a:defRPr>
            </a:lvl9pPr>
          </a:lstStyle>
          <a:p>
            <a:pPr algn="ctr" eaLnBrk="1" hangingPunct="1">
              <a:defRPr/>
            </a:pPr>
            <a:fld id="{2EBF1390-8980-4DE5-98AE-775BB1045F1F}" type="slidenum">
              <a:rPr lang="en-US" sz="1000" smtClean="0">
                <a:cs typeface="Arial"/>
              </a:rPr>
              <a:pPr algn="ctr" eaLnBrk="1" hangingPunct="1">
                <a:defRPr/>
              </a:pPr>
              <a:t>‹#›</a:t>
            </a:fld>
            <a:endParaRPr lang="en-US" sz="1000">
              <a:cs typeface="Aria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6177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a:cs typeface="Century Gothic"/>
              </a:defRPr>
            </a:lvl1pPr>
          </a:lstStyle>
          <a:p>
            <a:r>
              <a:rPr lang="en-US"/>
              <a:t>Click to edit Master title style</a:t>
            </a:r>
          </a:p>
        </p:txBody>
      </p:sp>
      <p:sp>
        <p:nvSpPr>
          <p:cNvPr id="3" name="Content Placeholder 2"/>
          <p:cNvSpPr>
            <a:spLocks noGrp="1"/>
          </p:cNvSpPr>
          <p:nvPr>
            <p:ph idx="1"/>
          </p:nvPr>
        </p:nvSpPr>
        <p:spPr>
          <a:xfrm>
            <a:off x="609600" y="1657934"/>
            <a:ext cx="10972800" cy="4525963"/>
          </a:xfrm>
        </p:spPr>
        <p:txBody>
          <a:bodyPr/>
          <a:lstStyle>
            <a:lvl1pPr>
              <a:defRPr>
                <a:latin typeface="Century Gothic"/>
                <a:cs typeface="Century Gothic"/>
              </a:defRPr>
            </a:lvl1pPr>
            <a:lvl2pPr>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atin typeface="Century Gothic"/>
                <a:cs typeface="Century Gothic"/>
              </a:defRPr>
            </a:lvl1pPr>
          </a:lstStyle>
          <a:p>
            <a:r>
              <a:rPr lang="en-US" dirty="0"/>
              <a:t>© Butzel Long 2015</a:t>
            </a:r>
          </a:p>
        </p:txBody>
      </p:sp>
      <p:pic>
        <p:nvPicPr>
          <p:cNvPr id="8" name="Picture 7" descr="red-gradient-butzel-.png"/>
          <p:cNvPicPr>
            <a:picLocks noChangeAspect="1"/>
          </p:cNvPicPr>
          <p:nvPr userDrawn="1"/>
        </p:nvPicPr>
        <p:blipFill rotWithShape="1">
          <a:blip r:embed="rId2">
            <a:extLst>
              <a:ext uri="{28A0092B-C50C-407E-A947-70E740481C1C}">
                <a14:useLocalDpi xmlns:a14="http://schemas.microsoft.com/office/drawing/2010/main" val="0"/>
              </a:ext>
            </a:extLst>
          </a:blip>
          <a:srcRect l="14076" t="38586" r="8504" b="50000"/>
          <a:stretch/>
        </p:blipFill>
        <p:spPr>
          <a:xfrm>
            <a:off x="0" y="1417638"/>
            <a:ext cx="12192000" cy="182562"/>
          </a:xfrm>
          <a:prstGeom prst="rect">
            <a:avLst/>
          </a:prstGeom>
        </p:spPr>
      </p:pic>
      <p:pic>
        <p:nvPicPr>
          <p:cNvPr id="9" name="Picture 8" descr="BL_Horizontal-Auto.jpg"/>
          <p:cNvPicPr>
            <a:picLocks noChangeAspect="1"/>
          </p:cNvPicPr>
          <p:nvPr userDrawn="1"/>
        </p:nvPicPr>
        <p:blipFill>
          <a:blip r:embed="rId3"/>
          <a:stretch>
            <a:fillRect/>
          </a:stretch>
        </p:blipFill>
        <p:spPr>
          <a:xfrm>
            <a:off x="609600" y="6283780"/>
            <a:ext cx="3164440" cy="457200"/>
          </a:xfrm>
          <a:prstGeom prst="rect">
            <a:avLst/>
          </a:prstGeom>
        </p:spPr>
      </p:pic>
    </p:spTree>
    <p:extLst>
      <p:ext uri="{BB962C8B-B14F-4D97-AF65-F5344CB8AC3E}">
        <p14:creationId xmlns:p14="http://schemas.microsoft.com/office/powerpoint/2010/main" val="887017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descr="BL_Vertical-01.png"/>
          <p:cNvPicPr>
            <a:picLocks noChangeAspect="1"/>
          </p:cNvPicPr>
          <p:nvPr userDrawn="1"/>
        </p:nvPicPr>
        <p:blipFill>
          <a:blip r:embed="rId2"/>
          <a:stretch>
            <a:fillRect/>
          </a:stretch>
        </p:blipFill>
        <p:spPr>
          <a:xfrm>
            <a:off x="347381" y="5031609"/>
            <a:ext cx="1730491" cy="1629882"/>
          </a:xfrm>
          <a:prstGeom prst="rect">
            <a:avLst/>
          </a:prstGeom>
        </p:spPr>
      </p:pic>
      <p:sp>
        <p:nvSpPr>
          <p:cNvPr id="14" name="Title 13"/>
          <p:cNvSpPr>
            <a:spLocks noGrp="1"/>
          </p:cNvSpPr>
          <p:nvPr>
            <p:ph type="title"/>
          </p:nvPr>
        </p:nvSpPr>
        <p:spPr>
          <a:xfrm>
            <a:off x="2496460" y="5031609"/>
            <a:ext cx="9365945" cy="1143000"/>
          </a:xfrm>
        </p:spPr>
        <p:txBody>
          <a:bodyPr/>
          <a:lstStyle>
            <a:lvl1pPr algn="r">
              <a:defRPr>
                <a:solidFill>
                  <a:schemeClr val="tx1">
                    <a:lumMod val="50000"/>
                    <a:lumOff val="50000"/>
                  </a:schemeClr>
                </a:solidFill>
                <a:latin typeface="Century Gothic" pitchFamily="34" charset="0"/>
              </a:defRPr>
            </a:lvl1pPr>
          </a:lstStyle>
          <a:p>
            <a:r>
              <a:rPr lang="en-US" dirty="0"/>
              <a:t>Click to edit Master title style</a:t>
            </a:r>
          </a:p>
        </p:txBody>
      </p:sp>
      <p:sp>
        <p:nvSpPr>
          <p:cNvPr id="18" name="Text Placeholder 17"/>
          <p:cNvSpPr>
            <a:spLocks noGrp="1"/>
          </p:cNvSpPr>
          <p:nvPr>
            <p:ph type="body" sz="quarter" idx="10" hasCustomPrompt="1"/>
          </p:nvPr>
        </p:nvSpPr>
        <p:spPr>
          <a:xfrm>
            <a:off x="2496460" y="6328230"/>
            <a:ext cx="9365945" cy="457200"/>
          </a:xfrm>
        </p:spPr>
        <p:txBody>
          <a:bodyPr>
            <a:normAutofit/>
          </a:bodyPr>
          <a:lstStyle>
            <a:lvl1pPr marL="0" indent="0" algn="r">
              <a:buNone/>
              <a:defRPr sz="1200" i="1"/>
            </a:lvl1pPr>
          </a:lstStyle>
          <a:p>
            <a:pPr lvl="0"/>
            <a:r>
              <a:rPr lang="en-US" dirty="0"/>
              <a:t>Click to edit Master Subtitle text</a:t>
            </a:r>
          </a:p>
        </p:txBody>
      </p:sp>
      <p:pic>
        <p:nvPicPr>
          <p:cNvPr id="10" name="Picture 9" descr="red-gradient-butzel-.png"/>
          <p:cNvPicPr>
            <a:picLocks noChangeAspect="1"/>
          </p:cNvPicPr>
          <p:nvPr userDrawn="1"/>
        </p:nvPicPr>
        <p:blipFill rotWithShape="1">
          <a:blip r:embed="rId3">
            <a:extLst>
              <a:ext uri="{28A0092B-C50C-407E-A947-70E740481C1C}">
                <a14:useLocalDpi xmlns:a14="http://schemas.microsoft.com/office/drawing/2010/main" val="0"/>
              </a:ext>
            </a:extLst>
          </a:blip>
          <a:srcRect l="14076" r="8504"/>
          <a:stretch/>
        </p:blipFill>
        <p:spPr>
          <a:xfrm>
            <a:off x="0" y="3579680"/>
            <a:ext cx="12192000" cy="1599489"/>
          </a:xfrm>
          <a:prstGeom prst="rect">
            <a:avLst/>
          </a:prstGeom>
        </p:spPr>
      </p:pic>
      <p:pic>
        <p:nvPicPr>
          <p:cNvPr id="1026" name="Picture 2" descr="https://pbs.twimg.com/profile_banners/2507582138/1499878367/1500x50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935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7375-1DF0-214D-9A44-2546A09685FB}"/>
              </a:ext>
            </a:extLst>
          </p:cNvPr>
          <p:cNvSpPr>
            <a:spLocks noGrp="1"/>
          </p:cNvSpPr>
          <p:nvPr>
            <p:ph type="ctrTitle" hasCustomPrompt="1"/>
          </p:nvPr>
        </p:nvSpPr>
        <p:spPr>
          <a:xfrm>
            <a:off x="6629400" y="555585"/>
            <a:ext cx="5295899" cy="2437987"/>
          </a:xfrm>
          <a:prstGeom prst="rect">
            <a:avLst/>
          </a:prstGeom>
        </p:spPr>
        <p:txBody>
          <a:bodyPr anchor="b"/>
          <a:lstStyle>
            <a:lvl1pPr algn="l" fontAlgn="b">
              <a:defRPr sz="3800" b="1" i="0" cap="all" baseline="0">
                <a:solidFill>
                  <a:schemeClr val="accent1"/>
                </a:solidFill>
              </a:defRPr>
            </a:lvl1pPr>
          </a:lstStyle>
          <a:p>
            <a:r>
              <a:rPr lang="en-US" dirty="0"/>
              <a:t>Title page</a:t>
            </a:r>
          </a:p>
        </p:txBody>
      </p:sp>
      <p:sp>
        <p:nvSpPr>
          <p:cNvPr id="3" name="Subtitle 2">
            <a:extLst>
              <a:ext uri="{FF2B5EF4-FFF2-40B4-BE49-F238E27FC236}">
                <a16:creationId xmlns:a16="http://schemas.microsoft.com/office/drawing/2014/main" id="{BCCF4FB7-851A-434A-B0CD-F4CA32D6C3B9}"/>
              </a:ext>
            </a:extLst>
          </p:cNvPr>
          <p:cNvSpPr>
            <a:spLocks noGrp="1"/>
          </p:cNvSpPr>
          <p:nvPr>
            <p:ph type="subTitle" idx="1" hasCustomPrompt="1"/>
          </p:nvPr>
        </p:nvSpPr>
        <p:spPr>
          <a:xfrm>
            <a:off x="6629398" y="3124200"/>
            <a:ext cx="5295901" cy="740229"/>
          </a:xfrm>
          <a:prstGeom prst="rect">
            <a:avLst/>
          </a:prstGeom>
        </p:spPr>
        <p:txBody>
          <a:bodyPr/>
          <a:lstStyle>
            <a:lvl1pPr marL="0" indent="0" algn="l">
              <a:buNone/>
              <a:defRPr sz="2400" baseline="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as needed</a:t>
            </a:r>
          </a:p>
        </p:txBody>
      </p:sp>
      <p:pic>
        <p:nvPicPr>
          <p:cNvPr id="9" name="Picture 8">
            <a:extLst>
              <a:ext uri="{FF2B5EF4-FFF2-40B4-BE49-F238E27FC236}">
                <a16:creationId xmlns:a16="http://schemas.microsoft.com/office/drawing/2014/main" id="{45C4FBC8-9C0F-4A4A-BEFC-3A7A85D8CB52}"/>
              </a:ext>
            </a:extLst>
          </p:cNvPr>
          <p:cNvPicPr>
            <a:picLocks noChangeAspect="1"/>
          </p:cNvPicPr>
          <p:nvPr userDrawn="1"/>
        </p:nvPicPr>
        <p:blipFill>
          <a:blip r:embed="rId2"/>
          <a:stretch>
            <a:fillRect/>
          </a:stretch>
        </p:blipFill>
        <p:spPr>
          <a:xfrm>
            <a:off x="0" y="850900"/>
            <a:ext cx="6096000" cy="5156200"/>
          </a:xfrm>
          <a:prstGeom prst="rect">
            <a:avLst/>
          </a:prstGeom>
        </p:spPr>
      </p:pic>
      <p:pic>
        <p:nvPicPr>
          <p:cNvPr id="12" name="Picture 11">
            <a:extLst>
              <a:ext uri="{FF2B5EF4-FFF2-40B4-BE49-F238E27FC236}">
                <a16:creationId xmlns:a16="http://schemas.microsoft.com/office/drawing/2014/main" id="{BD01C463-B61F-5648-A5FB-C9EA17916324}"/>
              </a:ext>
            </a:extLst>
          </p:cNvPr>
          <p:cNvPicPr>
            <a:picLocks noChangeAspect="1"/>
          </p:cNvPicPr>
          <p:nvPr userDrawn="1"/>
        </p:nvPicPr>
        <p:blipFill>
          <a:blip r:embed="rId3"/>
          <a:stretch>
            <a:fillRect/>
          </a:stretch>
        </p:blipFill>
        <p:spPr>
          <a:xfrm>
            <a:off x="10007600" y="6327775"/>
            <a:ext cx="1955800" cy="393700"/>
          </a:xfrm>
          <a:prstGeom prst="rect">
            <a:avLst/>
          </a:prstGeom>
        </p:spPr>
      </p:pic>
      <p:sp>
        <p:nvSpPr>
          <p:cNvPr id="27" name="Text Placeholder 26">
            <a:extLst>
              <a:ext uri="{FF2B5EF4-FFF2-40B4-BE49-F238E27FC236}">
                <a16:creationId xmlns:a16="http://schemas.microsoft.com/office/drawing/2014/main" id="{3BEE1B99-4450-3441-8A73-E6C2FC707E70}"/>
              </a:ext>
            </a:extLst>
          </p:cNvPr>
          <p:cNvSpPr>
            <a:spLocks noGrp="1"/>
          </p:cNvSpPr>
          <p:nvPr>
            <p:ph type="body" sz="quarter" idx="11" hasCustomPrompt="1"/>
          </p:nvPr>
        </p:nvSpPr>
        <p:spPr>
          <a:xfrm>
            <a:off x="6629398" y="4243647"/>
            <a:ext cx="5334002" cy="1485900"/>
          </a:xfrm>
          <a:prstGeom prst="rect">
            <a:avLst/>
          </a:prstGeom>
        </p:spPr>
        <p:txBody>
          <a:bodyPr/>
          <a:lstStyle>
            <a:lvl1pPr marL="0" indent="0">
              <a:buFontTx/>
              <a:buNone/>
              <a:defRPr sz="1500" b="0" i="0" baseline="0">
                <a:latin typeface="+mn-lt"/>
              </a:defRPr>
            </a:lvl1pPr>
            <a:lvl2pPr marL="7938" indent="0">
              <a:buFontTx/>
              <a:buNone/>
              <a:tabLst/>
              <a:defRPr sz="1500" baseline="0">
                <a:latin typeface="+mn-lt"/>
              </a:defRPr>
            </a:lvl2pPr>
            <a:lvl3pPr marL="914400" indent="0">
              <a:buFontTx/>
              <a:buNone/>
              <a:defRPr/>
            </a:lvl3pPr>
            <a:lvl4pPr marL="1371600" indent="0">
              <a:buFontTx/>
              <a:buNone/>
              <a:defRPr/>
            </a:lvl4pPr>
            <a:lvl5pPr marL="1828800" indent="0">
              <a:buFontTx/>
              <a:buNone/>
              <a:defRPr/>
            </a:lvl5pPr>
          </a:lstStyle>
          <a:p>
            <a:pPr lvl="0"/>
            <a:r>
              <a:rPr lang="en-US" dirty="0"/>
              <a:t>Presenter Name</a:t>
            </a:r>
          </a:p>
          <a:p>
            <a:pPr lvl="1"/>
            <a:r>
              <a:rPr lang="en-US" dirty="0"/>
              <a:t>Contact Information</a:t>
            </a:r>
          </a:p>
          <a:p>
            <a:pPr lvl="1"/>
            <a:r>
              <a:rPr lang="en-US" dirty="0"/>
              <a:t>Date</a:t>
            </a:r>
          </a:p>
        </p:txBody>
      </p:sp>
      <p:sp>
        <p:nvSpPr>
          <p:cNvPr id="5" name="Footer Placeholder 4">
            <a:extLst>
              <a:ext uri="{FF2B5EF4-FFF2-40B4-BE49-F238E27FC236}">
                <a16:creationId xmlns:a16="http://schemas.microsoft.com/office/drawing/2014/main" id="{0FC34A62-6781-4F18-BEB2-7ED5AF28AAE8}"/>
              </a:ext>
            </a:extLst>
          </p:cNvPr>
          <p:cNvSpPr>
            <a:spLocks noGrp="1"/>
          </p:cNvSpPr>
          <p:nvPr>
            <p:ph type="ftr" sz="quarter" idx="12"/>
          </p:nvPr>
        </p:nvSpPr>
        <p:spPr/>
        <p:txBody>
          <a:bodyPr/>
          <a:lstStyle>
            <a:lvl1pPr>
              <a:defRPr b="1"/>
            </a:lvl1pPr>
          </a:lstStyle>
          <a:p>
            <a:r>
              <a:rPr lang="en-US" dirty="0"/>
              <a:t>PRIVILEGED &amp; CONFIDENTIAL</a:t>
            </a:r>
          </a:p>
        </p:txBody>
      </p:sp>
    </p:spTree>
    <p:extLst>
      <p:ext uri="{BB962C8B-B14F-4D97-AF65-F5344CB8AC3E}">
        <p14:creationId xmlns:p14="http://schemas.microsoft.com/office/powerpoint/2010/main" val="3784989331"/>
      </p:ext>
    </p:extLst>
  </p:cSld>
  <p:clrMapOvr>
    <a:masterClrMapping/>
  </p:clrMapOvr>
  <p:extLst>
    <p:ext uri="{DCECCB84-F9BA-43D5-87BE-67443E8EF086}">
      <p15:sldGuideLst xmlns:p15="http://schemas.microsoft.com/office/powerpoint/2012/main">
        <p15:guide id="1" pos="4176" userDrawn="1">
          <p15:clr>
            <a:srgbClr val="FBAE40"/>
          </p15:clr>
        </p15:guide>
        <p15:guide id="2" orient="horz" pos="1872" userDrawn="1">
          <p15:clr>
            <a:srgbClr val="FBAE40"/>
          </p15:clr>
        </p15:guide>
        <p15:guide id="3" orient="horz" pos="1944" userDrawn="1">
          <p15:clr>
            <a:srgbClr val="FBAE40"/>
          </p15:clr>
        </p15:guide>
        <p15:guide id="4" orient="horz" pos="266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900AB4-C214-034B-9369-9578DE7A3E6A}"/>
              </a:ext>
            </a:extLst>
          </p:cNvPr>
          <p:cNvPicPr>
            <a:picLocks noChangeAspect="1"/>
          </p:cNvPicPr>
          <p:nvPr userDrawn="1"/>
        </p:nvPicPr>
        <p:blipFill>
          <a:blip r:embed="rId2"/>
          <a:stretch>
            <a:fillRect/>
          </a:stretch>
        </p:blipFill>
        <p:spPr>
          <a:xfrm>
            <a:off x="10007600" y="6327775"/>
            <a:ext cx="1955800" cy="393700"/>
          </a:xfrm>
          <a:prstGeom prst="rect">
            <a:avLst/>
          </a:prstGeom>
        </p:spPr>
      </p:pic>
      <p:pic>
        <p:nvPicPr>
          <p:cNvPr id="6" name="Picture 5">
            <a:extLst>
              <a:ext uri="{FF2B5EF4-FFF2-40B4-BE49-F238E27FC236}">
                <a16:creationId xmlns:a16="http://schemas.microsoft.com/office/drawing/2014/main" id="{AEA741A2-E7C9-A04B-BF57-D6F0ACFCE6E5}"/>
              </a:ext>
            </a:extLst>
          </p:cNvPr>
          <p:cNvPicPr>
            <a:picLocks noChangeAspect="1"/>
          </p:cNvPicPr>
          <p:nvPr userDrawn="1"/>
        </p:nvPicPr>
        <p:blipFill>
          <a:blip r:embed="rId3"/>
          <a:stretch>
            <a:fillRect/>
          </a:stretch>
        </p:blipFill>
        <p:spPr>
          <a:xfrm>
            <a:off x="0" y="850900"/>
            <a:ext cx="6096000" cy="5156200"/>
          </a:xfrm>
          <a:prstGeom prst="rect">
            <a:avLst/>
          </a:prstGeom>
        </p:spPr>
      </p:pic>
      <p:sp>
        <p:nvSpPr>
          <p:cNvPr id="7" name="Title 1">
            <a:extLst>
              <a:ext uri="{FF2B5EF4-FFF2-40B4-BE49-F238E27FC236}">
                <a16:creationId xmlns:a16="http://schemas.microsoft.com/office/drawing/2014/main" id="{A48549AE-20EF-6948-9736-53AF8045FBCC}"/>
              </a:ext>
            </a:extLst>
          </p:cNvPr>
          <p:cNvSpPr>
            <a:spLocks noGrp="1"/>
          </p:cNvSpPr>
          <p:nvPr>
            <p:ph type="ctrTitle" hasCustomPrompt="1"/>
          </p:nvPr>
        </p:nvSpPr>
        <p:spPr>
          <a:xfrm>
            <a:off x="6629400" y="3103462"/>
            <a:ext cx="5295899" cy="651076"/>
          </a:xfrm>
          <a:prstGeom prst="rect">
            <a:avLst/>
          </a:prstGeom>
        </p:spPr>
        <p:txBody>
          <a:bodyPr anchor="b"/>
          <a:lstStyle>
            <a:lvl1pPr algn="l" fontAlgn="t">
              <a:lnSpc>
                <a:spcPct val="100000"/>
              </a:lnSpc>
              <a:defRPr sz="3800" b="1" i="0" cap="all" baseline="0">
                <a:solidFill>
                  <a:schemeClr val="accent1"/>
                </a:solidFill>
              </a:defRPr>
            </a:lvl1pPr>
          </a:lstStyle>
          <a:p>
            <a:r>
              <a:rPr lang="en-US" dirty="0"/>
              <a:t>Section break</a:t>
            </a:r>
          </a:p>
        </p:txBody>
      </p:sp>
      <p:sp>
        <p:nvSpPr>
          <p:cNvPr id="2" name="Footer Placeholder 1">
            <a:extLst>
              <a:ext uri="{FF2B5EF4-FFF2-40B4-BE49-F238E27FC236}">
                <a16:creationId xmlns:a16="http://schemas.microsoft.com/office/drawing/2014/main" id="{8A7E1543-B130-475A-A7FF-E3B71AAEBE73}"/>
              </a:ext>
            </a:extLst>
          </p:cNvPr>
          <p:cNvSpPr>
            <a:spLocks noGrp="1"/>
          </p:cNvSpPr>
          <p:nvPr>
            <p:ph type="ftr" sz="quarter" idx="10"/>
          </p:nvPr>
        </p:nvSpPr>
        <p:spPr/>
        <p:txBody>
          <a:bodyPr/>
          <a:lstStyle/>
          <a:p>
            <a:r>
              <a:rPr lang="en-US" dirty="0"/>
              <a:t>PRIVILEGED &amp; CONFIDENTIAL</a:t>
            </a:r>
          </a:p>
        </p:txBody>
      </p:sp>
    </p:spTree>
    <p:extLst>
      <p:ext uri="{BB962C8B-B14F-4D97-AF65-F5344CB8AC3E}">
        <p14:creationId xmlns:p14="http://schemas.microsoft.com/office/powerpoint/2010/main" val="3113575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Outlin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EA79161-8322-5B49-8CE3-98F6F42358F5}"/>
              </a:ext>
            </a:extLst>
          </p:cNvPr>
          <p:cNvCxnSpPr/>
          <p:nvPr userDrawn="1"/>
        </p:nvCxnSpPr>
        <p:spPr>
          <a:xfrm>
            <a:off x="228600" y="6057900"/>
            <a:ext cx="116967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7502581-1511-CC46-AB21-D43A1F7E8406}"/>
              </a:ext>
            </a:extLst>
          </p:cNvPr>
          <p:cNvPicPr>
            <a:picLocks noChangeAspect="1"/>
          </p:cNvPicPr>
          <p:nvPr userDrawn="1"/>
        </p:nvPicPr>
        <p:blipFill>
          <a:blip r:embed="rId2"/>
          <a:stretch>
            <a:fillRect/>
          </a:stretch>
        </p:blipFill>
        <p:spPr>
          <a:xfrm>
            <a:off x="10007600" y="6327775"/>
            <a:ext cx="1955800" cy="393700"/>
          </a:xfrm>
          <a:prstGeom prst="rect">
            <a:avLst/>
          </a:prstGeom>
        </p:spPr>
      </p:pic>
      <p:sp>
        <p:nvSpPr>
          <p:cNvPr id="2" name="Title 1">
            <a:extLst>
              <a:ext uri="{FF2B5EF4-FFF2-40B4-BE49-F238E27FC236}">
                <a16:creationId xmlns:a16="http://schemas.microsoft.com/office/drawing/2014/main" id="{E39BED18-0BDF-4A3C-A4CF-278041DF4F10}"/>
              </a:ext>
            </a:extLst>
          </p:cNvPr>
          <p:cNvSpPr>
            <a:spLocks noGrp="1"/>
          </p:cNvSpPr>
          <p:nvPr>
            <p:ph type="title" hasCustomPrompt="1"/>
          </p:nvPr>
        </p:nvSpPr>
        <p:spPr>
          <a:xfrm>
            <a:off x="1028701" y="611489"/>
            <a:ext cx="10133012" cy="839788"/>
          </a:xfrm>
          <a:prstGeom prst="rect">
            <a:avLst/>
          </a:prstGeom>
        </p:spPr>
        <p:txBody>
          <a:bodyPr anchor="b"/>
          <a:lstStyle>
            <a:lvl1pPr algn="ctr">
              <a:defRPr sz="2800">
                <a:solidFill>
                  <a:schemeClr val="accent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3071EBA3-3285-410E-B187-D44AEE93CED8}"/>
              </a:ext>
            </a:extLst>
          </p:cNvPr>
          <p:cNvSpPr>
            <a:spLocks noGrp="1"/>
          </p:cNvSpPr>
          <p:nvPr>
            <p:ph sz="quarter" idx="11"/>
          </p:nvPr>
        </p:nvSpPr>
        <p:spPr>
          <a:xfrm>
            <a:off x="1028700" y="1529364"/>
            <a:ext cx="10133013" cy="4186237"/>
          </a:xfrm>
          <a:prstGeom prst="rect">
            <a:avLst/>
          </a:prstGeom>
        </p:spPr>
        <p:txBody>
          <a:bodyPr/>
          <a:lstStyle>
            <a:lvl1pPr>
              <a:defRPr sz="2400"/>
            </a:lvl1pPr>
            <a:lvl2pPr marL="685800" indent="-228600">
              <a:buFont typeface="Courier New" panose="02070309020205020404" pitchFamily="49" charset="0"/>
              <a:buChar char="o"/>
              <a:defRPr sz="2000"/>
            </a:lvl2pPr>
            <a:lvl3pPr>
              <a:defRPr sz="1800"/>
            </a:lvl3pPr>
            <a:lvl4pPr marL="1600200" indent="-228600">
              <a:buFont typeface="Courier New" panose="02070309020205020404" pitchFamily="49" charset="0"/>
              <a:buChar char="o"/>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a:extLst>
              <a:ext uri="{FF2B5EF4-FFF2-40B4-BE49-F238E27FC236}">
                <a16:creationId xmlns:a16="http://schemas.microsoft.com/office/drawing/2014/main" id="{0AD26C65-E3D9-48B5-B247-C5ECEC16305C}"/>
              </a:ext>
            </a:extLst>
          </p:cNvPr>
          <p:cNvSpPr>
            <a:spLocks noGrp="1"/>
          </p:cNvSpPr>
          <p:nvPr>
            <p:ph type="ftr" sz="quarter" idx="12"/>
          </p:nvPr>
        </p:nvSpPr>
        <p:spPr/>
        <p:txBody>
          <a:bodyPr/>
          <a:lstStyle/>
          <a:p>
            <a:r>
              <a:rPr lang="en-US" dirty="0"/>
              <a:t>PRIVILEGED &amp; CONFIDENTIAL</a:t>
            </a:r>
          </a:p>
        </p:txBody>
      </p:sp>
    </p:spTree>
    <p:extLst>
      <p:ext uri="{BB962C8B-B14F-4D97-AF65-F5344CB8AC3E}">
        <p14:creationId xmlns:p14="http://schemas.microsoft.com/office/powerpoint/2010/main" val="578292278"/>
      </p:ext>
    </p:extLst>
  </p:cSld>
  <p:clrMapOvr>
    <a:masterClrMapping/>
  </p:clrMapOvr>
  <p:extLst>
    <p:ext uri="{DCECCB84-F9BA-43D5-87BE-67443E8EF086}">
      <p15:sldGuideLst xmlns:p15="http://schemas.microsoft.com/office/powerpoint/2012/main">
        <p15:guide id="1" orient="horz" pos="408">
          <p15:clr>
            <a:srgbClr val="FBAE40"/>
          </p15:clr>
        </p15:guide>
        <p15:guide id="2" orient="horz" pos="984">
          <p15:clr>
            <a:srgbClr val="FBAE40"/>
          </p15:clr>
        </p15:guide>
        <p15:guide id="3" pos="649">
          <p15:clr>
            <a:srgbClr val="FBAE40"/>
          </p15:clr>
        </p15:guide>
        <p15:guide id="4" pos="70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plus Imag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97B6425-3C65-FB46-BA77-2B990FDF8020}"/>
              </a:ext>
            </a:extLst>
          </p:cNvPr>
          <p:cNvCxnSpPr/>
          <p:nvPr userDrawn="1"/>
        </p:nvCxnSpPr>
        <p:spPr>
          <a:xfrm>
            <a:off x="228600" y="6057900"/>
            <a:ext cx="116967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D95447C-1ED8-FF43-9C86-D8C6460DDC6F}"/>
              </a:ext>
            </a:extLst>
          </p:cNvPr>
          <p:cNvPicPr>
            <a:picLocks noChangeAspect="1"/>
          </p:cNvPicPr>
          <p:nvPr userDrawn="1"/>
        </p:nvPicPr>
        <p:blipFill>
          <a:blip r:embed="rId2"/>
          <a:stretch>
            <a:fillRect/>
          </a:stretch>
        </p:blipFill>
        <p:spPr>
          <a:xfrm>
            <a:off x="10007600" y="6327775"/>
            <a:ext cx="1955800" cy="393700"/>
          </a:xfrm>
          <a:prstGeom prst="rect">
            <a:avLst/>
          </a:prstGeom>
        </p:spPr>
      </p:pic>
      <p:sp>
        <p:nvSpPr>
          <p:cNvPr id="2" name="Title 1">
            <a:extLst>
              <a:ext uri="{FF2B5EF4-FFF2-40B4-BE49-F238E27FC236}">
                <a16:creationId xmlns:a16="http://schemas.microsoft.com/office/drawing/2014/main" id="{8381F4F3-149E-4FD6-824E-62D523DFB908}"/>
              </a:ext>
            </a:extLst>
          </p:cNvPr>
          <p:cNvSpPr>
            <a:spLocks noGrp="1"/>
          </p:cNvSpPr>
          <p:nvPr>
            <p:ph type="title" hasCustomPrompt="1"/>
          </p:nvPr>
        </p:nvSpPr>
        <p:spPr>
          <a:xfrm>
            <a:off x="228600" y="647700"/>
            <a:ext cx="11696700" cy="815975"/>
          </a:xfrm>
          <a:prstGeom prst="rect">
            <a:avLst/>
          </a:prstGeom>
        </p:spPr>
        <p:txBody>
          <a:bodyPr anchor="b"/>
          <a:lstStyle>
            <a:lvl1pPr algn="ctr">
              <a:defRPr sz="2800">
                <a:solidFill>
                  <a:schemeClr val="accent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600F7761-72F2-413B-A995-DABBB9872495}"/>
              </a:ext>
            </a:extLst>
          </p:cNvPr>
          <p:cNvSpPr>
            <a:spLocks noGrp="1"/>
          </p:cNvSpPr>
          <p:nvPr>
            <p:ph sz="quarter" idx="17"/>
          </p:nvPr>
        </p:nvSpPr>
        <p:spPr>
          <a:xfrm>
            <a:off x="6324601" y="1574800"/>
            <a:ext cx="5600699" cy="4365117"/>
          </a:xfrm>
          <a:prstGeom prst="rect">
            <a:avLst/>
          </a:prstGeom>
        </p:spPr>
        <p:txBody>
          <a:bodyPr/>
          <a:lstStyle>
            <a:lvl1pPr>
              <a:defRPr sz="2400"/>
            </a:lvl1pPr>
            <a:lvl2pPr marL="685800" indent="-228600">
              <a:buFont typeface="Courier New" panose="02070309020205020404" pitchFamily="49" charset="0"/>
              <a:buChar char="o"/>
              <a:defRPr sz="2000"/>
            </a:lvl2pPr>
            <a:lvl3pPr>
              <a:defRPr sz="1800"/>
            </a:lvl3pPr>
            <a:lvl4pPr marL="1600200" indent="-228600">
              <a:buFont typeface="Courier New" panose="02070309020205020404" pitchFamily="49" charset="0"/>
              <a:buChar char="o"/>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71D80438-907A-4B27-8522-9A6A30D2C8FD}"/>
              </a:ext>
            </a:extLst>
          </p:cNvPr>
          <p:cNvSpPr>
            <a:spLocks noGrp="1"/>
          </p:cNvSpPr>
          <p:nvPr>
            <p:ph sz="quarter" idx="18"/>
          </p:nvPr>
        </p:nvSpPr>
        <p:spPr>
          <a:xfrm>
            <a:off x="228600" y="1574800"/>
            <a:ext cx="5638800" cy="4365625"/>
          </a:xfrm>
          <a:prstGeom prst="rect">
            <a:avLst/>
          </a:prstGeom>
        </p:spPr>
        <p:txBody>
          <a:bodyPr/>
          <a:lstStyle>
            <a:lvl1pPr>
              <a:defRPr sz="2400"/>
            </a:lvl1pPr>
            <a:lvl2pPr marL="685800" indent="-228600">
              <a:buFont typeface="Courier New" panose="02070309020205020404" pitchFamily="49" charset="0"/>
              <a:buChar char="o"/>
              <a:defRPr sz="2000"/>
            </a:lvl2pPr>
            <a:lvl3pPr>
              <a:defRPr sz="1800"/>
            </a:lvl3pPr>
            <a:lvl4pPr marL="1600200" indent="-228600">
              <a:buFont typeface="Courier New" panose="02070309020205020404" pitchFamily="49" charset="0"/>
              <a:buChar char="o"/>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B26E3FDE-559C-47C8-AB1F-61608ED1B3CE}"/>
              </a:ext>
            </a:extLst>
          </p:cNvPr>
          <p:cNvSpPr>
            <a:spLocks noGrp="1"/>
          </p:cNvSpPr>
          <p:nvPr>
            <p:ph type="ftr" sz="quarter" idx="19"/>
          </p:nvPr>
        </p:nvSpPr>
        <p:spPr/>
        <p:txBody>
          <a:bodyPr/>
          <a:lstStyle/>
          <a:p>
            <a:r>
              <a:rPr lang="en-US" dirty="0"/>
              <a:t>PRIVILEGED &amp; CONFIDENTIAL</a:t>
            </a:r>
          </a:p>
        </p:txBody>
      </p:sp>
    </p:spTree>
    <p:extLst>
      <p:ext uri="{BB962C8B-B14F-4D97-AF65-F5344CB8AC3E}">
        <p14:creationId xmlns:p14="http://schemas.microsoft.com/office/powerpoint/2010/main" val="1766817120"/>
      </p:ext>
    </p:extLst>
  </p:cSld>
  <p:clrMapOvr>
    <a:masterClrMapping/>
  </p:clrMapOvr>
  <p:extLst>
    <p:ext uri="{DCECCB84-F9BA-43D5-87BE-67443E8EF086}">
      <p15:sldGuideLst xmlns:p15="http://schemas.microsoft.com/office/powerpoint/2012/main">
        <p15:guide id="1" orient="horz" pos="408">
          <p15:clr>
            <a:srgbClr val="FBAE40"/>
          </p15:clr>
        </p15:guide>
        <p15:guide id="2" pos="3696">
          <p15:clr>
            <a:srgbClr val="FBAE40"/>
          </p15:clr>
        </p15:guide>
        <p15:guide id="3" pos="3984">
          <p15:clr>
            <a:srgbClr val="FBAE40"/>
          </p15:clr>
        </p15:guide>
        <p15:guide id="4" orient="horz" pos="98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Compar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97B6425-3C65-FB46-BA77-2B990FDF8020}"/>
              </a:ext>
            </a:extLst>
          </p:cNvPr>
          <p:cNvCxnSpPr/>
          <p:nvPr userDrawn="1"/>
        </p:nvCxnSpPr>
        <p:spPr>
          <a:xfrm>
            <a:off x="228600" y="6057900"/>
            <a:ext cx="116967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D95447C-1ED8-FF43-9C86-D8C6460DDC6F}"/>
              </a:ext>
            </a:extLst>
          </p:cNvPr>
          <p:cNvPicPr>
            <a:picLocks noChangeAspect="1"/>
          </p:cNvPicPr>
          <p:nvPr userDrawn="1"/>
        </p:nvPicPr>
        <p:blipFill>
          <a:blip r:embed="rId2"/>
          <a:stretch>
            <a:fillRect/>
          </a:stretch>
        </p:blipFill>
        <p:spPr>
          <a:xfrm>
            <a:off x="10007600" y="6327775"/>
            <a:ext cx="1955800" cy="393700"/>
          </a:xfrm>
          <a:prstGeom prst="rect">
            <a:avLst/>
          </a:prstGeom>
        </p:spPr>
      </p:pic>
      <p:sp>
        <p:nvSpPr>
          <p:cNvPr id="2" name="Title 1">
            <a:extLst>
              <a:ext uri="{FF2B5EF4-FFF2-40B4-BE49-F238E27FC236}">
                <a16:creationId xmlns:a16="http://schemas.microsoft.com/office/drawing/2014/main" id="{8381F4F3-149E-4FD6-824E-62D523DFB908}"/>
              </a:ext>
            </a:extLst>
          </p:cNvPr>
          <p:cNvSpPr>
            <a:spLocks noGrp="1"/>
          </p:cNvSpPr>
          <p:nvPr>
            <p:ph type="title" hasCustomPrompt="1"/>
          </p:nvPr>
        </p:nvSpPr>
        <p:spPr>
          <a:xfrm>
            <a:off x="228600" y="647700"/>
            <a:ext cx="5638800" cy="815975"/>
          </a:xfrm>
          <a:prstGeom prst="rect">
            <a:avLst/>
          </a:prstGeom>
        </p:spPr>
        <p:txBody>
          <a:bodyPr anchor="b"/>
          <a:lstStyle>
            <a:lvl1pPr>
              <a:defRPr sz="2800">
                <a:solidFill>
                  <a:schemeClr val="accent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6DDC567D-B748-43C6-B64E-7FC20D9D673C}"/>
              </a:ext>
            </a:extLst>
          </p:cNvPr>
          <p:cNvSpPr>
            <a:spLocks noGrp="1"/>
          </p:cNvSpPr>
          <p:nvPr>
            <p:ph type="body" sz="quarter" idx="15"/>
          </p:nvPr>
        </p:nvSpPr>
        <p:spPr>
          <a:xfrm>
            <a:off x="6324599" y="1581150"/>
            <a:ext cx="5638801" cy="4359275"/>
          </a:xfrm>
          <a:prstGeom prst="rect">
            <a:avLst/>
          </a:prstGeom>
        </p:spPr>
        <p:txBody>
          <a:bodyPr/>
          <a:lstStyle>
            <a:lvl1pPr>
              <a:defRPr sz="2400"/>
            </a:lvl1pPr>
            <a:lvl2pPr marL="685800" indent="-228600">
              <a:buFont typeface="Courier New" panose="02070309020205020404" pitchFamily="49" charset="0"/>
              <a:buChar char="o"/>
              <a:defRPr sz="2000"/>
            </a:lvl2pPr>
            <a:lvl3pPr>
              <a:defRPr sz="1800"/>
            </a:lvl3pPr>
            <a:lvl4pPr marL="1600200" indent="-228600">
              <a:buFont typeface="Courier New" panose="02070309020205020404" pitchFamily="49" charset="0"/>
              <a:buChar char="o"/>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3">
            <a:extLst>
              <a:ext uri="{FF2B5EF4-FFF2-40B4-BE49-F238E27FC236}">
                <a16:creationId xmlns:a16="http://schemas.microsoft.com/office/drawing/2014/main" id="{9A6C31E0-16C5-4BEF-B001-832D3BEBA835}"/>
              </a:ext>
            </a:extLst>
          </p:cNvPr>
          <p:cNvSpPr>
            <a:spLocks noGrp="1"/>
          </p:cNvSpPr>
          <p:nvPr>
            <p:ph type="body" sz="quarter" idx="16"/>
          </p:nvPr>
        </p:nvSpPr>
        <p:spPr>
          <a:xfrm>
            <a:off x="228600" y="1581150"/>
            <a:ext cx="5638801" cy="4359275"/>
          </a:xfrm>
          <a:prstGeom prst="rect">
            <a:avLst/>
          </a:prstGeom>
        </p:spPr>
        <p:txBody>
          <a:bodyPr/>
          <a:lstStyle>
            <a:lvl1pPr>
              <a:defRPr sz="2400"/>
            </a:lvl1pPr>
            <a:lvl2pPr marL="685800" indent="-228600">
              <a:buFont typeface="Courier New" panose="02070309020205020404" pitchFamily="49" charset="0"/>
              <a:buChar char="o"/>
              <a:defRPr sz="2000"/>
            </a:lvl2pPr>
            <a:lvl3pPr>
              <a:defRPr sz="1800"/>
            </a:lvl3pPr>
            <a:lvl4pPr marL="1600200" indent="-228600">
              <a:buFont typeface="Courier New" panose="02070309020205020404" pitchFamily="49" charset="0"/>
              <a:buChar char="o"/>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5C33E43C-2C95-4A53-95B1-F2C7E1746FBD}"/>
              </a:ext>
            </a:extLst>
          </p:cNvPr>
          <p:cNvSpPr>
            <a:spLocks noGrp="1"/>
          </p:cNvSpPr>
          <p:nvPr>
            <p:ph type="body" sz="quarter" idx="17" hasCustomPrompt="1"/>
          </p:nvPr>
        </p:nvSpPr>
        <p:spPr>
          <a:xfrm>
            <a:off x="6324600" y="647700"/>
            <a:ext cx="5638800" cy="815975"/>
          </a:xfrm>
          <a:prstGeom prst="rect">
            <a:avLst/>
          </a:prstGeom>
        </p:spPr>
        <p:txBody>
          <a:bodyPr anchor="b"/>
          <a:lstStyle>
            <a:lvl1pPr marL="0" indent="0">
              <a:buNone/>
              <a:defRPr>
                <a:solidFill>
                  <a:schemeClr val="accent1"/>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dirty="0"/>
              <a:t>CLICK TO EDIT MASTER TEXT STYLES</a:t>
            </a:r>
          </a:p>
        </p:txBody>
      </p:sp>
      <p:sp>
        <p:nvSpPr>
          <p:cNvPr id="15" name="Footer Placeholder 14">
            <a:extLst>
              <a:ext uri="{FF2B5EF4-FFF2-40B4-BE49-F238E27FC236}">
                <a16:creationId xmlns:a16="http://schemas.microsoft.com/office/drawing/2014/main" id="{AE9D1DF9-CA2B-497C-A474-140A433EB1A9}"/>
              </a:ext>
            </a:extLst>
          </p:cNvPr>
          <p:cNvSpPr>
            <a:spLocks noGrp="1"/>
          </p:cNvSpPr>
          <p:nvPr>
            <p:ph type="ftr" sz="quarter" idx="18"/>
          </p:nvPr>
        </p:nvSpPr>
        <p:spPr/>
        <p:txBody>
          <a:bodyPr/>
          <a:lstStyle/>
          <a:p>
            <a:r>
              <a:rPr lang="en-US" dirty="0"/>
              <a:t>PRIVILEGED &amp; CONFIDENTIAL</a:t>
            </a:r>
          </a:p>
        </p:txBody>
      </p:sp>
    </p:spTree>
    <p:extLst>
      <p:ext uri="{BB962C8B-B14F-4D97-AF65-F5344CB8AC3E}">
        <p14:creationId xmlns:p14="http://schemas.microsoft.com/office/powerpoint/2010/main" val="1719844243"/>
      </p:ext>
    </p:extLst>
  </p:cSld>
  <p:clrMapOvr>
    <a:masterClrMapping/>
  </p:clrMapOvr>
  <p:extLst>
    <p:ext uri="{DCECCB84-F9BA-43D5-87BE-67443E8EF086}">
      <p15:sldGuideLst xmlns:p15="http://schemas.microsoft.com/office/powerpoint/2012/main">
        <p15:guide id="1" orient="horz" pos="408">
          <p15:clr>
            <a:srgbClr val="FBAE40"/>
          </p15:clr>
        </p15:guide>
        <p15:guide id="2" pos="3696">
          <p15:clr>
            <a:srgbClr val="FBAE40"/>
          </p15:clr>
        </p15:guide>
        <p15:guide id="3" pos="3984">
          <p15:clr>
            <a:srgbClr val="FBAE40"/>
          </p15:clr>
        </p15:guide>
        <p15:guide id="4" orient="horz" pos="98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EA79161-8322-5B49-8CE3-98F6F42358F5}"/>
              </a:ext>
            </a:extLst>
          </p:cNvPr>
          <p:cNvCxnSpPr/>
          <p:nvPr userDrawn="1"/>
        </p:nvCxnSpPr>
        <p:spPr>
          <a:xfrm>
            <a:off x="228600" y="6057900"/>
            <a:ext cx="116967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7502581-1511-CC46-AB21-D43A1F7E8406}"/>
              </a:ext>
            </a:extLst>
          </p:cNvPr>
          <p:cNvPicPr>
            <a:picLocks noChangeAspect="1"/>
          </p:cNvPicPr>
          <p:nvPr userDrawn="1"/>
        </p:nvPicPr>
        <p:blipFill>
          <a:blip r:embed="rId2"/>
          <a:stretch>
            <a:fillRect/>
          </a:stretch>
        </p:blipFill>
        <p:spPr>
          <a:xfrm>
            <a:off x="10007600" y="6327775"/>
            <a:ext cx="1955800" cy="393700"/>
          </a:xfrm>
          <a:prstGeom prst="rect">
            <a:avLst/>
          </a:prstGeom>
        </p:spPr>
      </p:pic>
      <p:sp>
        <p:nvSpPr>
          <p:cNvPr id="9" name="Content Placeholder 8">
            <a:extLst>
              <a:ext uri="{FF2B5EF4-FFF2-40B4-BE49-F238E27FC236}">
                <a16:creationId xmlns:a16="http://schemas.microsoft.com/office/drawing/2014/main" id="{46D45634-8AA1-0F4D-A75A-39A7ABA70BDF}"/>
              </a:ext>
            </a:extLst>
          </p:cNvPr>
          <p:cNvSpPr>
            <a:spLocks noGrp="1"/>
          </p:cNvSpPr>
          <p:nvPr>
            <p:ph sz="quarter" idx="12" hasCustomPrompt="1"/>
          </p:nvPr>
        </p:nvSpPr>
        <p:spPr>
          <a:xfrm>
            <a:off x="1030288" y="1562100"/>
            <a:ext cx="10131425" cy="4152900"/>
          </a:xfrm>
          <a:prstGeom prst="rect">
            <a:avLst/>
          </a:prstGeom>
        </p:spPr>
        <p:txBody>
          <a:bodyPr/>
          <a:lstStyle>
            <a:lvl1pPr marL="0" indent="0" algn="ctr">
              <a:buFontTx/>
              <a:buNone/>
              <a:defRPr sz="1600" baseline="0"/>
            </a:lvl1pPr>
          </a:lstStyle>
          <a:p>
            <a:pPr lvl="0"/>
            <a:r>
              <a:rPr lang="en-US" dirty="0"/>
              <a:t>1 column format for text or image/graphics</a:t>
            </a:r>
          </a:p>
        </p:txBody>
      </p:sp>
      <p:sp>
        <p:nvSpPr>
          <p:cNvPr id="2" name="Footer Placeholder 1">
            <a:extLst>
              <a:ext uri="{FF2B5EF4-FFF2-40B4-BE49-F238E27FC236}">
                <a16:creationId xmlns:a16="http://schemas.microsoft.com/office/drawing/2014/main" id="{D5FC2B39-47EB-4C2C-B47E-0146766EC9F0}"/>
              </a:ext>
            </a:extLst>
          </p:cNvPr>
          <p:cNvSpPr>
            <a:spLocks noGrp="1"/>
          </p:cNvSpPr>
          <p:nvPr>
            <p:ph type="ftr" sz="quarter" idx="13"/>
          </p:nvPr>
        </p:nvSpPr>
        <p:spPr/>
        <p:txBody>
          <a:bodyPr/>
          <a:lstStyle/>
          <a:p>
            <a:r>
              <a:rPr lang="en-US" dirty="0"/>
              <a:t>PRIVILEGED &amp; CONFIDENTIAL</a:t>
            </a:r>
          </a:p>
        </p:txBody>
      </p:sp>
      <p:sp>
        <p:nvSpPr>
          <p:cNvPr id="6" name="Title 5">
            <a:extLst>
              <a:ext uri="{FF2B5EF4-FFF2-40B4-BE49-F238E27FC236}">
                <a16:creationId xmlns:a16="http://schemas.microsoft.com/office/drawing/2014/main" id="{9A562582-E27D-4673-82D3-87FCF28F0EB7}"/>
              </a:ext>
            </a:extLst>
          </p:cNvPr>
          <p:cNvSpPr>
            <a:spLocks noGrp="1"/>
          </p:cNvSpPr>
          <p:nvPr>
            <p:ph type="title" hasCustomPrompt="1"/>
          </p:nvPr>
        </p:nvSpPr>
        <p:spPr>
          <a:xfrm>
            <a:off x="1030288" y="615638"/>
            <a:ext cx="10133012" cy="847242"/>
          </a:xfrm>
          <a:prstGeom prst="rect">
            <a:avLst/>
          </a:prstGeom>
        </p:spPr>
        <p:txBody>
          <a:bodyPr anchor="b"/>
          <a:lstStyle>
            <a:lvl1pPr algn="ctr">
              <a:defRPr sz="28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95565509"/>
      </p:ext>
    </p:extLst>
  </p:cSld>
  <p:clrMapOvr>
    <a:masterClrMapping/>
  </p:clrMapOvr>
  <p:extLst>
    <p:ext uri="{DCECCB84-F9BA-43D5-87BE-67443E8EF086}">
      <p15:sldGuideLst xmlns:p15="http://schemas.microsoft.com/office/powerpoint/2012/main">
        <p15:guide id="1" orient="horz" pos="408" userDrawn="1">
          <p15:clr>
            <a:srgbClr val="FBAE40"/>
          </p15:clr>
        </p15:guide>
        <p15:guide id="2" orient="horz" pos="984" userDrawn="1">
          <p15:clr>
            <a:srgbClr val="FBAE40"/>
          </p15:clr>
        </p15:guide>
        <p15:guide id="3" pos="649" userDrawn="1">
          <p15:clr>
            <a:srgbClr val="FBAE40"/>
          </p15:clr>
        </p15:guide>
        <p15:guide id="4" pos="703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97B6425-3C65-FB46-BA77-2B990FDF8020}"/>
              </a:ext>
            </a:extLst>
          </p:cNvPr>
          <p:cNvCxnSpPr/>
          <p:nvPr userDrawn="1"/>
        </p:nvCxnSpPr>
        <p:spPr>
          <a:xfrm>
            <a:off x="228600" y="6057900"/>
            <a:ext cx="116967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D95447C-1ED8-FF43-9C86-D8C6460DDC6F}"/>
              </a:ext>
            </a:extLst>
          </p:cNvPr>
          <p:cNvPicPr>
            <a:picLocks noChangeAspect="1"/>
          </p:cNvPicPr>
          <p:nvPr userDrawn="1"/>
        </p:nvPicPr>
        <p:blipFill>
          <a:blip r:embed="rId2"/>
          <a:stretch>
            <a:fillRect/>
          </a:stretch>
        </p:blipFill>
        <p:spPr>
          <a:xfrm>
            <a:off x="10007600" y="6327775"/>
            <a:ext cx="1955800" cy="393700"/>
          </a:xfrm>
          <a:prstGeom prst="rect">
            <a:avLst/>
          </a:prstGeom>
        </p:spPr>
      </p:pic>
      <p:sp>
        <p:nvSpPr>
          <p:cNvPr id="9" name="Text Placeholder 8">
            <a:extLst>
              <a:ext uri="{FF2B5EF4-FFF2-40B4-BE49-F238E27FC236}">
                <a16:creationId xmlns:a16="http://schemas.microsoft.com/office/drawing/2014/main" id="{7573B50F-7C07-154C-BDF7-E74D9874A657}"/>
              </a:ext>
            </a:extLst>
          </p:cNvPr>
          <p:cNvSpPr>
            <a:spLocks noGrp="1"/>
          </p:cNvSpPr>
          <p:nvPr>
            <p:ph type="body" sz="quarter" idx="11" hasCustomPrompt="1"/>
          </p:nvPr>
        </p:nvSpPr>
        <p:spPr>
          <a:xfrm>
            <a:off x="228600" y="647700"/>
            <a:ext cx="5638800" cy="815975"/>
          </a:xfrm>
          <a:prstGeom prst="rect">
            <a:avLst/>
          </a:prstGeom>
        </p:spPr>
        <p:txBody>
          <a:bodyPr anchor="b" anchorCtr="0"/>
          <a:lstStyle>
            <a:lvl1pPr marL="0" indent="0">
              <a:buFontTx/>
              <a:buNone/>
              <a:defRPr sz="2600" baseline="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HEADLINE</a:t>
            </a:r>
          </a:p>
        </p:txBody>
      </p:sp>
      <p:sp>
        <p:nvSpPr>
          <p:cNvPr id="13" name="Text Placeholder 12">
            <a:extLst>
              <a:ext uri="{FF2B5EF4-FFF2-40B4-BE49-F238E27FC236}">
                <a16:creationId xmlns:a16="http://schemas.microsoft.com/office/drawing/2014/main" id="{7BE6328A-0572-EE4F-9A49-6B2441C6C8CC}"/>
              </a:ext>
            </a:extLst>
          </p:cNvPr>
          <p:cNvSpPr>
            <a:spLocks noGrp="1"/>
          </p:cNvSpPr>
          <p:nvPr>
            <p:ph type="body" sz="quarter" idx="12" hasCustomPrompt="1"/>
          </p:nvPr>
        </p:nvSpPr>
        <p:spPr>
          <a:xfrm>
            <a:off x="6324600" y="647700"/>
            <a:ext cx="5600700" cy="815975"/>
          </a:xfrm>
          <a:prstGeom prst="rect">
            <a:avLst/>
          </a:prstGeom>
        </p:spPr>
        <p:txBody>
          <a:bodyPr anchor="b" anchorCtr="0"/>
          <a:lstStyle>
            <a:lvl1pPr marL="0" indent="0">
              <a:buFontTx/>
              <a:buNone/>
              <a:defRPr sz="2600" baseline="0">
                <a:solidFill>
                  <a:schemeClr val="accent1"/>
                </a:solidFill>
              </a:defRPr>
            </a:lvl1pPr>
          </a:lstStyle>
          <a:p>
            <a:pPr lvl="0"/>
            <a:r>
              <a:rPr lang="en-US" dirty="0"/>
              <a:t>HEADLINE</a:t>
            </a:r>
          </a:p>
        </p:txBody>
      </p:sp>
      <p:sp>
        <p:nvSpPr>
          <p:cNvPr id="17" name="Content Placeholder 16">
            <a:extLst>
              <a:ext uri="{FF2B5EF4-FFF2-40B4-BE49-F238E27FC236}">
                <a16:creationId xmlns:a16="http://schemas.microsoft.com/office/drawing/2014/main" id="{A758A522-B9B4-D54C-82E3-6ADB8EE22B57}"/>
              </a:ext>
            </a:extLst>
          </p:cNvPr>
          <p:cNvSpPr>
            <a:spLocks noGrp="1"/>
          </p:cNvSpPr>
          <p:nvPr>
            <p:ph sz="quarter" idx="13" hasCustomPrompt="1"/>
          </p:nvPr>
        </p:nvSpPr>
        <p:spPr>
          <a:xfrm>
            <a:off x="228600" y="1562100"/>
            <a:ext cx="5638800" cy="4152900"/>
          </a:xfrm>
          <a:prstGeom prst="rect">
            <a:avLst/>
          </a:prstGeom>
        </p:spPr>
        <p:txBody>
          <a:bodyPr/>
          <a:lstStyle>
            <a:lvl1pPr marL="0" indent="0">
              <a:buFontTx/>
              <a:buNone/>
              <a:defRPr sz="16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2 column format for text or image/graphics</a:t>
            </a:r>
          </a:p>
        </p:txBody>
      </p:sp>
      <p:sp>
        <p:nvSpPr>
          <p:cNvPr id="19" name="Content Placeholder 18">
            <a:extLst>
              <a:ext uri="{FF2B5EF4-FFF2-40B4-BE49-F238E27FC236}">
                <a16:creationId xmlns:a16="http://schemas.microsoft.com/office/drawing/2014/main" id="{F372BDB6-AF4B-C842-8323-4672650A1EA3}"/>
              </a:ext>
            </a:extLst>
          </p:cNvPr>
          <p:cNvSpPr>
            <a:spLocks noGrp="1"/>
          </p:cNvSpPr>
          <p:nvPr>
            <p:ph sz="quarter" idx="14" hasCustomPrompt="1"/>
          </p:nvPr>
        </p:nvSpPr>
        <p:spPr>
          <a:xfrm>
            <a:off x="6324600" y="1562100"/>
            <a:ext cx="5600700" cy="4152900"/>
          </a:xfrm>
          <a:prstGeom prst="rect">
            <a:avLst/>
          </a:prstGeom>
        </p:spPr>
        <p:txBody>
          <a:bodyPr/>
          <a:lstStyle>
            <a:lvl1pPr marL="0" indent="0">
              <a:buFontTx/>
              <a:buNone/>
              <a:defRPr sz="1600" baseline="0"/>
            </a:lvl1pPr>
          </a:lstStyle>
          <a:p>
            <a:pPr lvl="0"/>
            <a:r>
              <a:rPr lang="en-US" dirty="0"/>
              <a:t>2 column format for text or image/graphics</a:t>
            </a:r>
          </a:p>
        </p:txBody>
      </p:sp>
      <p:sp>
        <p:nvSpPr>
          <p:cNvPr id="2" name="Footer Placeholder 1">
            <a:extLst>
              <a:ext uri="{FF2B5EF4-FFF2-40B4-BE49-F238E27FC236}">
                <a16:creationId xmlns:a16="http://schemas.microsoft.com/office/drawing/2014/main" id="{CE29CA82-180D-4449-96FA-D27114BFE1A7}"/>
              </a:ext>
            </a:extLst>
          </p:cNvPr>
          <p:cNvSpPr>
            <a:spLocks noGrp="1"/>
          </p:cNvSpPr>
          <p:nvPr>
            <p:ph type="ftr" sz="quarter" idx="15"/>
          </p:nvPr>
        </p:nvSpPr>
        <p:spPr/>
        <p:txBody>
          <a:bodyPr/>
          <a:lstStyle/>
          <a:p>
            <a:r>
              <a:rPr lang="en-US" dirty="0"/>
              <a:t>PRIVILEGED &amp; CONFIDENTIAL</a:t>
            </a:r>
          </a:p>
        </p:txBody>
      </p:sp>
    </p:spTree>
    <p:extLst>
      <p:ext uri="{BB962C8B-B14F-4D97-AF65-F5344CB8AC3E}">
        <p14:creationId xmlns:p14="http://schemas.microsoft.com/office/powerpoint/2010/main" val="4017590609"/>
      </p:ext>
    </p:extLst>
  </p:cSld>
  <p:clrMapOvr>
    <a:masterClrMapping/>
  </p:clrMapOvr>
  <p:extLst>
    <p:ext uri="{DCECCB84-F9BA-43D5-87BE-67443E8EF086}">
      <p15:sldGuideLst xmlns:p15="http://schemas.microsoft.com/office/powerpoint/2012/main">
        <p15:guide id="1" orient="horz" pos="408" userDrawn="1">
          <p15:clr>
            <a:srgbClr val="FBAE40"/>
          </p15:clr>
        </p15:guide>
        <p15:guide id="2" pos="3696" userDrawn="1">
          <p15:clr>
            <a:srgbClr val="FBAE40"/>
          </p15:clr>
        </p15:guide>
        <p15:guide id="3" pos="3984" userDrawn="1">
          <p15:clr>
            <a:srgbClr val="FBAE40"/>
          </p15:clr>
        </p15:guide>
        <p15:guide id="4" orient="horz" pos="98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97B6425-3C65-FB46-BA77-2B990FDF8020}"/>
              </a:ext>
            </a:extLst>
          </p:cNvPr>
          <p:cNvCxnSpPr/>
          <p:nvPr userDrawn="1"/>
        </p:nvCxnSpPr>
        <p:spPr>
          <a:xfrm>
            <a:off x="228600" y="6057900"/>
            <a:ext cx="116967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D95447C-1ED8-FF43-9C86-D8C6460DDC6F}"/>
              </a:ext>
            </a:extLst>
          </p:cNvPr>
          <p:cNvPicPr>
            <a:picLocks noChangeAspect="1"/>
          </p:cNvPicPr>
          <p:nvPr userDrawn="1"/>
        </p:nvPicPr>
        <p:blipFill>
          <a:blip r:embed="rId2"/>
          <a:stretch>
            <a:fillRect/>
          </a:stretch>
        </p:blipFill>
        <p:spPr>
          <a:xfrm>
            <a:off x="10007600" y="6327775"/>
            <a:ext cx="1955800" cy="393700"/>
          </a:xfrm>
          <a:prstGeom prst="rect">
            <a:avLst/>
          </a:prstGeom>
        </p:spPr>
      </p:pic>
      <p:sp>
        <p:nvSpPr>
          <p:cNvPr id="3" name="Text Placeholder 2">
            <a:extLst>
              <a:ext uri="{FF2B5EF4-FFF2-40B4-BE49-F238E27FC236}">
                <a16:creationId xmlns:a16="http://schemas.microsoft.com/office/drawing/2014/main" id="{5F935FBF-4FA8-DA4F-89EA-298DD8F4EE05}"/>
              </a:ext>
            </a:extLst>
          </p:cNvPr>
          <p:cNvSpPr>
            <a:spLocks noGrp="1"/>
          </p:cNvSpPr>
          <p:nvPr>
            <p:ph type="body" sz="quarter" idx="11" hasCustomPrompt="1"/>
          </p:nvPr>
        </p:nvSpPr>
        <p:spPr>
          <a:xfrm>
            <a:off x="228600" y="647700"/>
            <a:ext cx="3543300" cy="831850"/>
          </a:xfrm>
          <a:prstGeom prst="rect">
            <a:avLst/>
          </a:prstGeom>
        </p:spPr>
        <p:txBody>
          <a:bodyPr anchor="b" anchorCtr="0"/>
          <a:lstStyle>
            <a:lvl1pPr marL="0" indent="0">
              <a:buFontTx/>
              <a:buNone/>
              <a:defRPr sz="2600" baseline="0">
                <a:solidFill>
                  <a:schemeClr val="accent1"/>
                </a:solidFill>
              </a:defRPr>
            </a:lvl1pPr>
          </a:lstStyle>
          <a:p>
            <a:pPr lvl="0"/>
            <a:r>
              <a:rPr lang="en-US" dirty="0"/>
              <a:t>HEADLINE</a:t>
            </a:r>
          </a:p>
        </p:txBody>
      </p:sp>
      <p:sp>
        <p:nvSpPr>
          <p:cNvPr id="10" name="Text Placeholder 9">
            <a:extLst>
              <a:ext uri="{FF2B5EF4-FFF2-40B4-BE49-F238E27FC236}">
                <a16:creationId xmlns:a16="http://schemas.microsoft.com/office/drawing/2014/main" id="{5B94044A-1D22-C442-A5CC-E970DAC30A65}"/>
              </a:ext>
            </a:extLst>
          </p:cNvPr>
          <p:cNvSpPr>
            <a:spLocks noGrp="1"/>
          </p:cNvSpPr>
          <p:nvPr>
            <p:ph type="body" sz="quarter" idx="12" hasCustomPrompt="1"/>
          </p:nvPr>
        </p:nvSpPr>
        <p:spPr>
          <a:xfrm>
            <a:off x="4305300" y="647700"/>
            <a:ext cx="3543300" cy="831850"/>
          </a:xfrm>
          <a:prstGeom prst="rect">
            <a:avLst/>
          </a:prstGeom>
        </p:spPr>
        <p:txBody>
          <a:bodyPr anchor="b" anchorCtr="0"/>
          <a:lstStyle>
            <a:lvl1pPr marL="0" indent="0">
              <a:buFontTx/>
              <a:buNone/>
              <a:defRPr sz="2600" baseline="0">
                <a:solidFill>
                  <a:schemeClr val="accent1"/>
                </a:solidFill>
              </a:defRPr>
            </a:lvl1pPr>
          </a:lstStyle>
          <a:p>
            <a:pPr lvl="0"/>
            <a:r>
              <a:rPr lang="en-US" dirty="0"/>
              <a:t>HEADLINE</a:t>
            </a:r>
          </a:p>
        </p:txBody>
      </p:sp>
      <p:sp>
        <p:nvSpPr>
          <p:cNvPr id="13" name="Text Placeholder 12">
            <a:extLst>
              <a:ext uri="{FF2B5EF4-FFF2-40B4-BE49-F238E27FC236}">
                <a16:creationId xmlns:a16="http://schemas.microsoft.com/office/drawing/2014/main" id="{4F8FC499-44F8-F242-9790-1E9F4E1C6E06}"/>
              </a:ext>
            </a:extLst>
          </p:cNvPr>
          <p:cNvSpPr>
            <a:spLocks noGrp="1"/>
          </p:cNvSpPr>
          <p:nvPr>
            <p:ph type="body" sz="quarter" idx="13" hasCustomPrompt="1"/>
          </p:nvPr>
        </p:nvSpPr>
        <p:spPr>
          <a:xfrm>
            <a:off x="8382000" y="647700"/>
            <a:ext cx="3543300" cy="831850"/>
          </a:xfrm>
          <a:prstGeom prst="rect">
            <a:avLst/>
          </a:prstGeom>
        </p:spPr>
        <p:txBody>
          <a:bodyPr anchor="b" anchorCtr="0"/>
          <a:lstStyle>
            <a:lvl1pPr marL="0" indent="0">
              <a:buFontTx/>
              <a:buNone/>
              <a:defRPr sz="2600" baseline="0">
                <a:solidFill>
                  <a:schemeClr val="accent1"/>
                </a:solidFill>
              </a:defRPr>
            </a:lvl1pPr>
          </a:lstStyle>
          <a:p>
            <a:pPr lvl="0"/>
            <a:r>
              <a:rPr lang="en-US" dirty="0"/>
              <a:t>HEADLINE</a:t>
            </a:r>
          </a:p>
        </p:txBody>
      </p:sp>
      <p:sp>
        <p:nvSpPr>
          <p:cNvPr id="15" name="Content Placeholder 14">
            <a:extLst>
              <a:ext uri="{FF2B5EF4-FFF2-40B4-BE49-F238E27FC236}">
                <a16:creationId xmlns:a16="http://schemas.microsoft.com/office/drawing/2014/main" id="{D8BD70C2-133A-7A43-A430-E33C23DAB6E1}"/>
              </a:ext>
            </a:extLst>
          </p:cNvPr>
          <p:cNvSpPr>
            <a:spLocks noGrp="1"/>
          </p:cNvSpPr>
          <p:nvPr>
            <p:ph sz="quarter" idx="14" hasCustomPrompt="1"/>
          </p:nvPr>
        </p:nvSpPr>
        <p:spPr>
          <a:xfrm>
            <a:off x="228600" y="1562100"/>
            <a:ext cx="3543300" cy="4152900"/>
          </a:xfrm>
          <a:prstGeom prst="rect">
            <a:avLst/>
          </a:prstGeom>
        </p:spPr>
        <p:txBody>
          <a:bodyPr/>
          <a:lstStyle>
            <a:lvl1pPr marL="0" indent="0">
              <a:buFontTx/>
              <a:buNone/>
              <a:defRPr sz="1600" baseline="0"/>
            </a:lvl1pPr>
          </a:lstStyle>
          <a:p>
            <a:pPr lvl="0"/>
            <a:r>
              <a:rPr lang="en-US" dirty="0"/>
              <a:t>3 column format for text or image/graphics</a:t>
            </a:r>
          </a:p>
        </p:txBody>
      </p:sp>
      <p:sp>
        <p:nvSpPr>
          <p:cNvPr id="17" name="Content Placeholder 16">
            <a:extLst>
              <a:ext uri="{FF2B5EF4-FFF2-40B4-BE49-F238E27FC236}">
                <a16:creationId xmlns:a16="http://schemas.microsoft.com/office/drawing/2014/main" id="{B1145B6C-5ACC-6B41-9503-EAEF29572D16}"/>
              </a:ext>
            </a:extLst>
          </p:cNvPr>
          <p:cNvSpPr>
            <a:spLocks noGrp="1"/>
          </p:cNvSpPr>
          <p:nvPr>
            <p:ph sz="quarter" idx="15" hasCustomPrompt="1"/>
          </p:nvPr>
        </p:nvSpPr>
        <p:spPr>
          <a:xfrm>
            <a:off x="4305300" y="1562100"/>
            <a:ext cx="3543300" cy="4152900"/>
          </a:xfrm>
          <a:prstGeom prst="rect">
            <a:avLst/>
          </a:prstGeom>
        </p:spPr>
        <p:txBody>
          <a:bodyPr/>
          <a:lstStyle>
            <a:lvl1pPr marL="0" indent="0">
              <a:buFontTx/>
              <a:buNone/>
              <a:defRPr sz="1600" baseline="0"/>
            </a:lvl1pPr>
          </a:lstStyle>
          <a:p>
            <a:pPr lvl="0"/>
            <a:r>
              <a:rPr lang="en-US" dirty="0"/>
              <a:t>3 column format for text or image/graphics</a:t>
            </a:r>
          </a:p>
        </p:txBody>
      </p:sp>
      <p:sp>
        <p:nvSpPr>
          <p:cNvPr id="19" name="Content Placeholder 18">
            <a:extLst>
              <a:ext uri="{FF2B5EF4-FFF2-40B4-BE49-F238E27FC236}">
                <a16:creationId xmlns:a16="http://schemas.microsoft.com/office/drawing/2014/main" id="{FC38C3F9-6A97-A54F-8201-FEAC004F48A0}"/>
              </a:ext>
            </a:extLst>
          </p:cNvPr>
          <p:cNvSpPr>
            <a:spLocks noGrp="1"/>
          </p:cNvSpPr>
          <p:nvPr>
            <p:ph sz="quarter" idx="16" hasCustomPrompt="1"/>
          </p:nvPr>
        </p:nvSpPr>
        <p:spPr>
          <a:xfrm>
            <a:off x="8382000" y="1562100"/>
            <a:ext cx="3543300" cy="4152900"/>
          </a:xfrm>
          <a:prstGeom prst="rect">
            <a:avLst/>
          </a:prstGeom>
        </p:spPr>
        <p:txBody>
          <a:bodyPr/>
          <a:lstStyle>
            <a:lvl1pPr marL="0" indent="0">
              <a:buFontTx/>
              <a:buNone/>
              <a:defRPr sz="1600" baseline="0"/>
            </a:lvl1pPr>
          </a:lstStyle>
          <a:p>
            <a:pPr lvl="0"/>
            <a:r>
              <a:rPr lang="en-US" dirty="0"/>
              <a:t>3 column format for text or image/graphics</a:t>
            </a:r>
          </a:p>
        </p:txBody>
      </p:sp>
      <p:sp>
        <p:nvSpPr>
          <p:cNvPr id="2" name="Footer Placeholder 1">
            <a:extLst>
              <a:ext uri="{FF2B5EF4-FFF2-40B4-BE49-F238E27FC236}">
                <a16:creationId xmlns:a16="http://schemas.microsoft.com/office/drawing/2014/main" id="{1007BBCD-06D8-4881-8245-59D26960CAEF}"/>
              </a:ext>
            </a:extLst>
          </p:cNvPr>
          <p:cNvSpPr>
            <a:spLocks noGrp="1"/>
          </p:cNvSpPr>
          <p:nvPr>
            <p:ph type="ftr" sz="quarter" idx="17"/>
          </p:nvPr>
        </p:nvSpPr>
        <p:spPr/>
        <p:txBody>
          <a:bodyPr/>
          <a:lstStyle/>
          <a:p>
            <a:r>
              <a:rPr lang="en-US" dirty="0"/>
              <a:t>PRIVILEGED &amp; CONFIDENTIAL</a:t>
            </a:r>
          </a:p>
        </p:txBody>
      </p:sp>
    </p:spTree>
    <p:extLst>
      <p:ext uri="{BB962C8B-B14F-4D97-AF65-F5344CB8AC3E}">
        <p14:creationId xmlns:p14="http://schemas.microsoft.com/office/powerpoint/2010/main" val="4077637620"/>
      </p:ext>
    </p:extLst>
  </p:cSld>
  <p:clrMapOvr>
    <a:masterClrMapping/>
  </p:clrMapOvr>
  <p:extLst>
    <p:ext uri="{DCECCB84-F9BA-43D5-87BE-67443E8EF086}">
      <p15:sldGuideLst xmlns:p15="http://schemas.microsoft.com/office/powerpoint/2012/main">
        <p15:guide id="1" orient="horz" pos="408" userDrawn="1">
          <p15:clr>
            <a:srgbClr val="FBAE40"/>
          </p15:clr>
        </p15:guide>
        <p15:guide id="3" pos="4944" userDrawn="1">
          <p15:clr>
            <a:srgbClr val="FBAE40"/>
          </p15:clr>
        </p15:guide>
        <p15:guide id="5" pos="5280" userDrawn="1">
          <p15:clr>
            <a:srgbClr val="FBAE40"/>
          </p15:clr>
        </p15:guide>
        <p15:guide id="6" pos="2712" userDrawn="1">
          <p15:clr>
            <a:srgbClr val="FBAE40"/>
          </p15:clr>
        </p15:guide>
        <p15:guide id="7" pos="2376" userDrawn="1">
          <p15:clr>
            <a:srgbClr val="FBAE40"/>
          </p15:clr>
        </p15:guide>
        <p15:guide id="8" orient="horz" pos="98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9D4D223-4BC5-40FB-B919-C5347BCE18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PRIVILEGED &amp; CONFIDENTIAL</a:t>
            </a:r>
          </a:p>
        </p:txBody>
      </p:sp>
    </p:spTree>
    <p:extLst>
      <p:ext uri="{BB962C8B-B14F-4D97-AF65-F5344CB8AC3E}">
        <p14:creationId xmlns:p14="http://schemas.microsoft.com/office/powerpoint/2010/main" val="4205786297"/>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6" r:id="rId3"/>
    <p:sldLayoutId id="2147483662" r:id="rId4"/>
    <p:sldLayoutId id="2147483661" r:id="rId5"/>
    <p:sldLayoutId id="2147483660" r:id="rId6"/>
    <p:sldLayoutId id="2147483658" r:id="rId7"/>
    <p:sldLayoutId id="2147483652" r:id="rId8"/>
    <p:sldLayoutId id="2147483657" r:id="rId9"/>
    <p:sldLayoutId id="2147483659" r:id="rId10"/>
    <p:sldLayoutId id="2147483665" r:id="rId11"/>
    <p:sldLayoutId id="2147483667" r:id="rId12"/>
    <p:sldLayoutId id="2147483671" r:id="rId13"/>
    <p:sldLayoutId id="2147483672"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816" userDrawn="1">
          <p15:clr>
            <a:srgbClr val="F26B43"/>
          </p15:clr>
        </p15:guide>
        <p15:guide id="4" orient="horz" pos="144" userDrawn="1">
          <p15:clr>
            <a:srgbClr val="F26B43"/>
          </p15:clr>
        </p15:guide>
        <p15:guide id="5" pos="7512" userDrawn="1">
          <p15:clr>
            <a:srgbClr val="F26B43"/>
          </p15:clr>
        </p15:guide>
        <p15:guide id="6" pos="144" userDrawn="1">
          <p15:clr>
            <a:srgbClr val="F26B43"/>
          </p15:clr>
        </p15:guide>
        <p15:guide id="7" orient="horz" pos="360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mailto:Piercej@Butzel.com" TargetMode="External"/><Relationship Id="rId3" Type="http://schemas.openxmlformats.org/officeDocument/2006/relationships/hyperlink" Target="mailto:Dukarski@Butzel.com" TargetMode="External"/><Relationship Id="rId7" Type="http://schemas.openxmlformats.org/officeDocument/2006/relationships/hyperlink" Target="mailto:Youngb@Butzel.com"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mailto:Malonee@butzel.co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picpedia.org/suspension-file/d/defamation-laws.html" TargetMode="External"/><Relationship Id="rId2" Type="http://schemas.openxmlformats.org/officeDocument/2006/relationships/image" Target="../media/image13.jpg"/><Relationship Id="rId1" Type="http://schemas.openxmlformats.org/officeDocument/2006/relationships/slideLayout" Target="../slideLayouts/slideLayout5.xml"/><Relationship Id="rId4"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5155" y="4733361"/>
            <a:ext cx="9460063" cy="817014"/>
          </a:xfrm>
        </p:spPr>
        <p:txBody>
          <a:bodyPr>
            <a:noAutofit/>
          </a:bodyPr>
          <a:lstStyle/>
          <a:p>
            <a:r>
              <a:rPr lang="en-US" sz="3200" dirty="0"/>
              <a:t>MPA Webinar Series: Election Advertisements</a:t>
            </a:r>
            <a:br>
              <a:rPr lang="en-US" sz="3200" dirty="0"/>
            </a:br>
            <a:r>
              <a:rPr lang="en-US" sz="3200" dirty="0"/>
              <a:t>January 2024</a:t>
            </a:r>
            <a:endParaRPr lang="en-US" sz="2800" dirty="0"/>
          </a:p>
        </p:txBody>
      </p:sp>
      <p:sp>
        <p:nvSpPr>
          <p:cNvPr id="3" name="Text Placeholder 2"/>
          <p:cNvSpPr>
            <a:spLocks noGrp="1"/>
          </p:cNvSpPr>
          <p:nvPr>
            <p:ph type="body" sz="quarter" idx="10"/>
          </p:nvPr>
        </p:nvSpPr>
        <p:spPr>
          <a:xfrm>
            <a:off x="-1552306" y="6007659"/>
            <a:ext cx="9365945" cy="457200"/>
          </a:xfrm>
        </p:spPr>
        <p:txBody>
          <a:bodyPr>
            <a:noAutofit/>
          </a:bodyPr>
          <a:lstStyle/>
          <a:p>
            <a:r>
              <a:rPr lang="en-US" sz="1600" dirty="0"/>
              <a:t>Jennifer Dukarski	</a:t>
            </a:r>
            <a:r>
              <a:rPr lang="en-US" sz="1600" dirty="0">
                <a:hlinkClick r:id="rId3"/>
              </a:rPr>
              <a:t>Dukarski@Butzel.com</a:t>
            </a:r>
            <a:endParaRPr lang="en-US" sz="1600" dirty="0"/>
          </a:p>
          <a:p>
            <a:r>
              <a:rPr lang="en-US" sz="1600" dirty="0"/>
              <a:t>Erin Malone	</a:t>
            </a:r>
            <a:r>
              <a:rPr lang="en-US" sz="1600" dirty="0">
                <a:hlinkClick r:id="rId4"/>
              </a:rPr>
              <a:t>Malonee@butzel.com</a:t>
            </a:r>
            <a:r>
              <a:rPr lang="en-US" sz="1600" dirty="0"/>
              <a:t> </a:t>
            </a:r>
          </a:p>
        </p:txBody>
      </p:sp>
      <p:sp>
        <p:nvSpPr>
          <p:cNvPr id="4" name="Rectangle 3">
            <a:extLst>
              <a:ext uri="{FF2B5EF4-FFF2-40B4-BE49-F238E27FC236}">
                <a16:creationId xmlns:a16="http://schemas.microsoft.com/office/drawing/2014/main" id="{EA1430EC-E79F-4BA9-AE14-3419F33D52F7}"/>
              </a:ext>
            </a:extLst>
          </p:cNvPr>
          <p:cNvSpPr/>
          <p:nvPr/>
        </p:nvSpPr>
        <p:spPr>
          <a:xfrm>
            <a:off x="120580" y="4733361"/>
            <a:ext cx="2461635" cy="1968890"/>
          </a:xfrm>
          <a:prstGeom prst="rect">
            <a:avLst/>
          </a:prstGeom>
          <a:solidFill>
            <a:schemeClr val="bg1"/>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n>
                <a:solidFill>
                  <a:schemeClr val="bg1"/>
                </a:solidFill>
              </a:ln>
              <a:solidFill>
                <a:schemeClr val="bg1"/>
              </a:solidFill>
            </a:endParaRPr>
          </a:p>
        </p:txBody>
      </p:sp>
      <p:pic>
        <p:nvPicPr>
          <p:cNvPr id="6" name="Picture 5">
            <a:extLst>
              <a:ext uri="{FF2B5EF4-FFF2-40B4-BE49-F238E27FC236}">
                <a16:creationId xmlns:a16="http://schemas.microsoft.com/office/drawing/2014/main" id="{8F5EBDAB-960B-42D1-954E-98D5D7A7585B}"/>
              </a:ext>
            </a:extLst>
          </p:cNvPr>
          <p:cNvPicPr>
            <a:picLocks noChangeAspect="1"/>
          </p:cNvPicPr>
          <p:nvPr/>
        </p:nvPicPr>
        <p:blipFill>
          <a:blip r:embed="rId5"/>
          <a:stretch>
            <a:fillRect/>
          </a:stretch>
        </p:blipFill>
        <p:spPr>
          <a:xfrm>
            <a:off x="120580" y="6059773"/>
            <a:ext cx="2781541" cy="624894"/>
          </a:xfrm>
          <a:prstGeom prst="rect">
            <a:avLst/>
          </a:prstGeom>
        </p:spPr>
      </p:pic>
      <p:pic>
        <p:nvPicPr>
          <p:cNvPr id="8" name="Picture 7">
            <a:extLst>
              <a:ext uri="{FF2B5EF4-FFF2-40B4-BE49-F238E27FC236}">
                <a16:creationId xmlns:a16="http://schemas.microsoft.com/office/drawing/2014/main" id="{492A6D90-3B78-4E8B-AC4F-749458AFBD8C}"/>
              </a:ext>
            </a:extLst>
          </p:cNvPr>
          <p:cNvPicPr>
            <a:picLocks noChangeAspect="1"/>
          </p:cNvPicPr>
          <p:nvPr/>
        </p:nvPicPr>
        <p:blipFill>
          <a:blip r:embed="rId6"/>
          <a:stretch>
            <a:fillRect/>
          </a:stretch>
        </p:blipFill>
        <p:spPr>
          <a:xfrm>
            <a:off x="120580" y="4712102"/>
            <a:ext cx="2632668" cy="1182015"/>
          </a:xfrm>
          <a:prstGeom prst="rect">
            <a:avLst/>
          </a:prstGeom>
        </p:spPr>
      </p:pic>
      <p:sp>
        <p:nvSpPr>
          <p:cNvPr id="7" name="Text Placeholder 2">
            <a:extLst>
              <a:ext uri="{FF2B5EF4-FFF2-40B4-BE49-F238E27FC236}">
                <a16:creationId xmlns:a16="http://schemas.microsoft.com/office/drawing/2014/main" id="{11A98CBA-23AC-4C9C-B4DA-22B1F6C4439C}"/>
              </a:ext>
            </a:extLst>
          </p:cNvPr>
          <p:cNvSpPr txBox="1">
            <a:spLocks/>
          </p:cNvSpPr>
          <p:nvPr/>
        </p:nvSpPr>
        <p:spPr>
          <a:xfrm>
            <a:off x="2826055" y="6026656"/>
            <a:ext cx="9365945" cy="457200"/>
          </a:xfr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Barrett Young	</a:t>
            </a:r>
            <a:r>
              <a:rPr lang="en-US" sz="1600" dirty="0">
                <a:hlinkClick r:id="rId7"/>
              </a:rPr>
              <a:t>Youngb@Butzel.com</a:t>
            </a:r>
            <a:endParaRPr lang="en-US" sz="1600" dirty="0"/>
          </a:p>
          <a:p>
            <a:r>
              <a:rPr lang="en-US" sz="1600" dirty="0"/>
              <a:t>James Pierce	</a:t>
            </a:r>
            <a:r>
              <a:rPr lang="en-US" sz="1600" dirty="0">
                <a:hlinkClick r:id="rId8"/>
              </a:rPr>
              <a:t>Piercej@Butzel.com</a:t>
            </a:r>
            <a:r>
              <a:rPr lang="en-US" sz="1600" dirty="0"/>
              <a:t> </a:t>
            </a:r>
          </a:p>
        </p:txBody>
      </p:sp>
    </p:spTree>
    <p:extLst>
      <p:ext uri="{BB962C8B-B14F-4D97-AF65-F5344CB8AC3E}">
        <p14:creationId xmlns:p14="http://schemas.microsoft.com/office/powerpoint/2010/main" val="2295005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47700"/>
            <a:ext cx="11696700" cy="815975"/>
          </a:xfrm>
        </p:spPr>
        <p:txBody>
          <a:bodyPr anchor="b">
            <a:normAutofit/>
          </a:bodyPr>
          <a:lstStyle/>
          <a:p>
            <a:r>
              <a:rPr lang="en-US" dirty="0"/>
              <a:t>How to Address Disinformation</a:t>
            </a:r>
          </a:p>
        </p:txBody>
      </p:sp>
      <p:pic>
        <p:nvPicPr>
          <p:cNvPr id="6146" name="Picture 2" descr="Image result for fake new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80790" y="1574800"/>
            <a:ext cx="3088320" cy="4365117"/>
          </a:xfrm>
          <a:prstGeom prst="rect">
            <a:avLst/>
          </a:prstGeom>
          <a:solidFill>
            <a:srgbClr val="FFFFFF"/>
          </a:solidFill>
        </p:spPr>
      </p:pic>
      <p:sp>
        <p:nvSpPr>
          <p:cNvPr id="3" name="Content Placeholder 2"/>
          <p:cNvSpPr>
            <a:spLocks noGrp="1"/>
          </p:cNvSpPr>
          <p:nvPr>
            <p:ph sz="quarter" idx="18"/>
          </p:nvPr>
        </p:nvSpPr>
        <p:spPr>
          <a:xfrm>
            <a:off x="228600" y="1574800"/>
            <a:ext cx="5638800" cy="4365625"/>
          </a:xfrm>
        </p:spPr>
        <p:txBody>
          <a:bodyPr>
            <a:normAutofit/>
          </a:bodyPr>
          <a:lstStyle/>
          <a:p>
            <a:r>
              <a:rPr lang="en-US" sz="2200" dirty="0"/>
              <a:t>Focus on journalism and comply with traditional norms: </a:t>
            </a:r>
          </a:p>
          <a:p>
            <a:pPr lvl="1"/>
            <a:r>
              <a:rPr lang="en-US" sz="2200" dirty="0"/>
              <a:t>Use headlines that reflect the content</a:t>
            </a:r>
          </a:p>
          <a:p>
            <a:pPr lvl="1"/>
            <a:r>
              <a:rPr lang="en-US" sz="2200" dirty="0"/>
              <a:t>Double or multiple source factual assertions</a:t>
            </a:r>
          </a:p>
          <a:p>
            <a:pPr lvl="1"/>
            <a:r>
              <a:rPr lang="en-US" sz="2200" dirty="0"/>
              <a:t>Understand the risk of reliance on unnamed sources</a:t>
            </a:r>
          </a:p>
          <a:p>
            <a:r>
              <a:rPr lang="en-US" sz="2200" dirty="0"/>
              <a:t>Call out disinformation and fact check without legitimizing the falsity: provide counter-narratives or debunk without restating the claim</a:t>
            </a:r>
          </a:p>
          <a:p>
            <a:r>
              <a:rPr lang="en-US" sz="2200" dirty="0"/>
              <a:t>Don’t employ click-bait for disinformation</a:t>
            </a:r>
          </a:p>
          <a:p>
            <a:endParaRPr lang="en-US" sz="2200" dirty="0"/>
          </a:p>
          <a:p>
            <a:endParaRPr lang="en-US" sz="2200" dirty="0"/>
          </a:p>
        </p:txBody>
      </p:sp>
      <p:sp>
        <p:nvSpPr>
          <p:cNvPr id="4" name="Footer Placeholder 3"/>
          <p:cNvSpPr>
            <a:spLocks noGrp="1"/>
          </p:cNvSpPr>
          <p:nvPr>
            <p:ph type="ftr" sz="quarter" idx="19"/>
          </p:nvPr>
        </p:nvSpPr>
        <p:spPr>
          <a:xfrm>
            <a:off x="4038600" y="6356350"/>
            <a:ext cx="4114800" cy="365125"/>
          </a:xfrm>
        </p:spPr>
        <p:txBody>
          <a:bodyPr anchor="ctr">
            <a:normAutofit/>
          </a:bodyPr>
          <a:lstStyle/>
          <a:p>
            <a:pPr>
              <a:spcAft>
                <a:spcPts val="600"/>
              </a:spcAft>
            </a:pPr>
            <a:r>
              <a:rPr lang="en-US" dirty="0"/>
              <a:t>© Butzel Long 2024</a:t>
            </a:r>
          </a:p>
        </p:txBody>
      </p:sp>
    </p:spTree>
    <p:extLst>
      <p:ext uri="{BB962C8B-B14F-4D97-AF65-F5344CB8AC3E}">
        <p14:creationId xmlns:p14="http://schemas.microsoft.com/office/powerpoint/2010/main" val="1709125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B6C9-A23B-4C4F-948B-E9A4046FA5F4}"/>
              </a:ext>
            </a:extLst>
          </p:cNvPr>
          <p:cNvSpPr>
            <a:spLocks noGrp="1"/>
          </p:cNvSpPr>
          <p:nvPr>
            <p:ph type="ctrTitle"/>
          </p:nvPr>
        </p:nvSpPr>
        <p:spPr>
          <a:xfrm>
            <a:off x="6629400" y="3793928"/>
            <a:ext cx="5295899" cy="1709698"/>
          </a:xfrm>
        </p:spPr>
        <p:txBody>
          <a:bodyPr/>
          <a:lstStyle/>
          <a:p>
            <a:r>
              <a:rPr lang="en-US" u="sng" dirty="0"/>
              <a:t>The Mechanics</a:t>
            </a:r>
            <a:r>
              <a:rPr lang="en-US" dirty="0"/>
              <a:t>: Advertising requirements of MICHIGAN’s LAWs</a:t>
            </a:r>
          </a:p>
        </p:txBody>
      </p:sp>
      <p:sp>
        <p:nvSpPr>
          <p:cNvPr id="3" name="Footer Placeholder 2">
            <a:extLst>
              <a:ext uri="{FF2B5EF4-FFF2-40B4-BE49-F238E27FC236}">
                <a16:creationId xmlns:a16="http://schemas.microsoft.com/office/drawing/2014/main" id="{AD1FA43E-5A8A-44D3-B0BE-77F69A921E7B}"/>
              </a:ext>
            </a:extLst>
          </p:cNvPr>
          <p:cNvSpPr>
            <a:spLocks noGrp="1"/>
          </p:cNvSpPr>
          <p:nvPr>
            <p:ph type="ftr" sz="quarter" idx="10"/>
          </p:nvPr>
        </p:nvSpPr>
        <p:spPr/>
        <p:txBody>
          <a:bodyPr/>
          <a:lstStyle/>
          <a:p>
            <a:r>
              <a:rPr lang="en-US"/>
              <a:t>PRIVILEGED &amp; CONFIDENTIAL</a:t>
            </a:r>
            <a:endParaRPr lang="en-US" dirty="0"/>
          </a:p>
        </p:txBody>
      </p:sp>
    </p:spTree>
    <p:extLst>
      <p:ext uri="{BB962C8B-B14F-4D97-AF65-F5344CB8AC3E}">
        <p14:creationId xmlns:p14="http://schemas.microsoft.com/office/powerpoint/2010/main" val="3121448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47700"/>
            <a:ext cx="11696700" cy="815975"/>
          </a:xfrm>
        </p:spPr>
        <p:txBody>
          <a:bodyPr anchor="b">
            <a:noAutofit/>
          </a:bodyPr>
          <a:lstStyle/>
          <a:p>
            <a:r>
              <a:rPr lang="en-US" dirty="0"/>
              <a:t>Newspaper’s Own Advertisements:</a:t>
            </a:r>
            <a:br>
              <a:rPr lang="en-US" dirty="0"/>
            </a:br>
            <a:r>
              <a:rPr lang="en-US" u="sng" dirty="0"/>
              <a:t>Author Disclaimer</a:t>
            </a:r>
            <a:endParaRPr lang="en-US" dirty="0"/>
          </a:p>
        </p:txBody>
      </p:sp>
      <p:sp>
        <p:nvSpPr>
          <p:cNvPr id="3" name="Content Placeholder 2"/>
          <p:cNvSpPr>
            <a:spLocks noGrp="1"/>
          </p:cNvSpPr>
          <p:nvPr>
            <p:ph sz="quarter" idx="18"/>
          </p:nvPr>
        </p:nvSpPr>
        <p:spPr>
          <a:xfrm>
            <a:off x="228600" y="1574800"/>
            <a:ext cx="5638800" cy="4365625"/>
          </a:xfrm>
        </p:spPr>
        <p:txBody>
          <a:bodyPr>
            <a:normAutofit/>
          </a:bodyPr>
          <a:lstStyle/>
          <a:p>
            <a:pPr marL="0" indent="0">
              <a:buNone/>
            </a:pPr>
            <a:endParaRPr lang="en-US" sz="2200" dirty="0"/>
          </a:p>
          <a:p>
            <a:pPr marL="0" indent="0">
              <a:buNone/>
            </a:pPr>
            <a:endParaRPr lang="en-US" sz="2200" dirty="0"/>
          </a:p>
          <a:p>
            <a:pPr marL="0" indent="0">
              <a:buNone/>
            </a:pPr>
            <a:r>
              <a:rPr lang="en-US" sz="2800" dirty="0"/>
              <a:t>If you, </a:t>
            </a:r>
            <a:r>
              <a:rPr lang="en-US" sz="2800" b="1" i="1" dirty="0">
                <a:solidFill>
                  <a:schemeClr val="accent1"/>
                </a:solidFill>
              </a:rPr>
              <a:t>as a newspaper</a:t>
            </a:r>
            <a:r>
              <a:rPr lang="en-US" sz="2800" dirty="0"/>
              <a:t>, publish an advertisement that mentions or includes anything about a candidate for Michigan public office, the advertisement </a:t>
            </a:r>
            <a:r>
              <a:rPr lang="en-US" sz="2800" b="1" i="1" dirty="0">
                <a:solidFill>
                  <a:schemeClr val="accent1"/>
                </a:solidFill>
              </a:rPr>
              <a:t>must always</a:t>
            </a:r>
            <a:r>
              <a:rPr lang="en-US" sz="2800" dirty="0"/>
              <a:t> include the author of the advertiser.</a:t>
            </a:r>
          </a:p>
          <a:p>
            <a:endParaRPr lang="en-US" sz="2200" dirty="0"/>
          </a:p>
          <a:p>
            <a:endParaRPr lang="en-US" sz="2200" dirty="0"/>
          </a:p>
        </p:txBody>
      </p:sp>
      <p:sp>
        <p:nvSpPr>
          <p:cNvPr id="4" name="Footer Placeholder 3"/>
          <p:cNvSpPr>
            <a:spLocks noGrp="1"/>
          </p:cNvSpPr>
          <p:nvPr>
            <p:ph type="ftr" sz="quarter" idx="19"/>
          </p:nvPr>
        </p:nvSpPr>
        <p:spPr>
          <a:xfrm>
            <a:off x="4038600" y="6356350"/>
            <a:ext cx="4114800" cy="365125"/>
          </a:xfrm>
        </p:spPr>
        <p:txBody>
          <a:bodyPr anchor="ctr">
            <a:normAutofit/>
          </a:bodyPr>
          <a:lstStyle/>
          <a:p>
            <a:pPr>
              <a:spcAft>
                <a:spcPts val="600"/>
              </a:spcAft>
            </a:pPr>
            <a:r>
              <a:rPr lang="en-US" dirty="0"/>
              <a:t>© Butzel Long 2024</a:t>
            </a:r>
          </a:p>
        </p:txBody>
      </p:sp>
      <p:pic>
        <p:nvPicPr>
          <p:cNvPr id="6" name="Picture 5" descr="A stack of newspapers on a white surface&#10;&#10;Description automatically generated">
            <a:extLst>
              <a:ext uri="{FF2B5EF4-FFF2-40B4-BE49-F238E27FC236}">
                <a16:creationId xmlns:a16="http://schemas.microsoft.com/office/drawing/2014/main" id="{7C879CCE-D9C1-490E-BD00-B479A1C50085}"/>
              </a:ext>
            </a:extLst>
          </p:cNvPr>
          <p:cNvPicPr>
            <a:picLocks noChangeAspect="1"/>
          </p:cNvPicPr>
          <p:nvPr/>
        </p:nvPicPr>
        <p:blipFill>
          <a:blip r:embed="rId2"/>
          <a:stretch>
            <a:fillRect/>
          </a:stretch>
        </p:blipFill>
        <p:spPr>
          <a:xfrm>
            <a:off x="6324602" y="1879600"/>
            <a:ext cx="5143500" cy="3429000"/>
          </a:xfrm>
          <a:prstGeom prst="rect">
            <a:avLst/>
          </a:prstGeom>
        </p:spPr>
      </p:pic>
    </p:spTree>
    <p:extLst>
      <p:ext uri="{BB962C8B-B14F-4D97-AF65-F5344CB8AC3E}">
        <p14:creationId xmlns:p14="http://schemas.microsoft.com/office/powerpoint/2010/main" val="3694491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3CBD4-5658-46E7-9B76-929560B946A4}"/>
              </a:ext>
            </a:extLst>
          </p:cNvPr>
          <p:cNvSpPr>
            <a:spLocks noGrp="1"/>
          </p:cNvSpPr>
          <p:nvPr>
            <p:ph type="title"/>
          </p:nvPr>
        </p:nvSpPr>
        <p:spPr/>
        <p:txBody>
          <a:bodyPr/>
          <a:lstStyle/>
          <a:p>
            <a:r>
              <a:rPr lang="en-US" dirty="0"/>
              <a:t>Requirements for Payors of Printed Political Ad:</a:t>
            </a:r>
            <a:br>
              <a:rPr lang="en-US" dirty="0"/>
            </a:br>
            <a:r>
              <a:rPr lang="en-US" u="sng" dirty="0"/>
              <a:t>Identification Statements</a:t>
            </a:r>
          </a:p>
        </p:txBody>
      </p:sp>
      <p:sp>
        <p:nvSpPr>
          <p:cNvPr id="4" name="Content Placeholder 3">
            <a:extLst>
              <a:ext uri="{FF2B5EF4-FFF2-40B4-BE49-F238E27FC236}">
                <a16:creationId xmlns:a16="http://schemas.microsoft.com/office/drawing/2014/main" id="{388BE40C-FF45-48BE-BC2D-B5285526FDA8}"/>
              </a:ext>
            </a:extLst>
          </p:cNvPr>
          <p:cNvSpPr>
            <a:spLocks noGrp="1"/>
          </p:cNvSpPr>
          <p:nvPr>
            <p:ph sz="quarter" idx="18"/>
          </p:nvPr>
        </p:nvSpPr>
        <p:spPr>
          <a:xfrm>
            <a:off x="228600" y="1574800"/>
            <a:ext cx="11398898" cy="4365625"/>
          </a:xfrm>
        </p:spPr>
        <p:txBody>
          <a:bodyPr/>
          <a:lstStyle/>
          <a:p>
            <a:pPr marL="457200" lvl="1" indent="0" algn="just">
              <a:buNone/>
            </a:pPr>
            <a:endParaRPr lang="en-US" sz="2400" dirty="0"/>
          </a:p>
          <a:p>
            <a:pPr marL="457200" lvl="1" indent="0" algn="ctr">
              <a:buNone/>
            </a:pPr>
            <a:r>
              <a:rPr lang="en-US" sz="2400" dirty="0"/>
              <a:t>Printed political ads referencing an </a:t>
            </a:r>
            <a:r>
              <a:rPr lang="en-US" sz="2400" b="1" i="1" dirty="0"/>
              <a:t>election</a:t>
            </a:r>
            <a:r>
              <a:rPr lang="en-US" sz="2400" dirty="0"/>
              <a:t>, </a:t>
            </a:r>
            <a:r>
              <a:rPr lang="en-US" sz="2400" b="1" i="1" dirty="0"/>
              <a:t>candidate</a:t>
            </a:r>
            <a:r>
              <a:rPr lang="en-US" sz="2400" dirty="0"/>
              <a:t>, or </a:t>
            </a:r>
            <a:r>
              <a:rPr lang="en-US" sz="2400" b="1" i="1" dirty="0"/>
              <a:t>ballot question </a:t>
            </a:r>
            <a:r>
              <a:rPr lang="en-US" sz="2400" b="1" i="1" dirty="0">
                <a:solidFill>
                  <a:schemeClr val="accent1"/>
                </a:solidFill>
              </a:rPr>
              <a:t>must</a:t>
            </a:r>
            <a:r>
              <a:rPr lang="en-US" sz="2400" b="1" dirty="0">
                <a:solidFill>
                  <a:schemeClr val="accent1"/>
                </a:solidFill>
              </a:rPr>
              <a:t> </a:t>
            </a:r>
            <a:r>
              <a:rPr lang="en-US" sz="2400" b="1" i="1" dirty="0">
                <a:solidFill>
                  <a:schemeClr val="accent1"/>
                </a:solidFill>
              </a:rPr>
              <a:t>identify</a:t>
            </a:r>
            <a:r>
              <a:rPr lang="en-US" sz="2400" b="1" dirty="0">
                <a:solidFill>
                  <a:schemeClr val="accent1"/>
                </a:solidFill>
              </a:rPr>
              <a:t> </a:t>
            </a:r>
            <a:r>
              <a:rPr lang="en-US" sz="2400" dirty="0"/>
              <a:t>…</a:t>
            </a:r>
          </a:p>
          <a:p>
            <a:pPr marL="457200" lvl="1" indent="0" algn="ctr">
              <a:buNone/>
            </a:pPr>
            <a:endParaRPr lang="en-US" sz="2400" dirty="0"/>
          </a:p>
          <a:p>
            <a:pPr marL="1828800" lvl="3" indent="-457200">
              <a:buFont typeface="+mj-lt"/>
              <a:buAutoNum type="arabicPeriod"/>
            </a:pPr>
            <a:r>
              <a:rPr lang="en-US" sz="2400" dirty="0"/>
              <a:t>The </a:t>
            </a:r>
            <a:r>
              <a:rPr lang="en-US" sz="2400" b="1" i="1" dirty="0">
                <a:solidFill>
                  <a:schemeClr val="accent1"/>
                </a:solidFill>
              </a:rPr>
              <a:t>Name</a:t>
            </a:r>
            <a:r>
              <a:rPr lang="en-US" sz="2400" dirty="0"/>
              <a:t> of the person/organization paying for the ad; and</a:t>
            </a:r>
          </a:p>
          <a:p>
            <a:pPr marL="1714500" lvl="3" indent="-342900">
              <a:buFont typeface="+mj-lt"/>
              <a:buAutoNum type="arabicPeriod"/>
            </a:pPr>
            <a:endParaRPr lang="en-US" sz="2400" dirty="0"/>
          </a:p>
          <a:p>
            <a:pPr marL="1714500" lvl="3" indent="-342900">
              <a:buFont typeface="+mj-lt"/>
              <a:buAutoNum type="arabicPeriod"/>
            </a:pPr>
            <a:r>
              <a:rPr lang="en-US" sz="2400" dirty="0"/>
              <a:t> The </a:t>
            </a:r>
            <a:r>
              <a:rPr lang="en-US" sz="2400" b="1" i="1" dirty="0">
                <a:solidFill>
                  <a:schemeClr val="accent1"/>
                </a:solidFill>
              </a:rPr>
              <a:t>Address</a:t>
            </a:r>
            <a:r>
              <a:rPr lang="en-US" sz="2400" dirty="0"/>
              <a:t> of the person/organization paying for the ad</a:t>
            </a:r>
            <a:r>
              <a:rPr lang="en-US" dirty="0"/>
              <a:t>.</a:t>
            </a:r>
          </a:p>
          <a:p>
            <a:pPr marL="457200" lvl="1" indent="0">
              <a:buNone/>
            </a:pPr>
            <a:endParaRPr lang="en-US" dirty="0"/>
          </a:p>
          <a:p>
            <a:pPr marL="457200" lvl="1" indent="0">
              <a:buNone/>
            </a:pPr>
            <a:endParaRPr lang="en-US" sz="1800" dirty="0"/>
          </a:p>
          <a:p>
            <a:pPr marL="457200" lvl="1" indent="0">
              <a:buNone/>
            </a:pPr>
            <a:r>
              <a:rPr lang="en-US" dirty="0"/>
              <a:t>Exception: no identification statement is necessary if the payor of the ad is an individual acting independently, who is not a candidate, and is not acting as an agent for a candidate or committee.</a:t>
            </a:r>
          </a:p>
        </p:txBody>
      </p:sp>
      <p:sp>
        <p:nvSpPr>
          <p:cNvPr id="5" name="Footer Placeholder 4">
            <a:extLst>
              <a:ext uri="{FF2B5EF4-FFF2-40B4-BE49-F238E27FC236}">
                <a16:creationId xmlns:a16="http://schemas.microsoft.com/office/drawing/2014/main" id="{7493DC99-5809-47EA-A4AB-683FF809386A}"/>
              </a:ext>
            </a:extLst>
          </p:cNvPr>
          <p:cNvSpPr>
            <a:spLocks noGrp="1"/>
          </p:cNvSpPr>
          <p:nvPr>
            <p:ph type="ftr" sz="quarter" idx="19"/>
          </p:nvPr>
        </p:nvSpPr>
        <p:spPr/>
        <p:txBody>
          <a:bodyPr/>
          <a:lstStyle/>
          <a:p>
            <a:r>
              <a:rPr lang="en-US"/>
              <a:t>PRIVILEGED &amp; CONFIDENTIAL</a:t>
            </a:r>
            <a:endParaRPr lang="en-US" dirty="0"/>
          </a:p>
        </p:txBody>
      </p:sp>
      <p:sp>
        <p:nvSpPr>
          <p:cNvPr id="6" name="Content Placeholder 3">
            <a:extLst>
              <a:ext uri="{FF2B5EF4-FFF2-40B4-BE49-F238E27FC236}">
                <a16:creationId xmlns:a16="http://schemas.microsoft.com/office/drawing/2014/main" id="{19C39A67-501F-4980-BB22-15BC0E282CE2}"/>
              </a:ext>
            </a:extLst>
          </p:cNvPr>
          <p:cNvSpPr txBox="1">
            <a:spLocks/>
          </p:cNvSpPr>
          <p:nvPr/>
        </p:nvSpPr>
        <p:spPr>
          <a:xfrm>
            <a:off x="5988698" y="1574799"/>
            <a:ext cx="5638800" cy="4365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dirty="0"/>
          </a:p>
        </p:txBody>
      </p:sp>
    </p:spTree>
    <p:extLst>
      <p:ext uri="{BB962C8B-B14F-4D97-AF65-F5344CB8AC3E}">
        <p14:creationId xmlns:p14="http://schemas.microsoft.com/office/powerpoint/2010/main" val="2016896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6ED19-06EB-40BF-AF54-AAF479958AE3}"/>
              </a:ext>
            </a:extLst>
          </p:cNvPr>
          <p:cNvSpPr>
            <a:spLocks noGrp="1"/>
          </p:cNvSpPr>
          <p:nvPr>
            <p:ph type="title"/>
          </p:nvPr>
        </p:nvSpPr>
        <p:spPr>
          <a:xfrm>
            <a:off x="247650" y="646469"/>
            <a:ext cx="11696700" cy="815975"/>
          </a:xfrm>
        </p:spPr>
        <p:txBody>
          <a:bodyPr/>
          <a:lstStyle/>
          <a:p>
            <a:r>
              <a:rPr lang="en-US" dirty="0"/>
              <a:t>Requirements for Payors of Printed Political Ad:</a:t>
            </a:r>
            <a:br>
              <a:rPr lang="en-US" dirty="0"/>
            </a:br>
            <a:r>
              <a:rPr lang="en-US" u="sng" dirty="0"/>
              <a:t>Regulated Funds Disclaimer</a:t>
            </a:r>
            <a:endParaRPr lang="en-US" dirty="0"/>
          </a:p>
        </p:txBody>
      </p:sp>
      <p:sp>
        <p:nvSpPr>
          <p:cNvPr id="4" name="Content Placeholder 3">
            <a:extLst>
              <a:ext uri="{FF2B5EF4-FFF2-40B4-BE49-F238E27FC236}">
                <a16:creationId xmlns:a16="http://schemas.microsoft.com/office/drawing/2014/main" id="{49F12F7D-72E8-46BA-81DF-62321A70A0F2}"/>
              </a:ext>
            </a:extLst>
          </p:cNvPr>
          <p:cNvSpPr>
            <a:spLocks noGrp="1"/>
          </p:cNvSpPr>
          <p:nvPr>
            <p:ph sz="quarter" idx="18"/>
          </p:nvPr>
        </p:nvSpPr>
        <p:spPr>
          <a:xfrm>
            <a:off x="228600" y="1574800"/>
            <a:ext cx="11873204" cy="4365625"/>
          </a:xfrm>
        </p:spPr>
        <p:txBody>
          <a:bodyPr/>
          <a:lstStyle/>
          <a:p>
            <a:pPr marL="0" indent="0">
              <a:buNone/>
            </a:pPr>
            <a:r>
              <a:rPr lang="en-US" dirty="0"/>
              <a:t>When a printed political advertisement requires an </a:t>
            </a:r>
            <a:r>
              <a:rPr lang="en-US" b="1" i="1" dirty="0"/>
              <a:t>identification statement</a:t>
            </a:r>
            <a:r>
              <a:rPr lang="en-US" dirty="0"/>
              <a:t>, the </a:t>
            </a:r>
            <a:r>
              <a:rPr lang="en-US" b="1" i="1" dirty="0"/>
              <a:t>identification statement </a:t>
            </a:r>
            <a:r>
              <a:rPr lang="en-US" dirty="0"/>
              <a:t>must include the following …</a:t>
            </a:r>
          </a:p>
          <a:p>
            <a:pPr marL="0" indent="0">
              <a:buNone/>
            </a:pPr>
            <a:endParaRPr lang="en-US" dirty="0"/>
          </a:p>
          <a:p>
            <a:pPr marL="0" indent="0" algn="ctr">
              <a:buNone/>
            </a:pPr>
            <a:r>
              <a:rPr lang="en-US" b="1" dirty="0"/>
              <a:t>“this advertisement is paid for with regulated funds”</a:t>
            </a:r>
          </a:p>
          <a:p>
            <a:pPr marL="0" indent="0">
              <a:buNone/>
            </a:pPr>
            <a:endParaRPr lang="en-US" sz="2000" dirty="0"/>
          </a:p>
          <a:p>
            <a:pPr marL="0" indent="0">
              <a:buNone/>
            </a:pPr>
            <a:endParaRPr lang="en-US" sz="2000" dirty="0"/>
          </a:p>
          <a:p>
            <a:pPr marL="0" indent="0">
              <a:buNone/>
            </a:pPr>
            <a:r>
              <a:rPr lang="en-US" sz="2000" dirty="0"/>
              <a:t>Exceptions – this statement is not necessary if …</a:t>
            </a:r>
          </a:p>
          <a:p>
            <a:pPr marL="800100" lvl="1" indent="-342900">
              <a:buFont typeface="+mj-lt"/>
              <a:buAutoNum type="arabicPeriod"/>
            </a:pPr>
            <a:r>
              <a:rPr lang="en-US" dirty="0"/>
              <a:t>A candidate’s committee pays for the printed ad; OR</a:t>
            </a:r>
          </a:p>
          <a:p>
            <a:pPr marL="800100" lvl="1" indent="-342900">
              <a:buFont typeface="+mj-lt"/>
              <a:buAutoNum type="arabicPeriod"/>
            </a:pPr>
            <a:r>
              <a:rPr lang="en-US" dirty="0"/>
              <a:t>The printed ad does not </a:t>
            </a:r>
            <a:r>
              <a:rPr lang="en-US" i="1" dirty="0"/>
              <a:t>expressly</a:t>
            </a:r>
            <a:r>
              <a:rPr lang="en-US" dirty="0"/>
              <a:t> advocate the election or defeat of a “clearly identifiable candidate”</a:t>
            </a:r>
          </a:p>
          <a:p>
            <a:pPr marL="914400" lvl="2" indent="0">
              <a:buNone/>
            </a:pPr>
            <a:r>
              <a:rPr lang="en-US" sz="1600" dirty="0"/>
              <a:t>E.g., if the ad contains the following words, it will likely need the disclaimer – “vote for,” “elect,” “support,” “cast your ballot for,” “Smith for governor,” “vote against,” “defeat,” “reject,” etc</a:t>
            </a:r>
            <a:r>
              <a:rPr lang="en-US" sz="1400" dirty="0"/>
              <a:t>.</a:t>
            </a:r>
          </a:p>
          <a:p>
            <a:pPr marL="0" indent="0">
              <a:buNone/>
            </a:pPr>
            <a:endParaRPr lang="en-US" sz="1800" dirty="0"/>
          </a:p>
        </p:txBody>
      </p:sp>
      <p:sp>
        <p:nvSpPr>
          <p:cNvPr id="5" name="Footer Placeholder 4">
            <a:extLst>
              <a:ext uri="{FF2B5EF4-FFF2-40B4-BE49-F238E27FC236}">
                <a16:creationId xmlns:a16="http://schemas.microsoft.com/office/drawing/2014/main" id="{C5C80EC3-19BD-4535-BF37-5318426F02DB}"/>
              </a:ext>
            </a:extLst>
          </p:cNvPr>
          <p:cNvSpPr>
            <a:spLocks noGrp="1"/>
          </p:cNvSpPr>
          <p:nvPr>
            <p:ph type="ftr" sz="quarter" idx="19"/>
          </p:nvPr>
        </p:nvSpPr>
        <p:spPr/>
        <p:txBody>
          <a:bodyPr/>
          <a:lstStyle/>
          <a:p>
            <a:r>
              <a:rPr lang="en-US"/>
              <a:t>PRIVILEGED &amp; CONFIDENTIAL</a:t>
            </a:r>
            <a:endParaRPr lang="en-US" dirty="0"/>
          </a:p>
        </p:txBody>
      </p:sp>
      <p:sp>
        <p:nvSpPr>
          <p:cNvPr id="3" name="Rectangle 2">
            <a:extLst>
              <a:ext uri="{FF2B5EF4-FFF2-40B4-BE49-F238E27FC236}">
                <a16:creationId xmlns:a16="http://schemas.microsoft.com/office/drawing/2014/main" id="{0E9B84BF-AB53-4A26-A904-FBA33E1F0805}"/>
              </a:ext>
            </a:extLst>
          </p:cNvPr>
          <p:cNvSpPr/>
          <p:nvPr/>
        </p:nvSpPr>
        <p:spPr>
          <a:xfrm>
            <a:off x="2276669" y="2575249"/>
            <a:ext cx="7725747" cy="88174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682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6ED19-06EB-40BF-AF54-AAF479958AE3}"/>
              </a:ext>
            </a:extLst>
          </p:cNvPr>
          <p:cNvSpPr>
            <a:spLocks noGrp="1"/>
          </p:cNvSpPr>
          <p:nvPr>
            <p:ph type="title"/>
          </p:nvPr>
        </p:nvSpPr>
        <p:spPr/>
        <p:txBody>
          <a:bodyPr/>
          <a:lstStyle/>
          <a:p>
            <a:r>
              <a:rPr lang="en-US" dirty="0"/>
              <a:t>Requirements for Payors of Printed Political Ad:</a:t>
            </a:r>
            <a:br>
              <a:rPr lang="en-US" dirty="0"/>
            </a:br>
            <a:r>
              <a:rPr lang="en-US" u="sng" dirty="0"/>
              <a:t>Authorization Disclaimer Statement</a:t>
            </a:r>
            <a:endParaRPr lang="en-US" dirty="0"/>
          </a:p>
        </p:txBody>
      </p:sp>
      <p:sp>
        <p:nvSpPr>
          <p:cNvPr id="4" name="Content Placeholder 3">
            <a:extLst>
              <a:ext uri="{FF2B5EF4-FFF2-40B4-BE49-F238E27FC236}">
                <a16:creationId xmlns:a16="http://schemas.microsoft.com/office/drawing/2014/main" id="{49F12F7D-72E8-46BA-81DF-62321A70A0F2}"/>
              </a:ext>
            </a:extLst>
          </p:cNvPr>
          <p:cNvSpPr>
            <a:spLocks noGrp="1"/>
          </p:cNvSpPr>
          <p:nvPr>
            <p:ph sz="quarter" idx="18"/>
          </p:nvPr>
        </p:nvSpPr>
        <p:spPr>
          <a:xfrm>
            <a:off x="228600" y="1574800"/>
            <a:ext cx="11462657" cy="4365625"/>
          </a:xfrm>
        </p:spPr>
        <p:txBody>
          <a:bodyPr/>
          <a:lstStyle/>
          <a:p>
            <a:pPr marL="457200" lvl="1" indent="0" algn="ctr">
              <a:buNone/>
            </a:pPr>
            <a:endParaRPr lang="en-US" dirty="0"/>
          </a:p>
          <a:p>
            <a:pPr marL="457200" lvl="1" indent="0" algn="ctr">
              <a:buNone/>
            </a:pPr>
            <a:r>
              <a:rPr lang="en-US" sz="2800" dirty="0"/>
              <a:t>Printed political ads referencing a candidate that is an independent expenditure that </a:t>
            </a:r>
            <a:r>
              <a:rPr lang="en-US" sz="2800" b="1" i="1" dirty="0">
                <a:solidFill>
                  <a:schemeClr val="accent1"/>
                </a:solidFill>
              </a:rPr>
              <a:t>is not authorized in writing by the candidate committee</a:t>
            </a:r>
            <a:r>
              <a:rPr lang="en-US" sz="2800" b="1" i="1" dirty="0">
                <a:solidFill>
                  <a:srgbClr val="FF0000"/>
                </a:solidFill>
              </a:rPr>
              <a:t> </a:t>
            </a:r>
            <a:r>
              <a:rPr lang="en-US" sz="2800" dirty="0"/>
              <a:t>of that candidate </a:t>
            </a:r>
            <a:r>
              <a:rPr lang="en-US" sz="2800" b="1" i="1" dirty="0">
                <a:solidFill>
                  <a:schemeClr val="accent1"/>
                </a:solidFill>
              </a:rPr>
              <a:t>must</a:t>
            </a:r>
            <a:r>
              <a:rPr lang="en-US" sz="2800" i="1" dirty="0"/>
              <a:t> </a:t>
            </a:r>
            <a:r>
              <a:rPr lang="en-US" sz="2800" dirty="0"/>
              <a:t>include the following disclaimer…</a:t>
            </a:r>
          </a:p>
          <a:p>
            <a:pPr marL="457200" lvl="1" indent="0" algn="ctr">
              <a:buNone/>
            </a:pPr>
            <a:endParaRPr lang="en-US" sz="2800" dirty="0"/>
          </a:p>
          <a:p>
            <a:pPr marL="457200" lvl="1" indent="0" algn="ctr">
              <a:buNone/>
            </a:pPr>
            <a:endParaRPr lang="en-US" sz="2800" dirty="0"/>
          </a:p>
          <a:p>
            <a:pPr marL="457200" lvl="1" indent="0" algn="ctr">
              <a:buNone/>
            </a:pPr>
            <a:r>
              <a:rPr lang="en-US" sz="2400" b="1" dirty="0"/>
              <a:t>“Not authorized by any candidate committee.” </a:t>
            </a:r>
          </a:p>
          <a:p>
            <a:pPr marL="0" indent="0">
              <a:buNone/>
            </a:pPr>
            <a:endParaRPr lang="en-US" sz="1800" dirty="0"/>
          </a:p>
        </p:txBody>
      </p:sp>
      <p:sp>
        <p:nvSpPr>
          <p:cNvPr id="5" name="Footer Placeholder 4">
            <a:extLst>
              <a:ext uri="{FF2B5EF4-FFF2-40B4-BE49-F238E27FC236}">
                <a16:creationId xmlns:a16="http://schemas.microsoft.com/office/drawing/2014/main" id="{C5C80EC3-19BD-4535-BF37-5318426F02DB}"/>
              </a:ext>
            </a:extLst>
          </p:cNvPr>
          <p:cNvSpPr>
            <a:spLocks noGrp="1"/>
          </p:cNvSpPr>
          <p:nvPr>
            <p:ph type="ftr" sz="quarter" idx="19"/>
          </p:nvPr>
        </p:nvSpPr>
        <p:spPr/>
        <p:txBody>
          <a:bodyPr/>
          <a:lstStyle/>
          <a:p>
            <a:r>
              <a:rPr lang="en-US"/>
              <a:t>PRIVILEGED &amp; CONFIDENTIAL</a:t>
            </a:r>
            <a:endParaRPr lang="en-US" dirty="0"/>
          </a:p>
        </p:txBody>
      </p:sp>
      <p:sp>
        <p:nvSpPr>
          <p:cNvPr id="6" name="Rectangle 5">
            <a:extLst>
              <a:ext uri="{FF2B5EF4-FFF2-40B4-BE49-F238E27FC236}">
                <a16:creationId xmlns:a16="http://schemas.microsoft.com/office/drawing/2014/main" id="{0D1035CA-7CE9-479B-A721-5320EA309399}"/>
              </a:ext>
            </a:extLst>
          </p:cNvPr>
          <p:cNvSpPr/>
          <p:nvPr/>
        </p:nvSpPr>
        <p:spPr>
          <a:xfrm>
            <a:off x="2435289" y="4198287"/>
            <a:ext cx="7725747" cy="88174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1516F70-EA19-4142-BBD1-0C63E81DF194}"/>
              </a:ext>
            </a:extLst>
          </p:cNvPr>
          <p:cNvSpPr/>
          <p:nvPr/>
        </p:nvSpPr>
        <p:spPr>
          <a:xfrm>
            <a:off x="500743" y="5225058"/>
            <a:ext cx="10780529" cy="646331"/>
          </a:xfrm>
          <a:prstGeom prst="rect">
            <a:avLst/>
          </a:prstGeom>
        </p:spPr>
        <p:txBody>
          <a:bodyPr wrap="square">
            <a:spAutoFit/>
          </a:bodyPr>
          <a:lstStyle/>
          <a:p>
            <a:pPr lvl="1"/>
            <a:r>
              <a:rPr lang="en-US" dirty="0"/>
              <a:t>Exception: no identification statement is necessary if the payor of the ad is an individual acting independently, who is not a candidate, and is not acting as an agent for a candidate or committee.</a:t>
            </a:r>
          </a:p>
        </p:txBody>
      </p:sp>
    </p:spTree>
    <p:extLst>
      <p:ext uri="{BB962C8B-B14F-4D97-AF65-F5344CB8AC3E}">
        <p14:creationId xmlns:p14="http://schemas.microsoft.com/office/powerpoint/2010/main" val="724656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655E8-DB92-4051-A25A-A80D39FFEE61}"/>
              </a:ext>
            </a:extLst>
          </p:cNvPr>
          <p:cNvSpPr>
            <a:spLocks noGrp="1"/>
          </p:cNvSpPr>
          <p:nvPr>
            <p:ph type="title"/>
          </p:nvPr>
        </p:nvSpPr>
        <p:spPr>
          <a:xfrm>
            <a:off x="247650" y="647700"/>
            <a:ext cx="11696700" cy="815975"/>
          </a:xfrm>
        </p:spPr>
        <p:txBody>
          <a:bodyPr/>
          <a:lstStyle/>
          <a:p>
            <a:r>
              <a:rPr lang="en-US" u="sng" dirty="0"/>
              <a:t>Bottom-Line</a:t>
            </a:r>
            <a:r>
              <a:rPr lang="en-US" dirty="0"/>
              <a:t> for Michigan Law</a:t>
            </a:r>
          </a:p>
        </p:txBody>
      </p:sp>
      <p:sp>
        <p:nvSpPr>
          <p:cNvPr id="4" name="Content Placeholder 3">
            <a:extLst>
              <a:ext uri="{FF2B5EF4-FFF2-40B4-BE49-F238E27FC236}">
                <a16:creationId xmlns:a16="http://schemas.microsoft.com/office/drawing/2014/main" id="{2DDDAE8E-8FDD-40EB-97EC-5A7130123B1C}"/>
              </a:ext>
            </a:extLst>
          </p:cNvPr>
          <p:cNvSpPr>
            <a:spLocks noGrp="1"/>
          </p:cNvSpPr>
          <p:nvPr>
            <p:ph sz="quarter" idx="18"/>
          </p:nvPr>
        </p:nvSpPr>
        <p:spPr>
          <a:xfrm>
            <a:off x="228600" y="1539552"/>
            <a:ext cx="5638800" cy="4553274"/>
          </a:xfrm>
        </p:spPr>
        <p:txBody>
          <a:bodyPr/>
          <a:lstStyle/>
          <a:p>
            <a:r>
              <a:rPr lang="en-US" sz="2800" dirty="0"/>
              <a:t>Every printed political ad should contain the following:</a:t>
            </a:r>
          </a:p>
          <a:p>
            <a:pPr marL="914400" lvl="1" indent="-457200">
              <a:buFont typeface="+mj-lt"/>
              <a:buAutoNum type="arabicPeriod"/>
            </a:pPr>
            <a:r>
              <a:rPr lang="en-US" sz="2400" dirty="0"/>
              <a:t>The </a:t>
            </a:r>
            <a:r>
              <a:rPr lang="en-US" sz="2400" b="1" i="1" dirty="0">
                <a:solidFill>
                  <a:schemeClr val="accent1"/>
                </a:solidFill>
              </a:rPr>
              <a:t>name of the author </a:t>
            </a:r>
            <a:r>
              <a:rPr lang="en-US" sz="2400" dirty="0"/>
              <a:t>of the advertisement;</a:t>
            </a:r>
          </a:p>
          <a:p>
            <a:pPr marL="914400" lvl="1" indent="-457200">
              <a:buFont typeface="+mj-lt"/>
              <a:buAutoNum type="arabicPeriod"/>
            </a:pPr>
            <a:endParaRPr lang="en-US" sz="2400" dirty="0"/>
          </a:p>
          <a:p>
            <a:pPr marL="914400" lvl="1" indent="-457200">
              <a:buFont typeface="+mj-lt"/>
              <a:buAutoNum type="arabicPeriod"/>
            </a:pPr>
            <a:r>
              <a:rPr lang="en-US" sz="2400" dirty="0"/>
              <a:t>The </a:t>
            </a:r>
            <a:r>
              <a:rPr lang="en-US" sz="2400" b="1" i="1" dirty="0">
                <a:solidFill>
                  <a:schemeClr val="accent1"/>
                </a:solidFill>
              </a:rPr>
              <a:t>name of the person or organization who is paying </a:t>
            </a:r>
            <a:r>
              <a:rPr lang="en-US" sz="2400" dirty="0"/>
              <a:t>for the advertisement; AND </a:t>
            </a:r>
          </a:p>
          <a:p>
            <a:pPr marL="914400" lvl="1" indent="-457200">
              <a:buFont typeface="+mj-lt"/>
              <a:buAutoNum type="arabicPeriod"/>
            </a:pPr>
            <a:endParaRPr lang="en-US" sz="2400" dirty="0"/>
          </a:p>
          <a:p>
            <a:pPr marL="914400" lvl="1" indent="-457200">
              <a:buFont typeface="+mj-lt"/>
              <a:buAutoNum type="arabicPeriod"/>
            </a:pPr>
            <a:r>
              <a:rPr lang="en-US" sz="2400" dirty="0"/>
              <a:t>The </a:t>
            </a:r>
            <a:r>
              <a:rPr lang="en-US" sz="2400" b="1" i="1" dirty="0">
                <a:solidFill>
                  <a:schemeClr val="accent1"/>
                </a:solidFill>
              </a:rPr>
              <a:t>address of the person or organization who is paying</a:t>
            </a:r>
            <a:r>
              <a:rPr lang="en-US" sz="2400" dirty="0"/>
              <a:t> for the advertisement.</a:t>
            </a:r>
          </a:p>
          <a:p>
            <a:pPr marL="457200" indent="-457200">
              <a:buFont typeface="+mj-lt"/>
              <a:buAutoNum type="arabicPeriod"/>
            </a:pPr>
            <a:endParaRPr lang="en-US" b="1" dirty="0"/>
          </a:p>
          <a:p>
            <a:pPr marL="457200" indent="-457200">
              <a:buFont typeface="+mj-lt"/>
              <a:buAutoNum type="arabicPeriod"/>
            </a:pPr>
            <a:endParaRPr lang="en-US" dirty="0"/>
          </a:p>
        </p:txBody>
      </p:sp>
      <p:sp>
        <p:nvSpPr>
          <p:cNvPr id="5" name="Footer Placeholder 4">
            <a:extLst>
              <a:ext uri="{FF2B5EF4-FFF2-40B4-BE49-F238E27FC236}">
                <a16:creationId xmlns:a16="http://schemas.microsoft.com/office/drawing/2014/main" id="{ABA24313-0FE0-41EC-8DAA-5FD39A1168A6}"/>
              </a:ext>
            </a:extLst>
          </p:cNvPr>
          <p:cNvSpPr>
            <a:spLocks noGrp="1"/>
          </p:cNvSpPr>
          <p:nvPr>
            <p:ph type="ftr" sz="quarter" idx="19"/>
          </p:nvPr>
        </p:nvSpPr>
        <p:spPr/>
        <p:txBody>
          <a:bodyPr/>
          <a:lstStyle/>
          <a:p>
            <a:r>
              <a:rPr lang="en-US"/>
              <a:t>PRIVILEGED &amp; CONFIDENTIAL</a:t>
            </a:r>
            <a:endParaRPr lang="en-US" dirty="0"/>
          </a:p>
        </p:txBody>
      </p:sp>
      <p:pic>
        <p:nvPicPr>
          <p:cNvPr id="7" name="Picture 6" descr="A city skyline by a body of water&#10;&#10;Description automatically generated">
            <a:extLst>
              <a:ext uri="{FF2B5EF4-FFF2-40B4-BE49-F238E27FC236}">
                <a16:creationId xmlns:a16="http://schemas.microsoft.com/office/drawing/2014/main" id="{83415479-756B-46AC-8F79-10ABD2DCA0D7}"/>
              </a:ext>
            </a:extLst>
          </p:cNvPr>
          <p:cNvPicPr>
            <a:picLocks noChangeAspect="1"/>
          </p:cNvPicPr>
          <p:nvPr/>
        </p:nvPicPr>
        <p:blipFill>
          <a:blip r:embed="rId2"/>
          <a:stretch>
            <a:fillRect/>
          </a:stretch>
        </p:blipFill>
        <p:spPr>
          <a:xfrm>
            <a:off x="6767804" y="1727199"/>
            <a:ext cx="4914898" cy="3276599"/>
          </a:xfrm>
          <a:prstGeom prst="rect">
            <a:avLst/>
          </a:prstGeom>
        </p:spPr>
      </p:pic>
    </p:spTree>
    <p:extLst>
      <p:ext uri="{BB962C8B-B14F-4D97-AF65-F5344CB8AC3E}">
        <p14:creationId xmlns:p14="http://schemas.microsoft.com/office/powerpoint/2010/main" val="450606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B6C9-A23B-4C4F-948B-E9A4046FA5F4}"/>
              </a:ext>
            </a:extLst>
          </p:cNvPr>
          <p:cNvSpPr>
            <a:spLocks noGrp="1"/>
          </p:cNvSpPr>
          <p:nvPr>
            <p:ph type="ctrTitle"/>
          </p:nvPr>
        </p:nvSpPr>
        <p:spPr>
          <a:xfrm>
            <a:off x="6629400" y="3103462"/>
            <a:ext cx="5295899" cy="1709698"/>
          </a:xfrm>
        </p:spPr>
        <p:txBody>
          <a:bodyPr/>
          <a:lstStyle/>
          <a:p>
            <a:r>
              <a:rPr lang="en-US" dirty="0"/>
              <a:t>Michigan’s new AI Law</a:t>
            </a:r>
          </a:p>
        </p:txBody>
      </p:sp>
      <p:sp>
        <p:nvSpPr>
          <p:cNvPr id="3" name="Footer Placeholder 2">
            <a:extLst>
              <a:ext uri="{FF2B5EF4-FFF2-40B4-BE49-F238E27FC236}">
                <a16:creationId xmlns:a16="http://schemas.microsoft.com/office/drawing/2014/main" id="{AD1FA43E-5A8A-44D3-B0BE-77F69A921E7B}"/>
              </a:ext>
            </a:extLst>
          </p:cNvPr>
          <p:cNvSpPr>
            <a:spLocks noGrp="1"/>
          </p:cNvSpPr>
          <p:nvPr>
            <p:ph type="ftr" sz="quarter" idx="10"/>
          </p:nvPr>
        </p:nvSpPr>
        <p:spPr/>
        <p:txBody>
          <a:bodyPr/>
          <a:lstStyle/>
          <a:p>
            <a:r>
              <a:rPr lang="en-US"/>
              <a:t>PRIVILEGED &amp; CONFIDENTIAL</a:t>
            </a:r>
            <a:endParaRPr lang="en-US" dirty="0"/>
          </a:p>
        </p:txBody>
      </p:sp>
    </p:spTree>
    <p:extLst>
      <p:ext uri="{BB962C8B-B14F-4D97-AF65-F5344CB8AC3E}">
        <p14:creationId xmlns:p14="http://schemas.microsoft.com/office/powerpoint/2010/main" val="3211884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46CA9-5511-4899-B3B7-B4E388AB6989}"/>
              </a:ext>
            </a:extLst>
          </p:cNvPr>
          <p:cNvSpPr>
            <a:spLocks noGrp="1"/>
          </p:cNvSpPr>
          <p:nvPr>
            <p:ph type="title"/>
          </p:nvPr>
        </p:nvSpPr>
        <p:spPr/>
        <p:txBody>
          <a:bodyPr/>
          <a:lstStyle/>
          <a:p>
            <a:r>
              <a:rPr lang="en-US" dirty="0"/>
              <a:t>Michigan Passes AI Campaign Advertising Law</a:t>
            </a:r>
          </a:p>
        </p:txBody>
      </p:sp>
      <p:sp>
        <p:nvSpPr>
          <p:cNvPr id="3" name="Content Placeholder 2">
            <a:extLst>
              <a:ext uri="{FF2B5EF4-FFF2-40B4-BE49-F238E27FC236}">
                <a16:creationId xmlns:a16="http://schemas.microsoft.com/office/drawing/2014/main" id="{A38CD13A-CE1C-473F-9707-D8EAAF22EE10}"/>
              </a:ext>
            </a:extLst>
          </p:cNvPr>
          <p:cNvSpPr>
            <a:spLocks noGrp="1"/>
          </p:cNvSpPr>
          <p:nvPr>
            <p:ph sz="quarter" idx="11"/>
          </p:nvPr>
        </p:nvSpPr>
        <p:spPr>
          <a:xfrm>
            <a:off x="432080" y="1708107"/>
            <a:ext cx="5775124" cy="4186237"/>
          </a:xfrm>
        </p:spPr>
        <p:txBody>
          <a:bodyPr/>
          <a:lstStyle/>
          <a:p>
            <a:pPr marL="0" indent="0">
              <a:buNone/>
            </a:pPr>
            <a:r>
              <a:rPr lang="en-US" sz="2000" dirty="0"/>
              <a:t>Sec. 59. (1) If a person, committee, or other entity creates, publishes, or originally distributes a qualified political advertisement, the qualified political advertisement must include, in a clear and conspicuous manner, a statement that meets all of the following requirements, as applicable: </a:t>
            </a:r>
          </a:p>
          <a:p>
            <a:pPr marL="457200" indent="-457200">
              <a:buAutoNum type="alphaLcParenBoth"/>
            </a:pPr>
            <a:r>
              <a:rPr lang="en-US" sz="2000" b="1" i="1" dirty="0">
                <a:solidFill>
                  <a:schemeClr val="accent1"/>
                </a:solidFill>
              </a:rPr>
              <a:t>State that the qualified political advertisement was generated in whole or in part by artificial intelligence</a:t>
            </a:r>
            <a:r>
              <a:rPr lang="en-US" sz="2000" dirty="0"/>
              <a:t>. </a:t>
            </a:r>
          </a:p>
          <a:p>
            <a:pPr marL="457200" indent="-457200">
              <a:buAutoNum type="alphaLcParenBoth"/>
            </a:pPr>
            <a:r>
              <a:rPr lang="en-US" sz="2000" dirty="0"/>
              <a:t>If the qualified political advertisement is a text or graphic communication, appear in letters at least as large as the majority of the text in the communication. </a:t>
            </a:r>
          </a:p>
        </p:txBody>
      </p:sp>
      <p:sp>
        <p:nvSpPr>
          <p:cNvPr id="4" name="Footer Placeholder 3">
            <a:extLst>
              <a:ext uri="{FF2B5EF4-FFF2-40B4-BE49-F238E27FC236}">
                <a16:creationId xmlns:a16="http://schemas.microsoft.com/office/drawing/2014/main" id="{BDBAEE26-9246-486E-A2CE-78D14E512FEC}"/>
              </a:ext>
            </a:extLst>
          </p:cNvPr>
          <p:cNvSpPr>
            <a:spLocks noGrp="1"/>
          </p:cNvSpPr>
          <p:nvPr>
            <p:ph type="ftr" sz="quarter" idx="12"/>
          </p:nvPr>
        </p:nvSpPr>
        <p:spPr/>
        <p:txBody>
          <a:bodyPr/>
          <a:lstStyle/>
          <a:p>
            <a:r>
              <a:rPr lang="en-US"/>
              <a:t>PRIVILEGED &amp; CONFIDENTIAL</a:t>
            </a:r>
            <a:endParaRPr lang="en-US" dirty="0"/>
          </a:p>
        </p:txBody>
      </p:sp>
      <p:pic>
        <p:nvPicPr>
          <p:cNvPr id="6" name="Picture 5">
            <a:extLst>
              <a:ext uri="{FF2B5EF4-FFF2-40B4-BE49-F238E27FC236}">
                <a16:creationId xmlns:a16="http://schemas.microsoft.com/office/drawing/2014/main" id="{39F13FA3-210E-496C-8C46-75CB00576785}"/>
              </a:ext>
            </a:extLst>
          </p:cNvPr>
          <p:cNvPicPr>
            <a:picLocks noChangeAspect="1"/>
          </p:cNvPicPr>
          <p:nvPr/>
        </p:nvPicPr>
        <p:blipFill>
          <a:blip r:embed="rId2"/>
          <a:stretch>
            <a:fillRect/>
          </a:stretch>
        </p:blipFill>
        <p:spPr>
          <a:xfrm>
            <a:off x="6481187" y="4429553"/>
            <a:ext cx="5356802" cy="1423680"/>
          </a:xfrm>
          <a:prstGeom prst="rect">
            <a:avLst/>
          </a:prstGeom>
        </p:spPr>
      </p:pic>
      <p:pic>
        <p:nvPicPr>
          <p:cNvPr id="23" name="Picture 22">
            <a:extLst>
              <a:ext uri="{FF2B5EF4-FFF2-40B4-BE49-F238E27FC236}">
                <a16:creationId xmlns:a16="http://schemas.microsoft.com/office/drawing/2014/main" id="{AF264B81-4440-4831-9406-E104D316AB39}"/>
              </a:ext>
            </a:extLst>
          </p:cNvPr>
          <p:cNvPicPr>
            <a:picLocks noChangeAspect="1"/>
          </p:cNvPicPr>
          <p:nvPr/>
        </p:nvPicPr>
        <p:blipFill>
          <a:blip r:embed="rId3"/>
          <a:stretch>
            <a:fillRect/>
          </a:stretch>
        </p:blipFill>
        <p:spPr>
          <a:xfrm>
            <a:off x="6481187" y="1847683"/>
            <a:ext cx="2369640" cy="2261496"/>
          </a:xfrm>
          <a:prstGeom prst="rect">
            <a:avLst/>
          </a:prstGeom>
        </p:spPr>
      </p:pic>
      <p:pic>
        <p:nvPicPr>
          <p:cNvPr id="25" name="Picture 24">
            <a:extLst>
              <a:ext uri="{FF2B5EF4-FFF2-40B4-BE49-F238E27FC236}">
                <a16:creationId xmlns:a16="http://schemas.microsoft.com/office/drawing/2014/main" id="{84E47E06-FFD1-4353-927A-1D16ABBF4B9D}"/>
              </a:ext>
            </a:extLst>
          </p:cNvPr>
          <p:cNvPicPr>
            <a:picLocks noChangeAspect="1"/>
          </p:cNvPicPr>
          <p:nvPr/>
        </p:nvPicPr>
        <p:blipFill>
          <a:blip r:embed="rId4"/>
          <a:stretch>
            <a:fillRect/>
          </a:stretch>
        </p:blipFill>
        <p:spPr>
          <a:xfrm>
            <a:off x="9124810" y="1708107"/>
            <a:ext cx="2238236" cy="2493268"/>
          </a:xfrm>
          <a:prstGeom prst="rect">
            <a:avLst/>
          </a:prstGeom>
        </p:spPr>
      </p:pic>
    </p:spTree>
    <p:extLst>
      <p:ext uri="{BB962C8B-B14F-4D97-AF65-F5344CB8AC3E}">
        <p14:creationId xmlns:p14="http://schemas.microsoft.com/office/powerpoint/2010/main" val="3422551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64313-8332-44E8-884F-FB8666B21831}"/>
              </a:ext>
            </a:extLst>
          </p:cNvPr>
          <p:cNvSpPr>
            <a:spLocks noGrp="1"/>
          </p:cNvSpPr>
          <p:nvPr>
            <p:ph type="title"/>
          </p:nvPr>
        </p:nvSpPr>
        <p:spPr/>
        <p:txBody>
          <a:bodyPr/>
          <a:lstStyle/>
          <a:p>
            <a:r>
              <a:rPr lang="en-US" dirty="0"/>
              <a:t>Under the New AI Law</a:t>
            </a:r>
          </a:p>
        </p:txBody>
      </p:sp>
      <p:sp>
        <p:nvSpPr>
          <p:cNvPr id="3" name="Content Placeholder 2">
            <a:extLst>
              <a:ext uri="{FF2B5EF4-FFF2-40B4-BE49-F238E27FC236}">
                <a16:creationId xmlns:a16="http://schemas.microsoft.com/office/drawing/2014/main" id="{E47F54A9-FAE1-4730-841E-F3ACAEE6DE07}"/>
              </a:ext>
            </a:extLst>
          </p:cNvPr>
          <p:cNvSpPr>
            <a:spLocks noGrp="1"/>
          </p:cNvSpPr>
          <p:nvPr>
            <p:ph sz="quarter" idx="11"/>
          </p:nvPr>
        </p:nvSpPr>
        <p:spPr/>
        <p:txBody>
          <a:bodyPr/>
          <a:lstStyle/>
          <a:p>
            <a:r>
              <a:rPr lang="en-US" dirty="0"/>
              <a:t>You will need to ask all advertisers (*or advertisers in the area the law covers – like political advertising) if they used </a:t>
            </a:r>
            <a:r>
              <a:rPr lang="en-US" dirty="0" err="1"/>
              <a:t>GenAI</a:t>
            </a:r>
            <a:r>
              <a:rPr lang="en-US" dirty="0"/>
              <a:t> to create their copy</a:t>
            </a:r>
          </a:p>
          <a:p>
            <a:pPr lvl="1"/>
            <a:r>
              <a:rPr lang="en-US" dirty="0"/>
              <a:t>Note: The Legislature</a:t>
            </a:r>
            <a:r>
              <a:rPr lang="en-US" b="1" i="1" dirty="0">
                <a:solidFill>
                  <a:schemeClr val="accent1"/>
                </a:solidFill>
              </a:rPr>
              <a:t> REALLY </a:t>
            </a:r>
            <a:r>
              <a:rPr lang="en-US" dirty="0"/>
              <a:t>needs to define </a:t>
            </a:r>
            <a:r>
              <a:rPr lang="en-US" dirty="0" err="1"/>
              <a:t>GenAI</a:t>
            </a:r>
            <a:r>
              <a:rPr lang="en-US" dirty="0"/>
              <a:t>, because (technically) spell check applies artificial intelligence and might have to be disclosed</a:t>
            </a:r>
          </a:p>
          <a:p>
            <a:r>
              <a:rPr lang="en-US" dirty="0"/>
              <a:t>You will want to consider assuring you have good indemnification provisions that call out the use of artificial intelligence</a:t>
            </a:r>
          </a:p>
          <a:p>
            <a:pPr lvl="1"/>
            <a:r>
              <a:rPr lang="en-US" dirty="0"/>
              <a:t>We have provided a sample indemnification provision behind the paywall on the MPA website. </a:t>
            </a:r>
          </a:p>
          <a:p>
            <a:r>
              <a:rPr lang="en-US" dirty="0"/>
              <a:t>You will want to have an internal AI advertising policy that you provide to your advertisers </a:t>
            </a:r>
          </a:p>
        </p:txBody>
      </p:sp>
      <p:sp>
        <p:nvSpPr>
          <p:cNvPr id="4" name="Footer Placeholder 3">
            <a:extLst>
              <a:ext uri="{FF2B5EF4-FFF2-40B4-BE49-F238E27FC236}">
                <a16:creationId xmlns:a16="http://schemas.microsoft.com/office/drawing/2014/main" id="{5A69CF93-F03E-4ADB-880E-33E1DFF1E111}"/>
              </a:ext>
            </a:extLst>
          </p:cNvPr>
          <p:cNvSpPr>
            <a:spLocks noGrp="1"/>
          </p:cNvSpPr>
          <p:nvPr>
            <p:ph type="ftr" sz="quarter" idx="12"/>
          </p:nvPr>
        </p:nvSpPr>
        <p:spPr/>
        <p:txBody>
          <a:bodyPr/>
          <a:lstStyle/>
          <a:p>
            <a:r>
              <a:rPr lang="en-US"/>
              <a:t>PRIVILEGED &amp; CONFIDENTIAL</a:t>
            </a:r>
            <a:endParaRPr lang="en-US" dirty="0"/>
          </a:p>
        </p:txBody>
      </p:sp>
    </p:spTree>
    <p:extLst>
      <p:ext uri="{BB962C8B-B14F-4D97-AF65-F5344CB8AC3E}">
        <p14:creationId xmlns:p14="http://schemas.microsoft.com/office/powerpoint/2010/main" val="3698067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B6C9-A23B-4C4F-948B-E9A4046FA5F4}"/>
              </a:ext>
            </a:extLst>
          </p:cNvPr>
          <p:cNvSpPr>
            <a:spLocks noGrp="1"/>
          </p:cNvSpPr>
          <p:nvPr>
            <p:ph type="ctrTitle"/>
          </p:nvPr>
        </p:nvSpPr>
        <p:spPr/>
        <p:txBody>
          <a:bodyPr/>
          <a:lstStyle/>
          <a:p>
            <a:r>
              <a:rPr lang="en-US" dirty="0"/>
              <a:t>Election Night Fever: Michigan in the limelight</a:t>
            </a:r>
          </a:p>
        </p:txBody>
      </p:sp>
      <p:sp>
        <p:nvSpPr>
          <p:cNvPr id="3" name="Footer Placeholder 2">
            <a:extLst>
              <a:ext uri="{FF2B5EF4-FFF2-40B4-BE49-F238E27FC236}">
                <a16:creationId xmlns:a16="http://schemas.microsoft.com/office/drawing/2014/main" id="{AD1FA43E-5A8A-44D3-B0BE-77F69A921E7B}"/>
              </a:ext>
            </a:extLst>
          </p:cNvPr>
          <p:cNvSpPr>
            <a:spLocks noGrp="1"/>
          </p:cNvSpPr>
          <p:nvPr>
            <p:ph type="ftr" sz="quarter" idx="10"/>
          </p:nvPr>
        </p:nvSpPr>
        <p:spPr/>
        <p:txBody>
          <a:bodyPr/>
          <a:lstStyle/>
          <a:p>
            <a:r>
              <a:rPr lang="en-US"/>
              <a:t>PRIVILEGED &amp; CONFIDENTIAL</a:t>
            </a:r>
            <a:endParaRPr lang="en-US" dirty="0"/>
          </a:p>
        </p:txBody>
      </p:sp>
    </p:spTree>
    <p:extLst>
      <p:ext uri="{BB962C8B-B14F-4D97-AF65-F5344CB8AC3E}">
        <p14:creationId xmlns:p14="http://schemas.microsoft.com/office/powerpoint/2010/main" val="1640967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4172F-628C-44A3-B5B0-3002D965E70E}"/>
              </a:ext>
            </a:extLst>
          </p:cNvPr>
          <p:cNvSpPr>
            <a:spLocks noGrp="1"/>
          </p:cNvSpPr>
          <p:nvPr>
            <p:ph type="title"/>
          </p:nvPr>
        </p:nvSpPr>
        <p:spPr/>
        <p:txBody>
          <a:bodyPr/>
          <a:lstStyle/>
          <a:p>
            <a:r>
              <a:rPr lang="en-US" dirty="0"/>
              <a:t>Indemnification and AI Use Policies</a:t>
            </a:r>
          </a:p>
        </p:txBody>
      </p:sp>
      <p:sp>
        <p:nvSpPr>
          <p:cNvPr id="3" name="Content Placeholder 2">
            <a:extLst>
              <a:ext uri="{FF2B5EF4-FFF2-40B4-BE49-F238E27FC236}">
                <a16:creationId xmlns:a16="http://schemas.microsoft.com/office/drawing/2014/main" id="{CB63BC52-4352-44B7-B74C-F23FD937E6DB}"/>
              </a:ext>
            </a:extLst>
          </p:cNvPr>
          <p:cNvSpPr>
            <a:spLocks noGrp="1"/>
          </p:cNvSpPr>
          <p:nvPr>
            <p:ph sz="quarter" idx="11"/>
          </p:nvPr>
        </p:nvSpPr>
        <p:spPr/>
        <p:txBody>
          <a:bodyPr/>
          <a:lstStyle/>
          <a:p>
            <a:r>
              <a:rPr lang="en-US" dirty="0"/>
              <a:t>For indemnification – use the MPA template AI Indemnification</a:t>
            </a:r>
          </a:p>
          <a:p>
            <a:endParaRPr lang="en-US" dirty="0"/>
          </a:p>
          <a:p>
            <a:pPr marL="0" indent="0">
              <a:buNone/>
            </a:pPr>
            <a:r>
              <a:rPr lang="en-US" sz="1800" dirty="0">
                <a:effectLst/>
                <a:latin typeface="Times New Roman" panose="02020603050405020304" pitchFamily="18" charset="0"/>
                <a:ea typeface="Times New Roman" panose="02020603050405020304" pitchFamily="18" charset="0"/>
              </a:rPr>
              <a:t>[ADVERTISER/ADVERTISING AGENCY] warrants and represents that the advertisement (“Work”) and all components of the Work submitted to [NEWSPAPER] were not made in whole or in part with artificial intelligence (e.g., such as generative AI programs). [ADVERTISER/ADVERTISING AGENCY] shall indemnify, defend, and hold harmless [NEWSPAPER] from and against any losses arising from infringement or violation of any applicable laws and regulations relating to the use of artificial intelligence, including, but not limited to, intellectual property rights of third parties and privacy rights.</a:t>
            </a:r>
          </a:p>
          <a:p>
            <a:endParaRPr lang="en-US" dirty="0"/>
          </a:p>
          <a:p>
            <a:r>
              <a:rPr lang="en-US" dirty="0"/>
              <a:t>Use Policies – Call the hotline for a tailored AI use policy to circulate to your advertisers </a:t>
            </a:r>
          </a:p>
        </p:txBody>
      </p:sp>
      <p:sp>
        <p:nvSpPr>
          <p:cNvPr id="4" name="Footer Placeholder 3">
            <a:extLst>
              <a:ext uri="{FF2B5EF4-FFF2-40B4-BE49-F238E27FC236}">
                <a16:creationId xmlns:a16="http://schemas.microsoft.com/office/drawing/2014/main" id="{904C4C7B-5217-4C14-9FE2-F037571FE7FB}"/>
              </a:ext>
            </a:extLst>
          </p:cNvPr>
          <p:cNvSpPr>
            <a:spLocks noGrp="1"/>
          </p:cNvSpPr>
          <p:nvPr>
            <p:ph type="ftr" sz="quarter" idx="12"/>
          </p:nvPr>
        </p:nvSpPr>
        <p:spPr/>
        <p:txBody>
          <a:bodyPr/>
          <a:lstStyle/>
          <a:p>
            <a:r>
              <a:rPr lang="en-US"/>
              <a:t>PRIVILEGED &amp; CONFIDENTIAL</a:t>
            </a:r>
            <a:endParaRPr lang="en-US" dirty="0"/>
          </a:p>
        </p:txBody>
      </p:sp>
    </p:spTree>
    <p:extLst>
      <p:ext uri="{BB962C8B-B14F-4D97-AF65-F5344CB8AC3E}">
        <p14:creationId xmlns:p14="http://schemas.microsoft.com/office/powerpoint/2010/main" val="1707332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6ED358-9D67-448F-B032-A717315850F3}"/>
              </a:ext>
            </a:extLst>
          </p:cNvPr>
          <p:cNvSpPr>
            <a:spLocks noGrp="1"/>
          </p:cNvSpPr>
          <p:nvPr>
            <p:ph type="ftr" sz="quarter" idx="10"/>
          </p:nvPr>
        </p:nvSpPr>
        <p:spPr/>
        <p:txBody>
          <a:bodyPr/>
          <a:lstStyle/>
          <a:p>
            <a:r>
              <a:rPr lang="en-US" dirty="0"/>
              <a:t>PRIVILEGED &amp; CONFIDENTIAL</a:t>
            </a:r>
          </a:p>
        </p:txBody>
      </p:sp>
      <p:sp>
        <p:nvSpPr>
          <p:cNvPr id="4" name="Title 1">
            <a:extLst>
              <a:ext uri="{FF2B5EF4-FFF2-40B4-BE49-F238E27FC236}">
                <a16:creationId xmlns:a16="http://schemas.microsoft.com/office/drawing/2014/main" id="{AE8DC814-A4FA-4CA6-BF04-C87A02221BF1}"/>
              </a:ext>
            </a:extLst>
          </p:cNvPr>
          <p:cNvSpPr txBox="1">
            <a:spLocks/>
          </p:cNvSpPr>
          <p:nvPr/>
        </p:nvSpPr>
        <p:spPr>
          <a:xfrm>
            <a:off x="6629400" y="3793928"/>
            <a:ext cx="5295899" cy="1709698"/>
          </a:xfrm>
          <a:prstGeom prst="rect">
            <a:avLst/>
          </a:prstGeom>
        </p:spPr>
        <p:txBody>
          <a:bodyPr anchor="b"/>
          <a:lstStyle>
            <a:lvl1pPr algn="l" defTabSz="914400" rtl="0" eaLnBrk="1" fontAlgn="t" latinLnBrk="0" hangingPunct="1">
              <a:lnSpc>
                <a:spcPct val="100000"/>
              </a:lnSpc>
              <a:spcBef>
                <a:spcPct val="0"/>
              </a:spcBef>
              <a:buNone/>
              <a:defRPr sz="3800" b="1" i="0" kern="1200" cap="all" baseline="0">
                <a:solidFill>
                  <a:schemeClr val="accent1"/>
                </a:solidFill>
                <a:latin typeface="+mj-lt"/>
                <a:ea typeface="+mj-ea"/>
                <a:cs typeface="+mj-cs"/>
              </a:defRPr>
            </a:lvl1pPr>
          </a:lstStyle>
          <a:p>
            <a:r>
              <a:rPr lang="en-US" u="sng" dirty="0"/>
              <a:t>The Mechanics</a:t>
            </a:r>
            <a:r>
              <a:rPr lang="en-US" dirty="0"/>
              <a:t>: Advertising requirements of federal LAWs</a:t>
            </a:r>
          </a:p>
        </p:txBody>
      </p:sp>
    </p:spTree>
    <p:extLst>
      <p:ext uri="{BB962C8B-B14F-4D97-AF65-F5344CB8AC3E}">
        <p14:creationId xmlns:p14="http://schemas.microsoft.com/office/powerpoint/2010/main" val="645234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46CA9-5511-4899-B3B7-B4E388AB6989}"/>
              </a:ext>
            </a:extLst>
          </p:cNvPr>
          <p:cNvSpPr>
            <a:spLocks noGrp="1"/>
          </p:cNvSpPr>
          <p:nvPr>
            <p:ph type="title"/>
          </p:nvPr>
        </p:nvSpPr>
        <p:spPr/>
        <p:txBody>
          <a:bodyPr/>
          <a:lstStyle/>
          <a:p>
            <a:r>
              <a:rPr lang="en-US" dirty="0"/>
              <a:t>Printed Political Ad Disclaimer:</a:t>
            </a:r>
            <a:br>
              <a:rPr lang="en-US" dirty="0"/>
            </a:br>
            <a:r>
              <a:rPr lang="en-US" u="sng" dirty="0"/>
              <a:t>When Required</a:t>
            </a:r>
            <a:endParaRPr lang="en-US" dirty="0"/>
          </a:p>
        </p:txBody>
      </p:sp>
      <p:sp>
        <p:nvSpPr>
          <p:cNvPr id="3" name="Content Placeholder 2">
            <a:extLst>
              <a:ext uri="{FF2B5EF4-FFF2-40B4-BE49-F238E27FC236}">
                <a16:creationId xmlns:a16="http://schemas.microsoft.com/office/drawing/2014/main" id="{A38CD13A-CE1C-473F-9707-D8EAAF22EE10}"/>
              </a:ext>
            </a:extLst>
          </p:cNvPr>
          <p:cNvSpPr>
            <a:spLocks noGrp="1"/>
          </p:cNvSpPr>
          <p:nvPr>
            <p:ph sz="quarter" idx="11"/>
          </p:nvPr>
        </p:nvSpPr>
        <p:spPr>
          <a:xfrm>
            <a:off x="432080" y="1708107"/>
            <a:ext cx="5775124" cy="4186237"/>
          </a:xfrm>
        </p:spPr>
        <p:txBody>
          <a:bodyPr/>
          <a:lstStyle/>
          <a:p>
            <a:pPr marL="0" indent="0">
              <a:buNone/>
            </a:pPr>
            <a:r>
              <a:rPr lang="en-US" dirty="0"/>
              <a:t>Disclaimers </a:t>
            </a:r>
            <a:r>
              <a:rPr lang="en-US" b="1" i="1" dirty="0">
                <a:solidFill>
                  <a:schemeClr val="accent1"/>
                </a:solidFill>
              </a:rPr>
              <a:t>must </a:t>
            </a:r>
            <a:r>
              <a:rPr lang="en-US" dirty="0"/>
              <a:t>be included if the ad is…</a:t>
            </a:r>
            <a:endParaRPr lang="en-US" dirty="0">
              <a:solidFill>
                <a:schemeClr val="accent1"/>
              </a:solidFill>
            </a:endParaRPr>
          </a:p>
          <a:p>
            <a:pPr marL="457200" indent="-457200">
              <a:buFont typeface="+mj-lt"/>
              <a:buAutoNum type="arabicPeriod"/>
            </a:pPr>
            <a:r>
              <a:rPr lang="en-US" dirty="0"/>
              <a:t>Made by a </a:t>
            </a:r>
            <a:r>
              <a:rPr lang="en-US" b="1" i="1" dirty="0">
                <a:solidFill>
                  <a:schemeClr val="accent1"/>
                </a:solidFill>
              </a:rPr>
              <a:t>political committee</a:t>
            </a:r>
            <a:r>
              <a:rPr lang="en-US" dirty="0"/>
              <a:t>;</a:t>
            </a:r>
          </a:p>
          <a:p>
            <a:pPr marL="457200" indent="-457200">
              <a:buFont typeface="+mj-lt"/>
              <a:buAutoNum type="arabicPeriod"/>
            </a:pPr>
            <a:r>
              <a:rPr lang="en-US" dirty="0"/>
              <a:t>Made by any person that </a:t>
            </a:r>
            <a:r>
              <a:rPr lang="en-US" b="1" i="1" dirty="0">
                <a:solidFill>
                  <a:schemeClr val="accent1"/>
                </a:solidFill>
              </a:rPr>
              <a:t>expressly advocates the election or defeat of a clearly identified candidate</a:t>
            </a:r>
            <a:r>
              <a:rPr lang="en-US" dirty="0"/>
              <a:t>;</a:t>
            </a:r>
          </a:p>
          <a:p>
            <a:pPr marL="457200" indent="-457200">
              <a:buFont typeface="+mj-lt"/>
              <a:buAutoNum type="arabicPeriod"/>
            </a:pPr>
            <a:r>
              <a:rPr lang="en-US" dirty="0"/>
              <a:t>Made by any person that </a:t>
            </a:r>
            <a:r>
              <a:rPr lang="en-US" b="1" i="1" dirty="0">
                <a:solidFill>
                  <a:schemeClr val="accent1"/>
                </a:solidFill>
              </a:rPr>
              <a:t>solicits any contributions</a:t>
            </a:r>
            <a:r>
              <a:rPr lang="en-US" dirty="0"/>
              <a:t>; OR</a:t>
            </a:r>
          </a:p>
          <a:p>
            <a:pPr marL="457200" indent="-457200">
              <a:buFont typeface="+mj-lt"/>
              <a:buAutoNum type="arabicPeriod"/>
            </a:pPr>
            <a:r>
              <a:rPr lang="en-US" dirty="0"/>
              <a:t>Is an </a:t>
            </a:r>
            <a:r>
              <a:rPr lang="en-US" b="1" i="1" dirty="0">
                <a:solidFill>
                  <a:schemeClr val="accent1"/>
                </a:solidFill>
              </a:rPr>
              <a:t>electioneering communication</a:t>
            </a:r>
            <a:r>
              <a:rPr lang="en-US" dirty="0"/>
              <a:t>.</a:t>
            </a:r>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BDBAEE26-9246-486E-A2CE-78D14E512FEC}"/>
              </a:ext>
            </a:extLst>
          </p:cNvPr>
          <p:cNvSpPr>
            <a:spLocks noGrp="1"/>
          </p:cNvSpPr>
          <p:nvPr>
            <p:ph type="ftr" sz="quarter" idx="12"/>
          </p:nvPr>
        </p:nvSpPr>
        <p:spPr/>
        <p:txBody>
          <a:bodyPr/>
          <a:lstStyle/>
          <a:p>
            <a:r>
              <a:rPr lang="en-US" dirty="0"/>
              <a:t>PRIVILEGED &amp; CONFIDENTIAL</a:t>
            </a:r>
          </a:p>
        </p:txBody>
      </p:sp>
      <p:pic>
        <p:nvPicPr>
          <p:cNvPr id="7" name="Picture 6" descr="A white house with columns and a fountain with White House in the background&#10;&#10;Description automatically generated">
            <a:extLst>
              <a:ext uri="{FF2B5EF4-FFF2-40B4-BE49-F238E27FC236}">
                <a16:creationId xmlns:a16="http://schemas.microsoft.com/office/drawing/2014/main" id="{88F7525B-30C6-4194-A21C-C8B0DC67AF2D}"/>
              </a:ext>
            </a:extLst>
          </p:cNvPr>
          <p:cNvPicPr>
            <a:picLocks noChangeAspect="1"/>
          </p:cNvPicPr>
          <p:nvPr/>
        </p:nvPicPr>
        <p:blipFill>
          <a:blip r:embed="rId2"/>
          <a:stretch>
            <a:fillRect/>
          </a:stretch>
        </p:blipFill>
        <p:spPr>
          <a:xfrm>
            <a:off x="6428791" y="1886117"/>
            <a:ext cx="5106955" cy="3830216"/>
          </a:xfrm>
          <a:prstGeom prst="rect">
            <a:avLst/>
          </a:prstGeom>
        </p:spPr>
      </p:pic>
    </p:spTree>
    <p:extLst>
      <p:ext uri="{BB962C8B-B14F-4D97-AF65-F5344CB8AC3E}">
        <p14:creationId xmlns:p14="http://schemas.microsoft.com/office/powerpoint/2010/main" val="2440116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46CA9-5511-4899-B3B7-B4E388AB6989}"/>
              </a:ext>
            </a:extLst>
          </p:cNvPr>
          <p:cNvSpPr>
            <a:spLocks noGrp="1"/>
          </p:cNvSpPr>
          <p:nvPr>
            <p:ph type="title"/>
          </p:nvPr>
        </p:nvSpPr>
        <p:spPr/>
        <p:txBody>
          <a:bodyPr/>
          <a:lstStyle/>
          <a:p>
            <a:r>
              <a:rPr lang="en-US" dirty="0"/>
              <a:t>Printed Political Ad Disclaimer:</a:t>
            </a:r>
            <a:br>
              <a:rPr lang="en-US" dirty="0"/>
            </a:br>
            <a:r>
              <a:rPr lang="en-US" u="sng" dirty="0"/>
              <a:t>Content of Disclaimer</a:t>
            </a:r>
            <a:endParaRPr lang="en-US" dirty="0"/>
          </a:p>
        </p:txBody>
      </p:sp>
      <p:sp>
        <p:nvSpPr>
          <p:cNvPr id="3" name="Content Placeholder 2">
            <a:extLst>
              <a:ext uri="{FF2B5EF4-FFF2-40B4-BE49-F238E27FC236}">
                <a16:creationId xmlns:a16="http://schemas.microsoft.com/office/drawing/2014/main" id="{A38CD13A-CE1C-473F-9707-D8EAAF22EE10}"/>
              </a:ext>
            </a:extLst>
          </p:cNvPr>
          <p:cNvSpPr>
            <a:spLocks noGrp="1"/>
          </p:cNvSpPr>
          <p:nvPr>
            <p:ph sz="quarter" idx="11"/>
          </p:nvPr>
        </p:nvSpPr>
        <p:spPr>
          <a:xfrm>
            <a:off x="348986" y="1451277"/>
            <a:ext cx="11492442" cy="4186237"/>
          </a:xfrm>
        </p:spPr>
        <p:txBody>
          <a:bodyPr/>
          <a:lstStyle/>
          <a:p>
            <a:pPr marL="0" indent="0">
              <a:buNone/>
            </a:pPr>
            <a:endParaRPr lang="en-US" sz="2000" dirty="0"/>
          </a:p>
          <a:p>
            <a:pPr marL="0" indent="0">
              <a:buNone/>
            </a:pPr>
            <a:r>
              <a:rPr lang="en-US" dirty="0"/>
              <a:t>If the printed ad is </a:t>
            </a:r>
            <a:r>
              <a:rPr lang="en-US" b="1" i="1" dirty="0">
                <a:solidFill>
                  <a:schemeClr val="accent1"/>
                </a:solidFill>
              </a:rPr>
              <a:t>paid for </a:t>
            </a:r>
            <a:r>
              <a:rPr lang="en-US" dirty="0"/>
              <a:t>or </a:t>
            </a:r>
            <a:r>
              <a:rPr lang="en-US" b="1" i="1" dirty="0">
                <a:solidFill>
                  <a:schemeClr val="accent1"/>
                </a:solidFill>
              </a:rPr>
              <a:t>authorized</a:t>
            </a:r>
            <a:r>
              <a:rPr lang="en-US" dirty="0"/>
              <a:t> by a </a:t>
            </a:r>
          </a:p>
          <a:p>
            <a:pPr marL="457200" lvl="1" indent="0">
              <a:buNone/>
            </a:pPr>
            <a:r>
              <a:rPr lang="en-US" sz="2400" dirty="0"/>
              <a:t>(1) candidate, </a:t>
            </a:r>
          </a:p>
          <a:p>
            <a:pPr marL="457200" lvl="1" indent="0">
              <a:buNone/>
            </a:pPr>
            <a:r>
              <a:rPr lang="en-US" sz="2400" dirty="0"/>
              <a:t>(2) an authorized candidate committee, or </a:t>
            </a:r>
          </a:p>
          <a:p>
            <a:pPr marL="457200" lvl="1" indent="0">
              <a:buNone/>
            </a:pPr>
            <a:r>
              <a:rPr lang="en-US" sz="2400" dirty="0"/>
              <a:t>(3) an agent of the candidate or committee, </a:t>
            </a:r>
          </a:p>
          <a:p>
            <a:pPr marL="457200" lvl="1" indent="0">
              <a:buNone/>
            </a:pPr>
            <a:endParaRPr lang="en-US" sz="2800" dirty="0"/>
          </a:p>
          <a:p>
            <a:pPr marL="0" indent="0">
              <a:buNone/>
            </a:pPr>
            <a:r>
              <a:rPr lang="en-US" dirty="0"/>
              <a:t>the disclaimer must state …</a:t>
            </a:r>
          </a:p>
          <a:p>
            <a:pPr marL="0" indent="0">
              <a:buNone/>
            </a:pPr>
            <a:endParaRPr lang="en-US" sz="2800" dirty="0"/>
          </a:p>
          <a:p>
            <a:pPr marL="0" indent="0" algn="ctr">
              <a:buNone/>
            </a:pPr>
            <a:r>
              <a:rPr lang="en-US" dirty="0"/>
              <a:t>“This advertisement has been [paid for/authorized] by [Smith/the committee to elect Smith]”</a:t>
            </a:r>
          </a:p>
          <a:p>
            <a:pPr marL="0" indent="0" algn="ctr">
              <a:buNone/>
            </a:pPr>
            <a:endParaRPr lang="en-US" sz="2000" dirty="0"/>
          </a:p>
        </p:txBody>
      </p:sp>
      <p:sp>
        <p:nvSpPr>
          <p:cNvPr id="4" name="Footer Placeholder 3">
            <a:extLst>
              <a:ext uri="{FF2B5EF4-FFF2-40B4-BE49-F238E27FC236}">
                <a16:creationId xmlns:a16="http://schemas.microsoft.com/office/drawing/2014/main" id="{BDBAEE26-9246-486E-A2CE-78D14E512FEC}"/>
              </a:ext>
            </a:extLst>
          </p:cNvPr>
          <p:cNvSpPr>
            <a:spLocks noGrp="1"/>
          </p:cNvSpPr>
          <p:nvPr>
            <p:ph type="ftr" sz="quarter" idx="12"/>
          </p:nvPr>
        </p:nvSpPr>
        <p:spPr/>
        <p:txBody>
          <a:bodyPr/>
          <a:lstStyle/>
          <a:p>
            <a:r>
              <a:rPr lang="en-US"/>
              <a:t>PRIVILEGED &amp; CONFIDENTIAL</a:t>
            </a:r>
            <a:endParaRPr lang="en-US" dirty="0"/>
          </a:p>
        </p:txBody>
      </p:sp>
      <p:sp>
        <p:nvSpPr>
          <p:cNvPr id="5" name="Rectangle 4">
            <a:extLst>
              <a:ext uri="{FF2B5EF4-FFF2-40B4-BE49-F238E27FC236}">
                <a16:creationId xmlns:a16="http://schemas.microsoft.com/office/drawing/2014/main" id="{0A5A867E-AD19-4FE8-B80D-31D7250DBF81}"/>
              </a:ext>
            </a:extLst>
          </p:cNvPr>
          <p:cNvSpPr/>
          <p:nvPr/>
        </p:nvSpPr>
        <p:spPr>
          <a:xfrm>
            <a:off x="348987" y="4722767"/>
            <a:ext cx="11492441" cy="101033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958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46CA9-5511-4899-B3B7-B4E388AB6989}"/>
              </a:ext>
            </a:extLst>
          </p:cNvPr>
          <p:cNvSpPr>
            <a:spLocks noGrp="1"/>
          </p:cNvSpPr>
          <p:nvPr>
            <p:ph type="title"/>
          </p:nvPr>
        </p:nvSpPr>
        <p:spPr/>
        <p:txBody>
          <a:bodyPr/>
          <a:lstStyle/>
          <a:p>
            <a:r>
              <a:rPr lang="en-US" dirty="0"/>
              <a:t>Printed Political Ad Disclaimer:</a:t>
            </a:r>
            <a:br>
              <a:rPr lang="en-US" dirty="0"/>
            </a:br>
            <a:r>
              <a:rPr lang="en-US" u="sng" dirty="0"/>
              <a:t>Content of Disclaimer</a:t>
            </a:r>
            <a:endParaRPr lang="en-US" dirty="0"/>
          </a:p>
        </p:txBody>
      </p:sp>
      <p:sp>
        <p:nvSpPr>
          <p:cNvPr id="3" name="Content Placeholder 2">
            <a:extLst>
              <a:ext uri="{FF2B5EF4-FFF2-40B4-BE49-F238E27FC236}">
                <a16:creationId xmlns:a16="http://schemas.microsoft.com/office/drawing/2014/main" id="{A38CD13A-CE1C-473F-9707-D8EAAF22EE10}"/>
              </a:ext>
            </a:extLst>
          </p:cNvPr>
          <p:cNvSpPr>
            <a:spLocks noGrp="1"/>
          </p:cNvSpPr>
          <p:nvPr>
            <p:ph sz="quarter" idx="11"/>
          </p:nvPr>
        </p:nvSpPr>
        <p:spPr>
          <a:xfrm>
            <a:off x="432080" y="1708107"/>
            <a:ext cx="11492442" cy="4186237"/>
          </a:xfrm>
        </p:spPr>
        <p:txBody>
          <a:bodyPr/>
          <a:lstStyle/>
          <a:p>
            <a:pPr marL="0" indent="0">
              <a:buNone/>
            </a:pPr>
            <a:r>
              <a:rPr lang="en-US" dirty="0"/>
              <a:t>If the printed ad is </a:t>
            </a:r>
            <a:r>
              <a:rPr lang="en-US" b="1" i="1" dirty="0">
                <a:solidFill>
                  <a:schemeClr val="accent1"/>
                </a:solidFill>
              </a:rPr>
              <a:t>authorized</a:t>
            </a:r>
            <a:r>
              <a:rPr lang="en-US" dirty="0"/>
              <a:t> by a </a:t>
            </a:r>
          </a:p>
          <a:p>
            <a:pPr marL="457200" lvl="1" indent="0">
              <a:buNone/>
            </a:pPr>
            <a:r>
              <a:rPr lang="en-US" sz="2400" dirty="0"/>
              <a:t>(1) candidate, </a:t>
            </a:r>
          </a:p>
          <a:p>
            <a:pPr marL="457200" lvl="1" indent="0">
              <a:buNone/>
            </a:pPr>
            <a:r>
              <a:rPr lang="en-US" sz="2400" dirty="0"/>
              <a:t>(2) an authorized candidate committee, or </a:t>
            </a:r>
          </a:p>
          <a:p>
            <a:pPr marL="457200" lvl="1" indent="0">
              <a:buNone/>
            </a:pPr>
            <a:r>
              <a:rPr lang="en-US" sz="2400" dirty="0"/>
              <a:t>(3) an agent of the candidate or committee, </a:t>
            </a:r>
          </a:p>
          <a:p>
            <a:pPr marL="0" indent="0">
              <a:buNone/>
            </a:pPr>
            <a:endParaRPr lang="en-US" b="1" i="1" dirty="0">
              <a:solidFill>
                <a:schemeClr val="accent1"/>
              </a:solidFill>
            </a:endParaRPr>
          </a:p>
          <a:p>
            <a:pPr marL="0" indent="0">
              <a:buNone/>
            </a:pPr>
            <a:r>
              <a:rPr lang="en-US" b="1" i="1" dirty="0">
                <a:solidFill>
                  <a:schemeClr val="accent1"/>
                </a:solidFill>
              </a:rPr>
              <a:t>but paid for </a:t>
            </a:r>
            <a:r>
              <a:rPr lang="en-US" dirty="0"/>
              <a:t>by </a:t>
            </a:r>
            <a:r>
              <a:rPr lang="en-US" b="1" i="1" dirty="0">
                <a:solidFill>
                  <a:schemeClr val="accent1"/>
                </a:solidFill>
              </a:rPr>
              <a:t>any other </a:t>
            </a:r>
            <a:r>
              <a:rPr lang="en-US" dirty="0"/>
              <a:t>person/organization, the disclaimer must state …</a:t>
            </a:r>
          </a:p>
          <a:p>
            <a:pPr marL="0" indent="0">
              <a:buNone/>
            </a:pPr>
            <a:endParaRPr lang="en-US" dirty="0"/>
          </a:p>
          <a:p>
            <a:pPr marL="0" indent="0" algn="ctr">
              <a:buNone/>
            </a:pPr>
            <a:r>
              <a:rPr lang="en-US" dirty="0"/>
              <a:t>“This advertisement has been [authorized] by [Smith/the committee to elect Smith] and paid for by [Lincoln]”</a:t>
            </a:r>
          </a:p>
          <a:p>
            <a:pPr marL="0" indent="0">
              <a:buNone/>
            </a:pPr>
            <a:endParaRPr lang="en-US" sz="2000" dirty="0"/>
          </a:p>
          <a:p>
            <a:pPr marL="0" indent="0">
              <a:buNone/>
            </a:pPr>
            <a:endParaRPr lang="en-US" sz="2000" dirty="0"/>
          </a:p>
          <a:p>
            <a:pPr marL="0" indent="0" algn="ctr">
              <a:buNone/>
            </a:pPr>
            <a:endParaRPr lang="en-US" sz="2000" dirty="0"/>
          </a:p>
        </p:txBody>
      </p:sp>
      <p:sp>
        <p:nvSpPr>
          <p:cNvPr id="4" name="Footer Placeholder 3">
            <a:extLst>
              <a:ext uri="{FF2B5EF4-FFF2-40B4-BE49-F238E27FC236}">
                <a16:creationId xmlns:a16="http://schemas.microsoft.com/office/drawing/2014/main" id="{BDBAEE26-9246-486E-A2CE-78D14E512FEC}"/>
              </a:ext>
            </a:extLst>
          </p:cNvPr>
          <p:cNvSpPr>
            <a:spLocks noGrp="1"/>
          </p:cNvSpPr>
          <p:nvPr>
            <p:ph type="ftr" sz="quarter" idx="12"/>
          </p:nvPr>
        </p:nvSpPr>
        <p:spPr/>
        <p:txBody>
          <a:bodyPr/>
          <a:lstStyle/>
          <a:p>
            <a:r>
              <a:rPr lang="en-US" dirty="0"/>
              <a:t>PRIVILEGED &amp; CONFIDENTIAL</a:t>
            </a:r>
          </a:p>
        </p:txBody>
      </p:sp>
      <p:sp>
        <p:nvSpPr>
          <p:cNvPr id="5" name="Rectangle 4">
            <a:extLst>
              <a:ext uri="{FF2B5EF4-FFF2-40B4-BE49-F238E27FC236}">
                <a16:creationId xmlns:a16="http://schemas.microsoft.com/office/drawing/2014/main" id="{6207E7B7-2813-450C-A031-05E8F2487B86}"/>
              </a:ext>
            </a:extLst>
          </p:cNvPr>
          <p:cNvSpPr/>
          <p:nvPr/>
        </p:nvSpPr>
        <p:spPr>
          <a:xfrm>
            <a:off x="348986" y="4532053"/>
            <a:ext cx="11492441" cy="101033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9156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B73E0-B798-4199-A567-A3127A37B3D1}"/>
              </a:ext>
            </a:extLst>
          </p:cNvPr>
          <p:cNvSpPr>
            <a:spLocks noGrp="1"/>
          </p:cNvSpPr>
          <p:nvPr>
            <p:ph type="title"/>
          </p:nvPr>
        </p:nvSpPr>
        <p:spPr/>
        <p:txBody>
          <a:bodyPr/>
          <a:lstStyle/>
          <a:p>
            <a:r>
              <a:rPr lang="en-US" dirty="0"/>
              <a:t>Printed Political Ad Disclaimer:</a:t>
            </a:r>
            <a:br>
              <a:rPr lang="en-US" dirty="0"/>
            </a:br>
            <a:r>
              <a:rPr lang="en-US" u="sng" dirty="0"/>
              <a:t>Content of Disclaimer</a:t>
            </a:r>
            <a:endParaRPr lang="en-US" dirty="0"/>
          </a:p>
        </p:txBody>
      </p:sp>
      <p:sp>
        <p:nvSpPr>
          <p:cNvPr id="3" name="Content Placeholder 2">
            <a:extLst>
              <a:ext uri="{FF2B5EF4-FFF2-40B4-BE49-F238E27FC236}">
                <a16:creationId xmlns:a16="http://schemas.microsoft.com/office/drawing/2014/main" id="{BDD4050C-B66B-4D68-9C3E-CE05DB4788EE}"/>
              </a:ext>
            </a:extLst>
          </p:cNvPr>
          <p:cNvSpPr>
            <a:spLocks noGrp="1"/>
          </p:cNvSpPr>
          <p:nvPr>
            <p:ph sz="quarter" idx="11"/>
          </p:nvPr>
        </p:nvSpPr>
        <p:spPr>
          <a:xfrm>
            <a:off x="311020" y="1588655"/>
            <a:ext cx="6482443" cy="4186237"/>
          </a:xfrm>
        </p:spPr>
        <p:txBody>
          <a:bodyPr/>
          <a:lstStyle/>
          <a:p>
            <a:pPr marL="0" indent="0">
              <a:buNone/>
            </a:pPr>
            <a:r>
              <a:rPr lang="en-US" sz="2300" b="1" u="sng" dirty="0"/>
              <a:t>Political Party Committee Special Rules</a:t>
            </a:r>
            <a:endParaRPr lang="en-US" sz="2300" b="1" dirty="0"/>
          </a:p>
          <a:p>
            <a:r>
              <a:rPr lang="en-US" sz="2300" dirty="0"/>
              <a:t>If the printed ad is </a:t>
            </a:r>
            <a:r>
              <a:rPr lang="en-US" sz="2300" b="1" i="1" dirty="0">
                <a:solidFill>
                  <a:schemeClr val="accent1"/>
                </a:solidFill>
              </a:rPr>
              <a:t>paid for</a:t>
            </a:r>
            <a:r>
              <a:rPr lang="en-US" sz="2300" dirty="0"/>
              <a:t> by a political party committee, then the political party committee must be named as the entity paying for the ad. </a:t>
            </a:r>
          </a:p>
          <a:p>
            <a:endParaRPr lang="en-US" sz="2300" dirty="0"/>
          </a:p>
          <a:p>
            <a:r>
              <a:rPr lang="en-US" sz="2300" dirty="0"/>
              <a:t>If the candidate has </a:t>
            </a:r>
            <a:r>
              <a:rPr lang="en-US" sz="2300" b="1" i="1" dirty="0">
                <a:solidFill>
                  <a:schemeClr val="accent1"/>
                </a:solidFill>
              </a:rPr>
              <a:t>authorized</a:t>
            </a:r>
            <a:r>
              <a:rPr lang="en-US" sz="2300" dirty="0"/>
              <a:t> the political party committee’s ad, this must be stated. </a:t>
            </a:r>
          </a:p>
          <a:p>
            <a:endParaRPr lang="en-US" sz="2300" dirty="0"/>
          </a:p>
          <a:p>
            <a:r>
              <a:rPr lang="en-US" sz="2300" dirty="0"/>
              <a:t>If the candidate has </a:t>
            </a:r>
            <a:r>
              <a:rPr lang="en-US" sz="2300" b="1" i="1" dirty="0">
                <a:solidFill>
                  <a:schemeClr val="accent1"/>
                </a:solidFill>
              </a:rPr>
              <a:t>not authorized </a:t>
            </a:r>
            <a:r>
              <a:rPr lang="en-US" sz="2300" dirty="0"/>
              <a:t>the political party committee’s ad, this must be stated. </a:t>
            </a:r>
          </a:p>
          <a:p>
            <a:endParaRPr lang="en-US" dirty="0"/>
          </a:p>
        </p:txBody>
      </p:sp>
      <p:sp>
        <p:nvSpPr>
          <p:cNvPr id="4" name="Footer Placeholder 3">
            <a:extLst>
              <a:ext uri="{FF2B5EF4-FFF2-40B4-BE49-F238E27FC236}">
                <a16:creationId xmlns:a16="http://schemas.microsoft.com/office/drawing/2014/main" id="{42A3F0EB-8663-44A1-A6FE-0F10BB55A29D}"/>
              </a:ext>
            </a:extLst>
          </p:cNvPr>
          <p:cNvSpPr>
            <a:spLocks noGrp="1"/>
          </p:cNvSpPr>
          <p:nvPr>
            <p:ph type="ftr" sz="quarter" idx="12"/>
          </p:nvPr>
        </p:nvSpPr>
        <p:spPr/>
        <p:txBody>
          <a:bodyPr/>
          <a:lstStyle/>
          <a:p>
            <a:r>
              <a:rPr lang="en-US" dirty="0"/>
              <a:t>PRIVILEGED &amp; CONFIDENTIAL</a:t>
            </a:r>
          </a:p>
        </p:txBody>
      </p:sp>
      <p:pic>
        <p:nvPicPr>
          <p:cNvPr id="6" name="Picture 5">
            <a:extLst>
              <a:ext uri="{FF2B5EF4-FFF2-40B4-BE49-F238E27FC236}">
                <a16:creationId xmlns:a16="http://schemas.microsoft.com/office/drawing/2014/main" id="{1B09BBAB-4784-4AF3-B68D-E61B0DC119BC}"/>
              </a:ext>
            </a:extLst>
          </p:cNvPr>
          <p:cNvPicPr>
            <a:picLocks noChangeAspect="1"/>
          </p:cNvPicPr>
          <p:nvPr/>
        </p:nvPicPr>
        <p:blipFill>
          <a:blip r:embed="rId2"/>
          <a:stretch>
            <a:fillRect/>
          </a:stretch>
        </p:blipFill>
        <p:spPr>
          <a:xfrm>
            <a:off x="8583370" y="955792"/>
            <a:ext cx="3297610" cy="4946415"/>
          </a:xfrm>
          <a:prstGeom prst="rect">
            <a:avLst/>
          </a:prstGeom>
        </p:spPr>
      </p:pic>
    </p:spTree>
    <p:extLst>
      <p:ext uri="{BB962C8B-B14F-4D97-AF65-F5344CB8AC3E}">
        <p14:creationId xmlns:p14="http://schemas.microsoft.com/office/powerpoint/2010/main" val="3846061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46CA9-5511-4899-B3B7-B4E388AB6989}"/>
              </a:ext>
            </a:extLst>
          </p:cNvPr>
          <p:cNvSpPr>
            <a:spLocks noGrp="1"/>
          </p:cNvSpPr>
          <p:nvPr>
            <p:ph type="title"/>
          </p:nvPr>
        </p:nvSpPr>
        <p:spPr/>
        <p:txBody>
          <a:bodyPr/>
          <a:lstStyle/>
          <a:p>
            <a:r>
              <a:rPr lang="en-US" dirty="0"/>
              <a:t>Printed Political Ad Disclaimer:</a:t>
            </a:r>
            <a:br>
              <a:rPr lang="en-US" dirty="0"/>
            </a:br>
            <a:r>
              <a:rPr lang="en-US" u="sng" dirty="0"/>
              <a:t>Content of Disclaimer</a:t>
            </a:r>
            <a:endParaRPr lang="en-US" dirty="0"/>
          </a:p>
        </p:txBody>
      </p:sp>
      <p:sp>
        <p:nvSpPr>
          <p:cNvPr id="3" name="Content Placeholder 2">
            <a:extLst>
              <a:ext uri="{FF2B5EF4-FFF2-40B4-BE49-F238E27FC236}">
                <a16:creationId xmlns:a16="http://schemas.microsoft.com/office/drawing/2014/main" id="{A38CD13A-CE1C-473F-9707-D8EAAF22EE10}"/>
              </a:ext>
            </a:extLst>
          </p:cNvPr>
          <p:cNvSpPr>
            <a:spLocks noGrp="1"/>
          </p:cNvSpPr>
          <p:nvPr>
            <p:ph sz="quarter" idx="11"/>
          </p:nvPr>
        </p:nvSpPr>
        <p:spPr>
          <a:xfrm>
            <a:off x="434952" y="1586809"/>
            <a:ext cx="11492442" cy="4186237"/>
          </a:xfrm>
        </p:spPr>
        <p:txBody>
          <a:bodyPr/>
          <a:lstStyle/>
          <a:p>
            <a:pPr marL="0" indent="0">
              <a:buNone/>
            </a:pPr>
            <a:r>
              <a:rPr lang="en-US" dirty="0"/>
              <a:t>If the printed ad is </a:t>
            </a:r>
            <a:r>
              <a:rPr lang="en-US" b="1" i="1" dirty="0">
                <a:solidFill>
                  <a:schemeClr val="accent1"/>
                </a:solidFill>
              </a:rPr>
              <a:t>not authorized </a:t>
            </a:r>
            <a:r>
              <a:rPr lang="en-US" dirty="0"/>
              <a:t>by a candidate, an authorized candidate committee, or an agent of the candidate or committee, the disclaimer must state …</a:t>
            </a:r>
          </a:p>
          <a:p>
            <a:pPr marL="0" indent="0">
              <a:buNone/>
            </a:pPr>
            <a:endParaRPr lang="en-US" dirty="0"/>
          </a:p>
          <a:p>
            <a:pPr marL="914400" lvl="1" indent="-457200">
              <a:buFont typeface="+mj-lt"/>
              <a:buAutoNum type="arabicPeriod"/>
            </a:pPr>
            <a:r>
              <a:rPr lang="en-US" dirty="0"/>
              <a:t>The </a:t>
            </a:r>
            <a:r>
              <a:rPr lang="en-US" b="1" i="1" dirty="0">
                <a:solidFill>
                  <a:schemeClr val="accent1"/>
                </a:solidFill>
              </a:rPr>
              <a:t>Name</a:t>
            </a:r>
            <a:r>
              <a:rPr lang="en-US" dirty="0"/>
              <a:t> of the person who paid for the ad;</a:t>
            </a:r>
          </a:p>
          <a:p>
            <a:pPr marL="914400" lvl="1" indent="-457200">
              <a:buFont typeface="+mj-lt"/>
              <a:buAutoNum type="arabicPeriod"/>
            </a:pPr>
            <a:endParaRPr lang="en-US" dirty="0"/>
          </a:p>
          <a:p>
            <a:pPr marL="914400" lvl="1" indent="-457200">
              <a:buFont typeface="+mj-lt"/>
              <a:buAutoNum type="arabicPeriod"/>
            </a:pPr>
            <a:r>
              <a:rPr lang="en-US" dirty="0"/>
              <a:t>The </a:t>
            </a:r>
            <a:r>
              <a:rPr lang="en-US" b="1" i="1" dirty="0">
                <a:solidFill>
                  <a:schemeClr val="accent1"/>
                </a:solidFill>
              </a:rPr>
              <a:t>Address</a:t>
            </a:r>
            <a:r>
              <a:rPr lang="en-US" dirty="0"/>
              <a:t> of the person who paid for the ad;</a:t>
            </a:r>
          </a:p>
          <a:p>
            <a:pPr marL="914400" lvl="1" indent="-457200">
              <a:buFont typeface="+mj-lt"/>
              <a:buAutoNum type="arabicPeriod"/>
            </a:pPr>
            <a:endParaRPr lang="en-US" dirty="0"/>
          </a:p>
          <a:p>
            <a:pPr marL="914400" lvl="1" indent="-457200">
              <a:buFont typeface="+mj-lt"/>
              <a:buAutoNum type="arabicPeriod"/>
            </a:pPr>
            <a:r>
              <a:rPr lang="en-US" dirty="0"/>
              <a:t>The person’s </a:t>
            </a:r>
            <a:r>
              <a:rPr lang="en-US" b="1" i="1" dirty="0">
                <a:solidFill>
                  <a:schemeClr val="accent1"/>
                </a:solidFill>
              </a:rPr>
              <a:t>Telephone Number</a:t>
            </a:r>
            <a:r>
              <a:rPr lang="en-US" dirty="0"/>
              <a:t>;</a:t>
            </a:r>
          </a:p>
          <a:p>
            <a:pPr marL="914400" lvl="1" indent="-457200">
              <a:buFont typeface="+mj-lt"/>
              <a:buAutoNum type="arabicPeriod"/>
            </a:pPr>
            <a:endParaRPr lang="en-US" dirty="0"/>
          </a:p>
          <a:p>
            <a:pPr marL="914400" lvl="1" indent="-457200">
              <a:buFont typeface="+mj-lt"/>
              <a:buAutoNum type="arabicPeriod"/>
            </a:pPr>
            <a:r>
              <a:rPr lang="en-US" dirty="0"/>
              <a:t>The </a:t>
            </a:r>
            <a:r>
              <a:rPr lang="en-US" b="1" i="1" dirty="0">
                <a:solidFill>
                  <a:schemeClr val="accent1"/>
                </a:solidFill>
              </a:rPr>
              <a:t>Website Address </a:t>
            </a:r>
            <a:r>
              <a:rPr lang="en-US" dirty="0"/>
              <a:t>of the person; AND</a:t>
            </a:r>
          </a:p>
          <a:p>
            <a:pPr marL="914400" lvl="1" indent="-457200">
              <a:buFont typeface="+mj-lt"/>
              <a:buAutoNum type="arabicPeriod"/>
            </a:pPr>
            <a:endParaRPr lang="en-US" dirty="0"/>
          </a:p>
          <a:p>
            <a:pPr marL="914400" lvl="1" indent="-457200">
              <a:buFont typeface="+mj-lt"/>
              <a:buAutoNum type="arabicPeriod"/>
            </a:pPr>
            <a:r>
              <a:rPr lang="en-US" dirty="0"/>
              <a:t>Must </a:t>
            </a:r>
            <a:r>
              <a:rPr lang="en-US" b="1" i="1" dirty="0">
                <a:solidFill>
                  <a:schemeClr val="accent1"/>
                </a:solidFill>
              </a:rPr>
              <a:t>state</a:t>
            </a:r>
            <a:r>
              <a:rPr lang="en-US" dirty="0"/>
              <a:t> – “This communication is not authorized by any candidate or candidate’s committee.”</a:t>
            </a:r>
          </a:p>
          <a:p>
            <a:pPr marL="0" indent="0" algn="ctr">
              <a:buNone/>
            </a:pPr>
            <a:endParaRPr lang="en-US" sz="2000" dirty="0"/>
          </a:p>
        </p:txBody>
      </p:sp>
      <p:sp>
        <p:nvSpPr>
          <p:cNvPr id="4" name="Footer Placeholder 3">
            <a:extLst>
              <a:ext uri="{FF2B5EF4-FFF2-40B4-BE49-F238E27FC236}">
                <a16:creationId xmlns:a16="http://schemas.microsoft.com/office/drawing/2014/main" id="{BDBAEE26-9246-486E-A2CE-78D14E512FEC}"/>
              </a:ext>
            </a:extLst>
          </p:cNvPr>
          <p:cNvSpPr>
            <a:spLocks noGrp="1"/>
          </p:cNvSpPr>
          <p:nvPr>
            <p:ph type="ftr" sz="quarter" idx="12"/>
          </p:nvPr>
        </p:nvSpPr>
        <p:spPr/>
        <p:txBody>
          <a:bodyPr/>
          <a:lstStyle/>
          <a:p>
            <a:r>
              <a:rPr lang="en-US" dirty="0"/>
              <a:t>PRIVILEGED &amp; CONFIDENTIAL</a:t>
            </a:r>
          </a:p>
        </p:txBody>
      </p:sp>
    </p:spTree>
    <p:extLst>
      <p:ext uri="{BB962C8B-B14F-4D97-AF65-F5344CB8AC3E}">
        <p14:creationId xmlns:p14="http://schemas.microsoft.com/office/powerpoint/2010/main" val="180009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46CA9-5511-4899-B3B7-B4E388AB6989}"/>
              </a:ext>
            </a:extLst>
          </p:cNvPr>
          <p:cNvSpPr>
            <a:spLocks noGrp="1"/>
          </p:cNvSpPr>
          <p:nvPr>
            <p:ph type="title"/>
          </p:nvPr>
        </p:nvSpPr>
        <p:spPr/>
        <p:txBody>
          <a:bodyPr/>
          <a:lstStyle/>
          <a:p>
            <a:r>
              <a:rPr lang="en-US" dirty="0"/>
              <a:t>Printed Political Ad Disclaimer:</a:t>
            </a:r>
            <a:br>
              <a:rPr lang="en-US" dirty="0"/>
            </a:br>
            <a:r>
              <a:rPr lang="en-US" u="sng" dirty="0"/>
              <a:t>Presentation of Disclaimer</a:t>
            </a:r>
            <a:endParaRPr lang="en-US" dirty="0"/>
          </a:p>
        </p:txBody>
      </p:sp>
      <p:sp>
        <p:nvSpPr>
          <p:cNvPr id="3" name="Content Placeholder 2">
            <a:extLst>
              <a:ext uri="{FF2B5EF4-FFF2-40B4-BE49-F238E27FC236}">
                <a16:creationId xmlns:a16="http://schemas.microsoft.com/office/drawing/2014/main" id="{A38CD13A-CE1C-473F-9707-D8EAAF22EE10}"/>
              </a:ext>
            </a:extLst>
          </p:cNvPr>
          <p:cNvSpPr>
            <a:spLocks noGrp="1"/>
          </p:cNvSpPr>
          <p:nvPr>
            <p:ph sz="quarter" idx="11"/>
          </p:nvPr>
        </p:nvSpPr>
        <p:spPr>
          <a:xfrm>
            <a:off x="434952" y="1451277"/>
            <a:ext cx="8531766" cy="4186237"/>
          </a:xfrm>
        </p:spPr>
        <p:txBody>
          <a:bodyPr/>
          <a:lstStyle/>
          <a:p>
            <a:pPr marL="0" indent="0">
              <a:buNone/>
            </a:pPr>
            <a:r>
              <a:rPr lang="en-US" dirty="0"/>
              <a:t>Make sure the disclaimers are </a:t>
            </a:r>
            <a:r>
              <a:rPr lang="en-US" b="1" dirty="0"/>
              <a:t>clear</a:t>
            </a:r>
            <a:r>
              <a:rPr lang="en-US" dirty="0"/>
              <a:t>, </a:t>
            </a:r>
            <a:r>
              <a:rPr lang="en-US" b="1" dirty="0"/>
              <a:t>legible</a:t>
            </a:r>
            <a:r>
              <a:rPr lang="en-US" dirty="0"/>
              <a:t>, and </a:t>
            </a:r>
            <a:r>
              <a:rPr lang="en-US" b="1" dirty="0"/>
              <a:t>understandable</a:t>
            </a:r>
            <a:r>
              <a:rPr lang="en-US" dirty="0"/>
              <a:t>!</a:t>
            </a:r>
          </a:p>
          <a:p>
            <a:pPr marL="0" indent="0">
              <a:buNone/>
            </a:pPr>
            <a:endParaRPr lang="en-US" dirty="0"/>
          </a:p>
          <a:p>
            <a:pPr marL="0" indent="0">
              <a:buNone/>
            </a:pPr>
            <a:r>
              <a:rPr lang="en-US" dirty="0"/>
              <a:t>A printed political ad must …</a:t>
            </a:r>
          </a:p>
          <a:p>
            <a:pPr marL="914400" lvl="1" indent="-457200">
              <a:buFont typeface="+mj-lt"/>
              <a:buAutoNum type="arabicPeriod"/>
            </a:pPr>
            <a:r>
              <a:rPr lang="en-US" dirty="0"/>
              <a:t>Be presented in a clear and conspicuous manner;</a:t>
            </a:r>
          </a:p>
          <a:p>
            <a:pPr marL="914400" lvl="1" indent="-457200">
              <a:buFont typeface="+mj-lt"/>
              <a:buAutoNum type="arabicPeriod"/>
            </a:pPr>
            <a:endParaRPr lang="en-US" dirty="0"/>
          </a:p>
          <a:p>
            <a:pPr marL="914400" lvl="1" indent="-457200">
              <a:buFont typeface="+mj-lt"/>
              <a:buAutoNum type="arabicPeriod"/>
            </a:pPr>
            <a:r>
              <a:rPr lang="en-US" dirty="0"/>
              <a:t>Be of sufficient type size to be clearly readable;</a:t>
            </a:r>
          </a:p>
          <a:p>
            <a:pPr marL="914400" lvl="1" indent="-457200">
              <a:buFont typeface="+mj-lt"/>
              <a:buAutoNum type="arabicPeriod"/>
            </a:pPr>
            <a:endParaRPr lang="en-US" dirty="0"/>
          </a:p>
          <a:p>
            <a:pPr marL="914400" lvl="1" indent="-457200">
              <a:buFont typeface="+mj-lt"/>
              <a:buAutoNum type="arabicPeriod"/>
            </a:pPr>
            <a:r>
              <a:rPr lang="en-US" dirty="0"/>
              <a:t>Be contained in a printed box set apart from the other contents of the printed advertisement; AND</a:t>
            </a:r>
          </a:p>
          <a:p>
            <a:pPr marL="914400" lvl="1" indent="-457200">
              <a:buFont typeface="+mj-lt"/>
              <a:buAutoNum type="arabicPeriod"/>
            </a:pPr>
            <a:endParaRPr lang="en-US" dirty="0"/>
          </a:p>
          <a:p>
            <a:pPr marL="914400" lvl="1" indent="-457200">
              <a:buFont typeface="+mj-lt"/>
              <a:buAutoNum type="arabicPeriod"/>
            </a:pPr>
            <a:r>
              <a:rPr lang="en-US" dirty="0"/>
              <a:t>Be printed with a reasonable degree of color contrast between the background and the printed statement</a:t>
            </a:r>
            <a:r>
              <a:rPr lang="en-US" sz="1800" dirty="0"/>
              <a:t>.</a:t>
            </a:r>
          </a:p>
          <a:p>
            <a:pPr marL="0" indent="0" algn="ctr">
              <a:buNone/>
            </a:pPr>
            <a:endParaRPr lang="en-US" sz="2000" dirty="0"/>
          </a:p>
        </p:txBody>
      </p:sp>
      <p:sp>
        <p:nvSpPr>
          <p:cNvPr id="4" name="Footer Placeholder 3">
            <a:extLst>
              <a:ext uri="{FF2B5EF4-FFF2-40B4-BE49-F238E27FC236}">
                <a16:creationId xmlns:a16="http://schemas.microsoft.com/office/drawing/2014/main" id="{BDBAEE26-9246-486E-A2CE-78D14E512FEC}"/>
              </a:ext>
            </a:extLst>
          </p:cNvPr>
          <p:cNvSpPr>
            <a:spLocks noGrp="1"/>
          </p:cNvSpPr>
          <p:nvPr>
            <p:ph type="ftr" sz="quarter" idx="12"/>
          </p:nvPr>
        </p:nvSpPr>
        <p:spPr/>
        <p:txBody>
          <a:bodyPr/>
          <a:lstStyle/>
          <a:p>
            <a:r>
              <a:rPr lang="en-US" dirty="0"/>
              <a:t>PRIVILEGED &amp; CONFIDENTIAL</a:t>
            </a:r>
          </a:p>
        </p:txBody>
      </p:sp>
      <p:pic>
        <p:nvPicPr>
          <p:cNvPr id="6" name="Picture 5" descr="A pair of glasses on a newspaper&#10;&#10;Description automatically generated">
            <a:extLst>
              <a:ext uri="{FF2B5EF4-FFF2-40B4-BE49-F238E27FC236}">
                <a16:creationId xmlns:a16="http://schemas.microsoft.com/office/drawing/2014/main" id="{E605D82A-23BD-43FD-9134-549F15277A7D}"/>
              </a:ext>
            </a:extLst>
          </p:cNvPr>
          <p:cNvPicPr>
            <a:picLocks noChangeAspect="1"/>
          </p:cNvPicPr>
          <p:nvPr/>
        </p:nvPicPr>
        <p:blipFill>
          <a:blip r:embed="rId2"/>
          <a:stretch>
            <a:fillRect/>
          </a:stretch>
        </p:blipFill>
        <p:spPr>
          <a:xfrm>
            <a:off x="7442639" y="1525922"/>
            <a:ext cx="4471443" cy="2598209"/>
          </a:xfrm>
          <a:prstGeom prst="rect">
            <a:avLst/>
          </a:prstGeom>
        </p:spPr>
      </p:pic>
    </p:spTree>
    <p:extLst>
      <p:ext uri="{BB962C8B-B14F-4D97-AF65-F5344CB8AC3E}">
        <p14:creationId xmlns:p14="http://schemas.microsoft.com/office/powerpoint/2010/main" val="4043612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A1A2E-9CC2-48FE-8EF9-73F5B69A4EF1}"/>
              </a:ext>
            </a:extLst>
          </p:cNvPr>
          <p:cNvSpPr>
            <a:spLocks noGrp="1"/>
          </p:cNvSpPr>
          <p:nvPr>
            <p:ph type="title"/>
          </p:nvPr>
        </p:nvSpPr>
        <p:spPr/>
        <p:txBody>
          <a:bodyPr/>
          <a:lstStyle/>
          <a:p>
            <a:r>
              <a:rPr lang="en-US" dirty="0"/>
              <a:t>Charging Advertisers:</a:t>
            </a:r>
            <a:br>
              <a:rPr lang="en-US" dirty="0"/>
            </a:br>
            <a:r>
              <a:rPr lang="en-US" u="sng" dirty="0"/>
              <a:t>Keep Comparable Rates</a:t>
            </a:r>
          </a:p>
        </p:txBody>
      </p:sp>
      <p:sp>
        <p:nvSpPr>
          <p:cNvPr id="3" name="Content Placeholder 2">
            <a:extLst>
              <a:ext uri="{FF2B5EF4-FFF2-40B4-BE49-F238E27FC236}">
                <a16:creationId xmlns:a16="http://schemas.microsoft.com/office/drawing/2014/main" id="{6768C7DD-CC70-4120-8A1F-90FF7D8ED95D}"/>
              </a:ext>
            </a:extLst>
          </p:cNvPr>
          <p:cNvSpPr>
            <a:spLocks noGrp="1"/>
          </p:cNvSpPr>
          <p:nvPr>
            <p:ph sz="quarter" idx="11"/>
          </p:nvPr>
        </p:nvSpPr>
        <p:spPr/>
        <p:txBody>
          <a:bodyPr/>
          <a:lstStyle/>
          <a:p>
            <a:endParaRPr lang="en-US" sz="2800" dirty="0"/>
          </a:p>
          <a:p>
            <a:r>
              <a:rPr lang="en-US" sz="2800" dirty="0"/>
              <a:t>Treat all advertisers equally!</a:t>
            </a:r>
          </a:p>
          <a:p>
            <a:pPr marL="0" indent="0">
              <a:buNone/>
            </a:pPr>
            <a:endParaRPr lang="en-US" sz="2800" dirty="0"/>
          </a:p>
          <a:p>
            <a:r>
              <a:rPr lang="en-US" sz="2800" dirty="0"/>
              <a:t>Newspapers </a:t>
            </a:r>
            <a:r>
              <a:rPr lang="en-US" sz="2800" b="1" i="1" dirty="0">
                <a:solidFill>
                  <a:schemeClr val="accent1"/>
                </a:solidFill>
              </a:rPr>
              <a:t>cannot</a:t>
            </a:r>
            <a:r>
              <a:rPr lang="en-US" sz="2800" dirty="0"/>
              <a:t> charge a greater amount for political ads than non-political ads.</a:t>
            </a:r>
          </a:p>
          <a:p>
            <a:endParaRPr lang="en-US" sz="2800" dirty="0"/>
          </a:p>
          <a:p>
            <a:r>
              <a:rPr lang="en-US" sz="2800" dirty="0"/>
              <a:t>You can offer volume discounts, but the discount must be offered to all candidates.</a:t>
            </a:r>
          </a:p>
          <a:p>
            <a:endParaRPr lang="en-US" dirty="0"/>
          </a:p>
        </p:txBody>
      </p:sp>
      <p:sp>
        <p:nvSpPr>
          <p:cNvPr id="4" name="Footer Placeholder 3">
            <a:extLst>
              <a:ext uri="{FF2B5EF4-FFF2-40B4-BE49-F238E27FC236}">
                <a16:creationId xmlns:a16="http://schemas.microsoft.com/office/drawing/2014/main" id="{E2050763-7501-479E-852F-AE271DD1FA07}"/>
              </a:ext>
            </a:extLst>
          </p:cNvPr>
          <p:cNvSpPr>
            <a:spLocks noGrp="1"/>
          </p:cNvSpPr>
          <p:nvPr>
            <p:ph type="ftr" sz="quarter" idx="12"/>
          </p:nvPr>
        </p:nvSpPr>
        <p:spPr/>
        <p:txBody>
          <a:bodyPr/>
          <a:lstStyle/>
          <a:p>
            <a:r>
              <a:rPr lang="en-US"/>
              <a:t>PRIVILEGED &amp; CONFIDENTIAL</a:t>
            </a:r>
            <a:endParaRPr lang="en-US" dirty="0"/>
          </a:p>
        </p:txBody>
      </p:sp>
    </p:spTree>
    <p:extLst>
      <p:ext uri="{BB962C8B-B14F-4D97-AF65-F5344CB8AC3E}">
        <p14:creationId xmlns:p14="http://schemas.microsoft.com/office/powerpoint/2010/main" val="3856326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C380F-1B3F-4D61-A0BA-D5A713550902}"/>
              </a:ext>
            </a:extLst>
          </p:cNvPr>
          <p:cNvSpPr>
            <a:spLocks noGrp="1"/>
          </p:cNvSpPr>
          <p:nvPr>
            <p:ph type="title"/>
          </p:nvPr>
        </p:nvSpPr>
        <p:spPr>
          <a:xfrm>
            <a:off x="1028700" y="611489"/>
            <a:ext cx="10133012" cy="839788"/>
          </a:xfrm>
        </p:spPr>
        <p:txBody>
          <a:bodyPr/>
          <a:lstStyle/>
          <a:p>
            <a:r>
              <a:rPr lang="en-US" u="sng" dirty="0"/>
              <a:t>Bottom-Line</a:t>
            </a:r>
            <a:r>
              <a:rPr lang="en-US" dirty="0"/>
              <a:t> for Federal Law </a:t>
            </a:r>
          </a:p>
        </p:txBody>
      </p:sp>
      <p:sp>
        <p:nvSpPr>
          <p:cNvPr id="3" name="Content Placeholder 2">
            <a:extLst>
              <a:ext uri="{FF2B5EF4-FFF2-40B4-BE49-F238E27FC236}">
                <a16:creationId xmlns:a16="http://schemas.microsoft.com/office/drawing/2014/main" id="{DEE447D5-14A4-46F7-82F2-E591D3BF1EEE}"/>
              </a:ext>
            </a:extLst>
          </p:cNvPr>
          <p:cNvSpPr>
            <a:spLocks noGrp="1"/>
          </p:cNvSpPr>
          <p:nvPr>
            <p:ph sz="quarter" idx="11"/>
          </p:nvPr>
        </p:nvSpPr>
        <p:spPr/>
        <p:txBody>
          <a:bodyPr/>
          <a:lstStyle/>
          <a:p>
            <a:r>
              <a:rPr lang="en-US" dirty="0"/>
              <a:t>Printed political ads should </a:t>
            </a:r>
            <a:r>
              <a:rPr lang="en-US" b="1" i="1" dirty="0">
                <a:solidFill>
                  <a:schemeClr val="accent1"/>
                </a:solidFill>
              </a:rPr>
              <a:t>always include </a:t>
            </a:r>
            <a:r>
              <a:rPr lang="en-US" dirty="0"/>
              <a:t>a disclaimer which includes</a:t>
            </a:r>
          </a:p>
          <a:p>
            <a:pPr marL="914400" lvl="1" indent="-457200">
              <a:buFont typeface="+mj-lt"/>
              <a:buAutoNum type="arabicPeriod"/>
            </a:pPr>
            <a:r>
              <a:rPr lang="en-US" dirty="0"/>
              <a:t>Whether the ad is authorized; </a:t>
            </a:r>
          </a:p>
          <a:p>
            <a:pPr marL="914400" lvl="1" indent="-457200">
              <a:buFont typeface="+mj-lt"/>
              <a:buAutoNum type="arabicPeriod"/>
            </a:pPr>
            <a:r>
              <a:rPr lang="en-US" dirty="0"/>
              <a:t>Who authorized it; AND</a:t>
            </a:r>
          </a:p>
          <a:p>
            <a:pPr marL="914400" lvl="1" indent="-457200">
              <a:buFont typeface="+mj-lt"/>
              <a:buAutoNum type="arabicPeriod"/>
            </a:pPr>
            <a:r>
              <a:rPr lang="en-US" dirty="0"/>
              <a:t>Who paid for it.</a:t>
            </a:r>
          </a:p>
          <a:p>
            <a:pPr marL="457200" lvl="1" indent="0">
              <a:buNone/>
            </a:pPr>
            <a:endParaRPr lang="en-US" dirty="0"/>
          </a:p>
          <a:p>
            <a:r>
              <a:rPr lang="en-US" dirty="0"/>
              <a:t>Disclaimers should be readable, clearly understandable, and contained in a separate box from the advertisement.</a:t>
            </a:r>
          </a:p>
          <a:p>
            <a:pPr marL="0" indent="0">
              <a:buNone/>
            </a:pPr>
            <a:endParaRPr lang="en-US" dirty="0"/>
          </a:p>
          <a:p>
            <a:r>
              <a:rPr lang="en-US" dirty="0"/>
              <a:t>Treat all advertisers equally!</a:t>
            </a:r>
          </a:p>
        </p:txBody>
      </p:sp>
      <p:sp>
        <p:nvSpPr>
          <p:cNvPr id="4" name="Footer Placeholder 3">
            <a:extLst>
              <a:ext uri="{FF2B5EF4-FFF2-40B4-BE49-F238E27FC236}">
                <a16:creationId xmlns:a16="http://schemas.microsoft.com/office/drawing/2014/main" id="{E7C75E1F-B720-403B-9DCA-F0E985E01037}"/>
              </a:ext>
            </a:extLst>
          </p:cNvPr>
          <p:cNvSpPr>
            <a:spLocks noGrp="1"/>
          </p:cNvSpPr>
          <p:nvPr>
            <p:ph type="ftr" sz="quarter" idx="12"/>
          </p:nvPr>
        </p:nvSpPr>
        <p:spPr/>
        <p:txBody>
          <a:bodyPr/>
          <a:lstStyle/>
          <a:p>
            <a:r>
              <a:rPr lang="en-US"/>
              <a:t>PRIVILEGED &amp; CONFIDENTIAL</a:t>
            </a:r>
            <a:endParaRPr lang="en-US" dirty="0"/>
          </a:p>
        </p:txBody>
      </p:sp>
    </p:spTree>
    <p:extLst>
      <p:ext uri="{BB962C8B-B14F-4D97-AF65-F5344CB8AC3E}">
        <p14:creationId xmlns:p14="http://schemas.microsoft.com/office/powerpoint/2010/main" val="3244191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7FA54-F75D-492B-A509-2DFF722D2328}"/>
              </a:ext>
            </a:extLst>
          </p:cNvPr>
          <p:cNvSpPr>
            <a:spLocks noGrp="1"/>
          </p:cNvSpPr>
          <p:nvPr>
            <p:ph type="title"/>
          </p:nvPr>
        </p:nvSpPr>
        <p:spPr/>
        <p:txBody>
          <a:bodyPr/>
          <a:lstStyle/>
          <a:p>
            <a:r>
              <a:rPr lang="en-US" dirty="0"/>
              <a:t>It’s that time again!</a:t>
            </a:r>
          </a:p>
        </p:txBody>
      </p:sp>
      <p:sp>
        <p:nvSpPr>
          <p:cNvPr id="3" name="Content Placeholder 2">
            <a:extLst>
              <a:ext uri="{FF2B5EF4-FFF2-40B4-BE49-F238E27FC236}">
                <a16:creationId xmlns:a16="http://schemas.microsoft.com/office/drawing/2014/main" id="{2DC1F07D-FC01-480D-B25A-1A3FDE9E49CE}"/>
              </a:ext>
            </a:extLst>
          </p:cNvPr>
          <p:cNvSpPr>
            <a:spLocks noGrp="1"/>
          </p:cNvSpPr>
          <p:nvPr>
            <p:ph sz="quarter" idx="11"/>
          </p:nvPr>
        </p:nvSpPr>
        <p:spPr/>
        <p:txBody>
          <a:bodyPr/>
          <a:lstStyle/>
          <a:p>
            <a:r>
              <a:rPr lang="en-US" dirty="0"/>
              <a:t>Pundits suggest national advertising spending could exceed $11 Billion this year</a:t>
            </a:r>
          </a:p>
          <a:p>
            <a:r>
              <a:rPr lang="en-US" dirty="0"/>
              <a:t>Down-ballot races are expected to be 75% of the spend according to NBC News</a:t>
            </a:r>
          </a:p>
          <a:p>
            <a:r>
              <a:rPr lang="en-US" dirty="0"/>
              <a:t>It’s going to be “fun.”  There’s no doubt that advertising will bring some … interesting approaches and potential disinformation – here’s what’s blowing up NJ:</a:t>
            </a:r>
          </a:p>
          <a:p>
            <a:endParaRPr lang="en-US" dirty="0"/>
          </a:p>
          <a:p>
            <a:endParaRPr lang="en-US" dirty="0"/>
          </a:p>
        </p:txBody>
      </p:sp>
      <p:sp>
        <p:nvSpPr>
          <p:cNvPr id="4" name="Footer Placeholder 3">
            <a:extLst>
              <a:ext uri="{FF2B5EF4-FFF2-40B4-BE49-F238E27FC236}">
                <a16:creationId xmlns:a16="http://schemas.microsoft.com/office/drawing/2014/main" id="{FC417A40-F971-459A-8028-BD4076784DE3}"/>
              </a:ext>
            </a:extLst>
          </p:cNvPr>
          <p:cNvSpPr>
            <a:spLocks noGrp="1"/>
          </p:cNvSpPr>
          <p:nvPr>
            <p:ph type="ftr" sz="quarter" idx="12"/>
          </p:nvPr>
        </p:nvSpPr>
        <p:spPr/>
        <p:txBody>
          <a:bodyPr/>
          <a:lstStyle/>
          <a:p>
            <a:r>
              <a:rPr lang="en-US"/>
              <a:t>PRIVILEGED &amp; CONFIDENTIAL</a:t>
            </a:r>
            <a:endParaRPr lang="en-US" dirty="0"/>
          </a:p>
        </p:txBody>
      </p:sp>
      <p:pic>
        <p:nvPicPr>
          <p:cNvPr id="6" name="Picture 5">
            <a:extLst>
              <a:ext uri="{FF2B5EF4-FFF2-40B4-BE49-F238E27FC236}">
                <a16:creationId xmlns:a16="http://schemas.microsoft.com/office/drawing/2014/main" id="{C8DBCF31-9A9B-478C-9B0E-5AE1111BB7BA}"/>
              </a:ext>
            </a:extLst>
          </p:cNvPr>
          <p:cNvPicPr>
            <a:picLocks noChangeAspect="1"/>
          </p:cNvPicPr>
          <p:nvPr/>
        </p:nvPicPr>
        <p:blipFill>
          <a:blip r:embed="rId2"/>
          <a:stretch>
            <a:fillRect/>
          </a:stretch>
        </p:blipFill>
        <p:spPr>
          <a:xfrm>
            <a:off x="2444015" y="4248629"/>
            <a:ext cx="7605419" cy="914479"/>
          </a:xfrm>
          <a:prstGeom prst="rect">
            <a:avLst/>
          </a:prstGeom>
        </p:spPr>
      </p:pic>
    </p:spTree>
    <p:extLst>
      <p:ext uri="{BB962C8B-B14F-4D97-AF65-F5344CB8AC3E}">
        <p14:creationId xmlns:p14="http://schemas.microsoft.com/office/powerpoint/2010/main" val="3872913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B6C9-A23B-4C4F-948B-E9A4046FA5F4}"/>
              </a:ext>
            </a:extLst>
          </p:cNvPr>
          <p:cNvSpPr>
            <a:spLocks noGrp="1"/>
          </p:cNvSpPr>
          <p:nvPr>
            <p:ph type="ctrTitle"/>
          </p:nvPr>
        </p:nvSpPr>
        <p:spPr>
          <a:xfrm>
            <a:off x="6629400" y="3103462"/>
            <a:ext cx="5295899" cy="1709698"/>
          </a:xfrm>
        </p:spPr>
        <p:txBody>
          <a:bodyPr/>
          <a:lstStyle/>
          <a:p>
            <a:r>
              <a:rPr lang="en-US" dirty="0"/>
              <a:t>Other Hot Topics</a:t>
            </a:r>
          </a:p>
        </p:txBody>
      </p:sp>
      <p:sp>
        <p:nvSpPr>
          <p:cNvPr id="3" name="Footer Placeholder 2">
            <a:extLst>
              <a:ext uri="{FF2B5EF4-FFF2-40B4-BE49-F238E27FC236}">
                <a16:creationId xmlns:a16="http://schemas.microsoft.com/office/drawing/2014/main" id="{AD1FA43E-5A8A-44D3-B0BE-77F69A921E7B}"/>
              </a:ext>
            </a:extLst>
          </p:cNvPr>
          <p:cNvSpPr>
            <a:spLocks noGrp="1"/>
          </p:cNvSpPr>
          <p:nvPr>
            <p:ph type="ftr" sz="quarter" idx="10"/>
          </p:nvPr>
        </p:nvSpPr>
        <p:spPr/>
        <p:txBody>
          <a:bodyPr/>
          <a:lstStyle/>
          <a:p>
            <a:r>
              <a:rPr lang="en-US"/>
              <a:t>PRIVILEGED &amp; CONFIDENTIAL</a:t>
            </a:r>
            <a:endParaRPr lang="en-US" dirty="0"/>
          </a:p>
        </p:txBody>
      </p:sp>
    </p:spTree>
    <p:extLst>
      <p:ext uri="{BB962C8B-B14F-4D97-AF65-F5344CB8AC3E}">
        <p14:creationId xmlns:p14="http://schemas.microsoft.com/office/powerpoint/2010/main" val="1452475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Hot Topics in Election Advertising</a:t>
            </a:r>
          </a:p>
        </p:txBody>
      </p:sp>
      <p:sp>
        <p:nvSpPr>
          <p:cNvPr id="3" name="Content Placeholder 2"/>
          <p:cNvSpPr>
            <a:spLocks noGrp="1"/>
          </p:cNvSpPr>
          <p:nvPr>
            <p:ph sz="quarter" idx="11"/>
          </p:nvPr>
        </p:nvSpPr>
        <p:spPr/>
        <p:txBody>
          <a:bodyPr>
            <a:normAutofit/>
          </a:bodyPr>
          <a:lstStyle/>
          <a:p>
            <a:r>
              <a:rPr lang="en-US" b="1" i="1" dirty="0"/>
              <a:t>Privacy</a:t>
            </a:r>
            <a:r>
              <a:rPr lang="en-US" dirty="0"/>
              <a:t>: Campaigns are often getting bolder in sharing private information about candidates.  Current trends include </a:t>
            </a:r>
            <a:r>
              <a:rPr lang="en-US" dirty="0" err="1"/>
              <a:t>doxxing</a:t>
            </a:r>
            <a:r>
              <a:rPr lang="en-US" dirty="0"/>
              <a:t> and swatting – posting private information to harass or using private information to “call down the SWAT” to someone’s residence.  </a:t>
            </a:r>
          </a:p>
          <a:p>
            <a:pPr lvl="1"/>
            <a:r>
              <a:rPr lang="en-US" dirty="0"/>
              <a:t>Watch for questionable information about candidates in any advertising</a:t>
            </a:r>
          </a:p>
          <a:p>
            <a:pPr lvl="1"/>
            <a:endParaRPr lang="en-US" dirty="0"/>
          </a:p>
          <a:p>
            <a:r>
              <a:rPr lang="en-US" b="1" i="1" dirty="0"/>
              <a:t>The Impact of Social Media Restrictions</a:t>
            </a:r>
            <a:r>
              <a:rPr lang="en-US" dirty="0"/>
              <a:t>: With platforms creating and using (or not enforcing) political ad policies, there may be a move to more local sources with a wider variety of divisive advertising.  We’ve already seen the “squad” / “gang” competing advertisements seeking to denigrate the competition, for example.</a:t>
            </a:r>
          </a:p>
          <a:p>
            <a:endParaRPr lang="en-US" dirty="0"/>
          </a:p>
        </p:txBody>
      </p:sp>
    </p:spTree>
    <p:extLst>
      <p:ext uri="{BB962C8B-B14F-4D97-AF65-F5344CB8AC3E}">
        <p14:creationId xmlns:p14="http://schemas.microsoft.com/office/powerpoint/2010/main" val="2508169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B6C9-A23B-4C4F-948B-E9A4046FA5F4}"/>
              </a:ext>
            </a:extLst>
          </p:cNvPr>
          <p:cNvSpPr>
            <a:spLocks noGrp="1"/>
          </p:cNvSpPr>
          <p:nvPr>
            <p:ph type="ctrTitle"/>
          </p:nvPr>
        </p:nvSpPr>
        <p:spPr>
          <a:xfrm>
            <a:off x="6629400" y="3103462"/>
            <a:ext cx="5295899" cy="1709698"/>
          </a:xfrm>
        </p:spPr>
        <p:txBody>
          <a:bodyPr/>
          <a:lstStyle/>
          <a:p>
            <a:r>
              <a:rPr lang="en-US" dirty="0"/>
              <a:t>Final notes on printed political ads</a:t>
            </a:r>
          </a:p>
        </p:txBody>
      </p:sp>
      <p:sp>
        <p:nvSpPr>
          <p:cNvPr id="3" name="Footer Placeholder 2">
            <a:extLst>
              <a:ext uri="{FF2B5EF4-FFF2-40B4-BE49-F238E27FC236}">
                <a16:creationId xmlns:a16="http://schemas.microsoft.com/office/drawing/2014/main" id="{AD1FA43E-5A8A-44D3-B0BE-77F69A921E7B}"/>
              </a:ext>
            </a:extLst>
          </p:cNvPr>
          <p:cNvSpPr>
            <a:spLocks noGrp="1"/>
          </p:cNvSpPr>
          <p:nvPr>
            <p:ph type="ftr" sz="quarter" idx="10"/>
          </p:nvPr>
        </p:nvSpPr>
        <p:spPr/>
        <p:txBody>
          <a:bodyPr/>
          <a:lstStyle/>
          <a:p>
            <a:r>
              <a:rPr lang="en-US"/>
              <a:t>PRIVILEGED &amp; CONFIDENTIAL</a:t>
            </a:r>
            <a:endParaRPr lang="en-US" dirty="0"/>
          </a:p>
        </p:txBody>
      </p:sp>
    </p:spTree>
    <p:extLst>
      <p:ext uri="{BB962C8B-B14F-4D97-AF65-F5344CB8AC3E}">
        <p14:creationId xmlns:p14="http://schemas.microsoft.com/office/powerpoint/2010/main" val="656618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C1048B-58C6-4046-A6B7-0A47B9D76133}"/>
              </a:ext>
            </a:extLst>
          </p:cNvPr>
          <p:cNvSpPr>
            <a:spLocks noGrp="1"/>
          </p:cNvSpPr>
          <p:nvPr>
            <p:ph sz="quarter" idx="11"/>
          </p:nvPr>
        </p:nvSpPr>
        <p:spPr>
          <a:xfrm>
            <a:off x="413673" y="1422318"/>
            <a:ext cx="5837837" cy="5183756"/>
          </a:xfrm>
        </p:spPr>
        <p:txBody>
          <a:bodyPr/>
          <a:lstStyle/>
          <a:p>
            <a:r>
              <a:rPr lang="en-US" sz="2800" dirty="0"/>
              <a:t>You do not have to publish political ads if you don’t want to!</a:t>
            </a:r>
          </a:p>
          <a:p>
            <a:endParaRPr lang="en-US" sz="2800" dirty="0"/>
          </a:p>
          <a:p>
            <a:r>
              <a:rPr lang="en-US" sz="2800" dirty="0"/>
              <a:t>You do not have to allow politicians to run articles on your newspaper!</a:t>
            </a:r>
          </a:p>
          <a:p>
            <a:endParaRPr lang="en-US" sz="2800" dirty="0"/>
          </a:p>
          <a:p>
            <a:r>
              <a:rPr lang="en-US" sz="2800" dirty="0"/>
              <a:t>You are allowed to editorially favor one candidate over another – just do not charge differing rates!</a:t>
            </a:r>
          </a:p>
          <a:p>
            <a:endParaRPr lang="en-US" dirty="0"/>
          </a:p>
        </p:txBody>
      </p:sp>
      <p:sp>
        <p:nvSpPr>
          <p:cNvPr id="4" name="Footer Placeholder 3">
            <a:extLst>
              <a:ext uri="{FF2B5EF4-FFF2-40B4-BE49-F238E27FC236}">
                <a16:creationId xmlns:a16="http://schemas.microsoft.com/office/drawing/2014/main" id="{2CDEAD4D-F6E0-45CE-9B69-E30E7F4EAC62}"/>
              </a:ext>
            </a:extLst>
          </p:cNvPr>
          <p:cNvSpPr>
            <a:spLocks noGrp="1"/>
          </p:cNvSpPr>
          <p:nvPr>
            <p:ph type="ftr" sz="quarter" idx="12"/>
          </p:nvPr>
        </p:nvSpPr>
        <p:spPr/>
        <p:txBody>
          <a:bodyPr/>
          <a:lstStyle/>
          <a:p>
            <a:r>
              <a:rPr lang="en-US"/>
              <a:t>PRIVILEGED &amp; CONFIDENTIAL</a:t>
            </a:r>
            <a:endParaRPr lang="en-US" dirty="0"/>
          </a:p>
        </p:txBody>
      </p:sp>
      <p:pic>
        <p:nvPicPr>
          <p:cNvPr id="5" name="Picture 4" descr="A flag flying in the wind&#10;&#10;Description automatically generated">
            <a:extLst>
              <a:ext uri="{FF2B5EF4-FFF2-40B4-BE49-F238E27FC236}">
                <a16:creationId xmlns:a16="http://schemas.microsoft.com/office/drawing/2014/main" id="{3942A741-2E69-4424-A2CA-B6FF04CA0247}"/>
              </a:ext>
            </a:extLst>
          </p:cNvPr>
          <p:cNvPicPr>
            <a:picLocks noChangeAspect="1"/>
          </p:cNvPicPr>
          <p:nvPr/>
        </p:nvPicPr>
        <p:blipFill>
          <a:blip r:embed="rId2"/>
          <a:stretch>
            <a:fillRect/>
          </a:stretch>
        </p:blipFill>
        <p:spPr>
          <a:xfrm>
            <a:off x="6251510" y="1737883"/>
            <a:ext cx="5722237" cy="3570676"/>
          </a:xfrm>
          <a:prstGeom prst="rect">
            <a:avLst/>
          </a:prstGeom>
        </p:spPr>
      </p:pic>
      <p:sp>
        <p:nvSpPr>
          <p:cNvPr id="6" name="Title 1">
            <a:extLst>
              <a:ext uri="{FF2B5EF4-FFF2-40B4-BE49-F238E27FC236}">
                <a16:creationId xmlns:a16="http://schemas.microsoft.com/office/drawing/2014/main" id="{6AC04F31-B428-402C-A0DB-FC87219DC29F}"/>
              </a:ext>
            </a:extLst>
          </p:cNvPr>
          <p:cNvSpPr>
            <a:spLocks noGrp="1"/>
          </p:cNvSpPr>
          <p:nvPr>
            <p:ph type="title"/>
          </p:nvPr>
        </p:nvSpPr>
        <p:spPr>
          <a:xfrm>
            <a:off x="1029494" y="408533"/>
            <a:ext cx="10133012" cy="839788"/>
          </a:xfrm>
        </p:spPr>
        <p:txBody>
          <a:bodyPr/>
          <a:lstStyle/>
          <a:p>
            <a:r>
              <a:rPr lang="en-US" dirty="0"/>
              <a:t>You still have editorial discretion</a:t>
            </a:r>
          </a:p>
        </p:txBody>
      </p:sp>
    </p:spTree>
    <p:extLst>
      <p:ext uri="{BB962C8B-B14F-4D97-AF65-F5344CB8AC3E}">
        <p14:creationId xmlns:p14="http://schemas.microsoft.com/office/powerpoint/2010/main" val="1858153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7EBB1-E5D0-4501-9679-9949C6F1D15E}"/>
              </a:ext>
            </a:extLst>
          </p:cNvPr>
          <p:cNvSpPr>
            <a:spLocks noGrp="1"/>
          </p:cNvSpPr>
          <p:nvPr>
            <p:ph type="title"/>
          </p:nvPr>
        </p:nvSpPr>
        <p:spPr/>
        <p:txBody>
          <a:bodyPr/>
          <a:lstStyle/>
          <a:p>
            <a:r>
              <a:rPr lang="en-US" dirty="0"/>
              <a:t>Confidentiality in disclaimers is generally not an issue</a:t>
            </a:r>
          </a:p>
        </p:txBody>
      </p:sp>
      <p:sp>
        <p:nvSpPr>
          <p:cNvPr id="3" name="Content Placeholder 2">
            <a:extLst>
              <a:ext uri="{FF2B5EF4-FFF2-40B4-BE49-F238E27FC236}">
                <a16:creationId xmlns:a16="http://schemas.microsoft.com/office/drawing/2014/main" id="{FF9C0DFF-1497-4010-974B-705A862F78E8}"/>
              </a:ext>
            </a:extLst>
          </p:cNvPr>
          <p:cNvSpPr>
            <a:spLocks noGrp="1"/>
          </p:cNvSpPr>
          <p:nvPr>
            <p:ph sz="quarter" idx="11"/>
          </p:nvPr>
        </p:nvSpPr>
        <p:spPr/>
        <p:txBody>
          <a:bodyPr/>
          <a:lstStyle/>
          <a:p>
            <a:r>
              <a:rPr lang="en-US" dirty="0"/>
              <a:t>No law prevents the </a:t>
            </a:r>
            <a:r>
              <a:rPr lang="en-US" b="1" i="1" dirty="0">
                <a:solidFill>
                  <a:schemeClr val="accent1"/>
                </a:solidFill>
              </a:rPr>
              <a:t>advertiser</a:t>
            </a:r>
            <a:r>
              <a:rPr lang="en-US" dirty="0"/>
              <a:t> from including the name and address of the person/entity paying for the ad. </a:t>
            </a:r>
          </a:p>
          <a:p>
            <a:pPr marL="0" indent="0">
              <a:buNone/>
            </a:pPr>
            <a:endParaRPr lang="en-US" dirty="0"/>
          </a:p>
          <a:p>
            <a:r>
              <a:rPr lang="en-US" dirty="0"/>
              <a:t>Nothing prevents the </a:t>
            </a:r>
            <a:r>
              <a:rPr lang="en-US" b="1" i="1" dirty="0">
                <a:solidFill>
                  <a:schemeClr val="accent1"/>
                </a:solidFill>
              </a:rPr>
              <a:t>newspaper</a:t>
            </a:r>
            <a:r>
              <a:rPr lang="en-US" dirty="0"/>
              <a:t> from requiring that private independent ads contain the name and address of those paying for the ad.</a:t>
            </a:r>
          </a:p>
          <a:p>
            <a:pPr marL="0" indent="0">
              <a:buNone/>
            </a:pPr>
            <a:endParaRPr lang="en-US" dirty="0"/>
          </a:p>
          <a:p>
            <a:r>
              <a:rPr lang="en-US" dirty="0"/>
              <a:t>Still </a:t>
            </a:r>
            <a:r>
              <a:rPr lang="en-US" b="1" i="1" dirty="0">
                <a:solidFill>
                  <a:schemeClr val="accent1"/>
                </a:solidFill>
              </a:rPr>
              <a:t>Ensure Confidentiality </a:t>
            </a:r>
            <a:r>
              <a:rPr lang="en-US" dirty="0"/>
              <a:t>– Political advertisers want their ad copy to be kept confidential prior to publication. Ensure employees involved in the ad (e.g., sales and perhaps newsroom) take appropriate steps to maintain confidentiality.</a:t>
            </a:r>
          </a:p>
          <a:p>
            <a:endParaRPr lang="en-US" dirty="0"/>
          </a:p>
        </p:txBody>
      </p:sp>
      <p:sp>
        <p:nvSpPr>
          <p:cNvPr id="4" name="Footer Placeholder 3">
            <a:extLst>
              <a:ext uri="{FF2B5EF4-FFF2-40B4-BE49-F238E27FC236}">
                <a16:creationId xmlns:a16="http://schemas.microsoft.com/office/drawing/2014/main" id="{8D78581E-F243-43F9-9EB3-717D3A6D282F}"/>
              </a:ext>
            </a:extLst>
          </p:cNvPr>
          <p:cNvSpPr>
            <a:spLocks noGrp="1"/>
          </p:cNvSpPr>
          <p:nvPr>
            <p:ph type="ftr" sz="quarter" idx="12"/>
          </p:nvPr>
        </p:nvSpPr>
        <p:spPr/>
        <p:txBody>
          <a:bodyPr/>
          <a:lstStyle/>
          <a:p>
            <a:r>
              <a:rPr lang="en-US"/>
              <a:t>PRIVILEGED &amp; CONFIDENTIAL</a:t>
            </a:r>
            <a:endParaRPr lang="en-US" dirty="0"/>
          </a:p>
        </p:txBody>
      </p:sp>
    </p:spTree>
    <p:extLst>
      <p:ext uri="{BB962C8B-B14F-4D97-AF65-F5344CB8AC3E}">
        <p14:creationId xmlns:p14="http://schemas.microsoft.com/office/powerpoint/2010/main" val="1408164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FB1AC-8D59-4332-965B-911E7607C04B}"/>
              </a:ext>
            </a:extLst>
          </p:cNvPr>
          <p:cNvSpPr>
            <a:spLocks noGrp="1"/>
          </p:cNvSpPr>
          <p:nvPr>
            <p:ph type="title"/>
          </p:nvPr>
        </p:nvSpPr>
        <p:spPr/>
        <p:txBody>
          <a:bodyPr/>
          <a:lstStyle/>
          <a:p>
            <a:r>
              <a:rPr lang="en-US" dirty="0"/>
              <a:t>Finally, always remember…</a:t>
            </a:r>
          </a:p>
        </p:txBody>
      </p:sp>
      <p:sp>
        <p:nvSpPr>
          <p:cNvPr id="3" name="Content Placeholder 2">
            <a:extLst>
              <a:ext uri="{FF2B5EF4-FFF2-40B4-BE49-F238E27FC236}">
                <a16:creationId xmlns:a16="http://schemas.microsoft.com/office/drawing/2014/main" id="{53279F83-1647-4C0A-8ADF-E425634D2FE8}"/>
              </a:ext>
            </a:extLst>
          </p:cNvPr>
          <p:cNvSpPr>
            <a:spLocks noGrp="1"/>
          </p:cNvSpPr>
          <p:nvPr>
            <p:ph sz="quarter" idx="11"/>
          </p:nvPr>
        </p:nvSpPr>
        <p:spPr>
          <a:xfrm>
            <a:off x="860749" y="1678654"/>
            <a:ext cx="10133013" cy="4186237"/>
          </a:xfrm>
        </p:spPr>
        <p:txBody>
          <a:bodyPr/>
          <a:lstStyle/>
          <a:p>
            <a:pPr marL="0" indent="0">
              <a:lnSpc>
                <a:spcPct val="100000"/>
              </a:lnSpc>
              <a:buNone/>
            </a:pPr>
            <a:r>
              <a:rPr lang="en-US" sz="2800" b="1" i="1" dirty="0">
                <a:solidFill>
                  <a:schemeClr val="accent1"/>
                </a:solidFill>
              </a:rPr>
              <a:t>You</a:t>
            </a:r>
            <a:r>
              <a:rPr lang="en-US" sz="2800" dirty="0"/>
              <a:t> are responsible for the content of any political ad you publish. </a:t>
            </a:r>
          </a:p>
          <a:p>
            <a:pPr marL="0" indent="0">
              <a:lnSpc>
                <a:spcPct val="100000"/>
              </a:lnSpc>
              <a:buNone/>
            </a:pPr>
            <a:r>
              <a:rPr lang="en-US" sz="2800" dirty="0"/>
              <a:t>Candidates may sue the newspaper when a mistake is made. </a:t>
            </a:r>
          </a:p>
          <a:p>
            <a:pPr marL="0" indent="0">
              <a:lnSpc>
                <a:spcPct val="100000"/>
              </a:lnSpc>
              <a:buNone/>
            </a:pPr>
            <a:r>
              <a:rPr lang="en-US" sz="2800" dirty="0"/>
              <a:t>Therefore, you </a:t>
            </a:r>
            <a:r>
              <a:rPr lang="en-US" sz="2800" b="1" i="1" dirty="0">
                <a:solidFill>
                  <a:schemeClr val="accent1"/>
                </a:solidFill>
              </a:rPr>
              <a:t>must</a:t>
            </a:r>
            <a:r>
              <a:rPr lang="en-US" sz="2800" dirty="0"/>
              <a:t> do your best to ensure the accuracy of the assertions in the ad.</a:t>
            </a:r>
          </a:p>
          <a:p>
            <a:pPr marL="0" indent="0">
              <a:lnSpc>
                <a:spcPct val="100000"/>
              </a:lnSpc>
              <a:buNone/>
            </a:pPr>
            <a:endParaRPr lang="en-US" sz="2800" dirty="0"/>
          </a:p>
          <a:p>
            <a:pPr marL="0" indent="0">
              <a:lnSpc>
                <a:spcPct val="100000"/>
              </a:lnSpc>
              <a:buNone/>
            </a:pPr>
            <a:r>
              <a:rPr lang="en-US" sz="2800" dirty="0"/>
              <a:t>If you have questions about the accuracy of the ad – call the person placing the ad and ask for sources.</a:t>
            </a:r>
          </a:p>
          <a:p>
            <a:endParaRPr lang="en-US" dirty="0"/>
          </a:p>
        </p:txBody>
      </p:sp>
      <p:sp>
        <p:nvSpPr>
          <p:cNvPr id="4" name="Footer Placeholder 3">
            <a:extLst>
              <a:ext uri="{FF2B5EF4-FFF2-40B4-BE49-F238E27FC236}">
                <a16:creationId xmlns:a16="http://schemas.microsoft.com/office/drawing/2014/main" id="{1AF256BE-E583-46CA-B43A-5F2BFC084B5E}"/>
              </a:ext>
            </a:extLst>
          </p:cNvPr>
          <p:cNvSpPr>
            <a:spLocks noGrp="1"/>
          </p:cNvSpPr>
          <p:nvPr>
            <p:ph type="ftr" sz="quarter" idx="12"/>
          </p:nvPr>
        </p:nvSpPr>
        <p:spPr/>
        <p:txBody>
          <a:bodyPr/>
          <a:lstStyle/>
          <a:p>
            <a:r>
              <a:rPr lang="en-US"/>
              <a:t>PRIVILEGED &amp; CONFIDENTIAL</a:t>
            </a:r>
            <a:endParaRPr lang="en-US" dirty="0"/>
          </a:p>
        </p:txBody>
      </p:sp>
    </p:spTree>
    <p:extLst>
      <p:ext uri="{BB962C8B-B14F-4D97-AF65-F5344CB8AC3E}">
        <p14:creationId xmlns:p14="http://schemas.microsoft.com/office/powerpoint/2010/main" val="4172463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B6C9-A23B-4C4F-948B-E9A4046FA5F4}"/>
              </a:ext>
            </a:extLst>
          </p:cNvPr>
          <p:cNvSpPr>
            <a:spLocks noGrp="1"/>
          </p:cNvSpPr>
          <p:nvPr>
            <p:ph type="ctrTitle"/>
          </p:nvPr>
        </p:nvSpPr>
        <p:spPr>
          <a:xfrm>
            <a:off x="6629400" y="3103462"/>
            <a:ext cx="5295899" cy="1709698"/>
          </a:xfrm>
        </p:spPr>
        <p:txBody>
          <a:bodyPr/>
          <a:lstStyle/>
          <a:p>
            <a:r>
              <a:rPr lang="en-US" dirty="0"/>
              <a:t>Your Final Exam</a:t>
            </a:r>
          </a:p>
        </p:txBody>
      </p:sp>
      <p:sp>
        <p:nvSpPr>
          <p:cNvPr id="3" name="Footer Placeholder 2">
            <a:extLst>
              <a:ext uri="{FF2B5EF4-FFF2-40B4-BE49-F238E27FC236}">
                <a16:creationId xmlns:a16="http://schemas.microsoft.com/office/drawing/2014/main" id="{AD1FA43E-5A8A-44D3-B0BE-77F69A921E7B}"/>
              </a:ext>
            </a:extLst>
          </p:cNvPr>
          <p:cNvSpPr>
            <a:spLocks noGrp="1"/>
          </p:cNvSpPr>
          <p:nvPr>
            <p:ph type="ftr" sz="quarter" idx="10"/>
          </p:nvPr>
        </p:nvSpPr>
        <p:spPr/>
        <p:txBody>
          <a:bodyPr/>
          <a:lstStyle/>
          <a:p>
            <a:r>
              <a:rPr lang="en-US"/>
              <a:t>PRIVILEGED &amp; CONFIDENTIAL</a:t>
            </a:r>
            <a:endParaRPr lang="en-US" dirty="0"/>
          </a:p>
        </p:txBody>
      </p:sp>
    </p:spTree>
    <p:extLst>
      <p:ext uri="{BB962C8B-B14F-4D97-AF65-F5344CB8AC3E}">
        <p14:creationId xmlns:p14="http://schemas.microsoft.com/office/powerpoint/2010/main" val="34673286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FA4CAD-D257-4224-B15B-CC72F3EE1462}"/>
              </a:ext>
            </a:extLst>
          </p:cNvPr>
          <p:cNvSpPr>
            <a:spLocks noGrp="1"/>
          </p:cNvSpPr>
          <p:nvPr>
            <p:ph sz="quarter" idx="12"/>
          </p:nvPr>
        </p:nvSpPr>
        <p:spPr>
          <a:xfrm>
            <a:off x="1030288" y="1212111"/>
            <a:ext cx="10131425" cy="3423684"/>
          </a:xfrm>
        </p:spPr>
        <p:txBody>
          <a:bodyPr/>
          <a:lstStyle/>
          <a:p>
            <a:pPr marL="0" marR="0" lvl="0" indent="0" algn="l" defTabSz="914400" rtl="0" eaLnBrk="1" fontAlgn="auto" latinLnBrk="0" hangingPunct="1">
              <a:lnSpc>
                <a:spcPct val="100000"/>
              </a:lnSpc>
              <a:spcBef>
                <a:spcPct val="20000"/>
              </a:spcBef>
              <a:spcAft>
                <a:spcPts val="0"/>
              </a:spcAft>
              <a:buClr>
                <a:srgbClr val="9BBB59"/>
              </a:buClr>
              <a:buSzTx/>
              <a:buFont typeface="Arial" charset="0"/>
              <a:buNone/>
              <a:tabLst/>
              <a:defRPr/>
            </a:pPr>
            <a:r>
              <a:rPr kumimoji="0" lang="en-US" sz="4000" b="0" i="0" u="none" strike="noStrike" kern="1200" cap="none" spc="0" normalizeH="0" baseline="0" noProof="0" dirty="0">
                <a:ln>
                  <a:noFill/>
                </a:ln>
                <a:solidFill>
                  <a:schemeClr val="accent1"/>
                </a:solidFill>
                <a:effectLst/>
                <a:uLnTx/>
                <a:uFillTx/>
                <a:latin typeface="Georgia" pitchFamily="18" charset="0"/>
                <a:ea typeface="+mn-ea"/>
                <a:cs typeface="+mn-cs"/>
              </a:rPr>
              <a:t>WHICH OF THE FOLLOWING ARE NEWSPAPERS REQUIRED TO ACCEPT?</a:t>
            </a:r>
          </a:p>
          <a:p>
            <a:pPr marL="0" marR="0" lvl="0" indent="0" algn="l" defTabSz="914400" rtl="0" eaLnBrk="1" fontAlgn="auto" latinLnBrk="0" hangingPunct="1">
              <a:lnSpc>
                <a:spcPct val="100000"/>
              </a:lnSpc>
              <a:spcBef>
                <a:spcPct val="20000"/>
              </a:spcBef>
              <a:spcAft>
                <a:spcPts val="0"/>
              </a:spcAft>
              <a:buClr>
                <a:srgbClr val="9BBB59"/>
              </a:buClr>
              <a:buSzTx/>
              <a:buFont typeface="Arial" charset="0"/>
              <a:buNone/>
              <a:tabLst/>
              <a:defRPr/>
            </a:pPr>
            <a:endParaRPr lang="en-US" sz="1400" dirty="0">
              <a:solidFill>
                <a:prstClr val="black"/>
              </a:solidFill>
              <a:latin typeface="Georgia" pitchFamily="18" charset="0"/>
            </a:endParaRPr>
          </a:p>
          <a:p>
            <a:pPr marL="274320" marR="0" lvl="0" indent="-274320" algn="l" defTabSz="914400" rtl="0" eaLnBrk="1" fontAlgn="auto" latinLnBrk="0" hangingPunct="1">
              <a:lnSpc>
                <a:spcPct val="100000"/>
              </a:lnSpc>
              <a:spcBef>
                <a:spcPct val="20000"/>
              </a:spcBef>
              <a:spcAft>
                <a:spcPts val="0"/>
              </a:spcAft>
              <a:buClr>
                <a:srgbClr val="9BBB59"/>
              </a:buClr>
              <a:buSzTx/>
              <a:buFont typeface="Arial" charset="0"/>
              <a:buNone/>
              <a:tabLst/>
              <a:defRPr/>
            </a:pPr>
            <a:r>
              <a:rPr kumimoji="0" lang="en-US" sz="3200" b="0" i="0" u="none" strike="noStrike" kern="1200" cap="none" spc="0" normalizeH="0" baseline="0" noProof="0" dirty="0">
                <a:ln>
                  <a:noFill/>
                </a:ln>
                <a:solidFill>
                  <a:prstClr val="black"/>
                </a:solidFill>
                <a:effectLst/>
                <a:uLnTx/>
                <a:uFillTx/>
                <a:latin typeface="Georgia" pitchFamily="18" charset="0"/>
                <a:ea typeface="+mn-ea"/>
                <a:cs typeface="+mn-cs"/>
              </a:rPr>
              <a:t>   a.	Political ads</a:t>
            </a:r>
          </a:p>
          <a:p>
            <a:pPr marL="274320" marR="0" lvl="0" indent="-274320" algn="l" defTabSz="914400" rtl="0" eaLnBrk="1" fontAlgn="auto" latinLnBrk="0" hangingPunct="1">
              <a:lnSpc>
                <a:spcPct val="100000"/>
              </a:lnSpc>
              <a:spcBef>
                <a:spcPct val="20000"/>
              </a:spcBef>
              <a:spcAft>
                <a:spcPts val="0"/>
              </a:spcAft>
              <a:buClr>
                <a:srgbClr val="9BBB59"/>
              </a:buClr>
              <a:buSzTx/>
              <a:buFont typeface="Arial" charset="0"/>
              <a:buNone/>
              <a:tabLst/>
              <a:defRPr/>
            </a:pPr>
            <a:r>
              <a:rPr kumimoji="0" lang="en-US" sz="3200" b="0" i="0" u="none" strike="noStrike" kern="1200" cap="none" spc="0" normalizeH="0" baseline="0" noProof="0" dirty="0">
                <a:ln>
                  <a:noFill/>
                </a:ln>
                <a:solidFill>
                  <a:prstClr val="black"/>
                </a:solidFill>
                <a:effectLst/>
                <a:uLnTx/>
                <a:uFillTx/>
                <a:latin typeface="Georgia" pitchFamily="18" charset="0"/>
                <a:ea typeface="+mn-ea"/>
                <a:cs typeface="+mn-cs"/>
              </a:rPr>
              <a:t>	b.	Columns from politicians</a:t>
            </a:r>
          </a:p>
          <a:p>
            <a:pPr marL="274320" marR="0" lvl="0" indent="-274320" algn="l" defTabSz="914400" rtl="0" eaLnBrk="1" fontAlgn="auto" latinLnBrk="0" hangingPunct="1">
              <a:lnSpc>
                <a:spcPct val="100000"/>
              </a:lnSpc>
              <a:spcBef>
                <a:spcPct val="20000"/>
              </a:spcBef>
              <a:spcAft>
                <a:spcPts val="0"/>
              </a:spcAft>
              <a:buClr>
                <a:srgbClr val="9BBB59"/>
              </a:buClr>
              <a:buSzTx/>
              <a:buFont typeface="Arial" charset="0"/>
              <a:buNone/>
              <a:tabLst/>
              <a:defRPr/>
            </a:pPr>
            <a:r>
              <a:rPr kumimoji="0" lang="en-US" sz="3200" b="0" i="0" u="none" strike="noStrike" kern="1200" cap="none" spc="0" normalizeH="0" baseline="0" noProof="0" dirty="0">
                <a:ln>
                  <a:noFill/>
                </a:ln>
                <a:solidFill>
                  <a:prstClr val="black"/>
                </a:solidFill>
                <a:effectLst/>
                <a:uLnTx/>
                <a:uFillTx/>
                <a:latin typeface="Georgia" pitchFamily="18" charset="0"/>
                <a:ea typeface="+mn-ea"/>
                <a:cs typeface="+mn-cs"/>
              </a:rPr>
              <a:t>	c.	Letters to the Editor</a:t>
            </a:r>
          </a:p>
          <a:p>
            <a:pPr marL="0" marR="0" lvl="0" indent="0" algn="l" defTabSz="914400" rtl="0" eaLnBrk="1" fontAlgn="auto" latinLnBrk="0" hangingPunct="1">
              <a:lnSpc>
                <a:spcPct val="100000"/>
              </a:lnSpc>
              <a:spcBef>
                <a:spcPct val="20000"/>
              </a:spcBef>
              <a:spcAft>
                <a:spcPts val="0"/>
              </a:spcAft>
              <a:buClr>
                <a:srgbClr val="9BBB59"/>
              </a:buClr>
              <a:buSzTx/>
              <a:buFont typeface="Arial" charset="0"/>
              <a:buNone/>
              <a:tabLst/>
              <a:defRPr/>
            </a:pPr>
            <a:endParaRPr kumimoji="0" lang="en-US" sz="4000" b="0" i="0" u="none" strike="noStrike" kern="1200" cap="none" spc="0" normalizeH="0" baseline="0" noProof="0" dirty="0">
              <a:ln>
                <a:noFill/>
              </a:ln>
              <a:solidFill>
                <a:prstClr val="black"/>
              </a:solidFill>
              <a:effectLst/>
              <a:uLnTx/>
              <a:uFillTx/>
              <a:latin typeface="Georgia" pitchFamily="18" charset="0"/>
              <a:ea typeface="+mn-ea"/>
              <a:cs typeface="+mn-cs"/>
            </a:endParaRPr>
          </a:p>
          <a:p>
            <a:endParaRPr lang="en-US" dirty="0"/>
          </a:p>
        </p:txBody>
      </p:sp>
      <p:sp>
        <p:nvSpPr>
          <p:cNvPr id="3" name="Footer Placeholder 2">
            <a:extLst>
              <a:ext uri="{FF2B5EF4-FFF2-40B4-BE49-F238E27FC236}">
                <a16:creationId xmlns:a16="http://schemas.microsoft.com/office/drawing/2014/main" id="{AE451D9E-7158-4EE8-AB9F-347FFF9CF248}"/>
              </a:ext>
            </a:extLst>
          </p:cNvPr>
          <p:cNvSpPr>
            <a:spLocks noGrp="1"/>
          </p:cNvSpPr>
          <p:nvPr>
            <p:ph type="ftr" sz="quarter" idx="13"/>
          </p:nvPr>
        </p:nvSpPr>
        <p:spPr/>
        <p:txBody>
          <a:bodyPr/>
          <a:lstStyle/>
          <a:p>
            <a:r>
              <a:rPr lang="en-US" dirty="0"/>
              <a:t>MPA Advertising Seminar June 2024</a:t>
            </a:r>
          </a:p>
        </p:txBody>
      </p:sp>
      <p:sp>
        <p:nvSpPr>
          <p:cNvPr id="4" name="Title 3">
            <a:extLst>
              <a:ext uri="{FF2B5EF4-FFF2-40B4-BE49-F238E27FC236}">
                <a16:creationId xmlns:a16="http://schemas.microsoft.com/office/drawing/2014/main" id="{8C1A7DFD-EAAD-4EB3-BE3F-ED2AB5CA2751}"/>
              </a:ext>
            </a:extLst>
          </p:cNvPr>
          <p:cNvSpPr>
            <a:spLocks noGrp="1"/>
          </p:cNvSpPr>
          <p:nvPr>
            <p:ph type="title"/>
          </p:nvPr>
        </p:nvSpPr>
        <p:spPr>
          <a:xfrm>
            <a:off x="1028701" y="100214"/>
            <a:ext cx="10133012" cy="847242"/>
          </a:xfrm>
        </p:spPr>
        <p:txBody>
          <a:bodyPr/>
          <a:lstStyle/>
          <a:p>
            <a:endParaRPr lang="en-US" dirty="0"/>
          </a:p>
        </p:txBody>
      </p:sp>
      <p:sp>
        <p:nvSpPr>
          <p:cNvPr id="6" name="TextBox 5">
            <a:extLst>
              <a:ext uri="{FF2B5EF4-FFF2-40B4-BE49-F238E27FC236}">
                <a16:creationId xmlns:a16="http://schemas.microsoft.com/office/drawing/2014/main" id="{5A98662E-4046-4303-8ACE-CCC9EC5B0123}"/>
              </a:ext>
            </a:extLst>
          </p:cNvPr>
          <p:cNvSpPr txBox="1"/>
          <p:nvPr/>
        </p:nvSpPr>
        <p:spPr>
          <a:xfrm>
            <a:off x="1148316" y="5029200"/>
            <a:ext cx="10013397"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dirty="0">
                <a:ln>
                  <a:noFill/>
                </a:ln>
                <a:solidFill>
                  <a:prstClr val="black"/>
                </a:solidFill>
                <a:effectLst/>
                <a:uLnTx/>
                <a:uFillTx/>
                <a:latin typeface="Constantia" panose="02030602050306030303" pitchFamily="18" charset="0"/>
                <a:ea typeface="+mn-ea"/>
                <a:cs typeface="Arial" panose="020B0604020202020204" pitchFamily="34" charset="0"/>
              </a:rPr>
              <a:t>ANSWER:   	NONE!</a:t>
            </a:r>
          </a:p>
        </p:txBody>
      </p:sp>
    </p:spTree>
    <p:extLst>
      <p:ext uri="{BB962C8B-B14F-4D97-AF65-F5344CB8AC3E}">
        <p14:creationId xmlns:p14="http://schemas.microsoft.com/office/powerpoint/2010/main" val="42724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57161E-6EF1-48E6-83EA-C86DA4F8636A}"/>
              </a:ext>
            </a:extLst>
          </p:cNvPr>
          <p:cNvSpPr>
            <a:spLocks noGrp="1"/>
          </p:cNvSpPr>
          <p:nvPr>
            <p:ph sz="quarter" idx="12"/>
          </p:nvPr>
        </p:nvSpPr>
        <p:spPr>
          <a:xfrm>
            <a:off x="1030288" y="2203450"/>
            <a:ext cx="9729862" cy="2559936"/>
          </a:xfrm>
        </p:spPr>
        <p:txBody>
          <a:bodyPr/>
          <a:lstStyle/>
          <a:p>
            <a:pPr marL="514350" marR="0" lvl="0" indent="-514350" algn="l" defTabSz="914400" rtl="0" eaLnBrk="1" fontAlgn="base" latinLnBrk="0" hangingPunct="1">
              <a:lnSpc>
                <a:spcPct val="100000"/>
              </a:lnSpc>
              <a:spcBef>
                <a:spcPct val="20000"/>
              </a:spcBef>
              <a:spcAft>
                <a:spcPts val="600"/>
              </a:spcAft>
              <a:buClrTx/>
              <a:buSzTx/>
              <a:buFont typeface="+mj-lt"/>
              <a:buAutoNum type="alphaUcPeriod"/>
              <a:tabLst/>
              <a:defRPr/>
            </a:pPr>
            <a:r>
              <a:rPr kumimoji="0" lang="en-US" altLang="en-US" sz="3200" b="0" i="0" u="none" strike="noStrike" kern="1200" cap="none" spc="0" normalizeH="0" baseline="0" noProof="0" dirty="0">
                <a:ln>
                  <a:noFill/>
                </a:ln>
                <a:solidFill>
                  <a:prstClr val="black"/>
                </a:solidFill>
                <a:effectLst/>
                <a:uLnTx/>
                <a:uFillTx/>
                <a:latin typeface="Georgia" pitchFamily="18" charset="0"/>
                <a:ea typeface="+mn-ea"/>
                <a:cs typeface="+mn-cs"/>
              </a:rPr>
              <a:t>Run ad for one candidate and none for the other(s).</a:t>
            </a:r>
          </a:p>
          <a:p>
            <a:pPr marL="514350" marR="0" lvl="0" indent="-514350" algn="l" defTabSz="914400" rtl="0" eaLnBrk="1" fontAlgn="base" latinLnBrk="0" hangingPunct="1">
              <a:lnSpc>
                <a:spcPct val="100000"/>
              </a:lnSpc>
              <a:spcBef>
                <a:spcPct val="20000"/>
              </a:spcBef>
              <a:spcAft>
                <a:spcPct val="0"/>
              </a:spcAft>
              <a:buClrTx/>
              <a:buSzTx/>
              <a:buFont typeface="+mj-lt"/>
              <a:buAutoNum type="alphaUcPeriod"/>
              <a:tabLst/>
              <a:defRPr/>
            </a:pPr>
            <a:r>
              <a:rPr kumimoji="0" lang="en-US" altLang="en-US" sz="3200" b="0" i="0" u="none" strike="noStrike" kern="1200" cap="none" spc="0" normalizeH="0" baseline="0" noProof="0" dirty="0">
                <a:ln>
                  <a:noFill/>
                </a:ln>
                <a:solidFill>
                  <a:prstClr val="black"/>
                </a:solidFill>
                <a:effectLst/>
                <a:uLnTx/>
                <a:uFillTx/>
                <a:latin typeface="Georgia" pitchFamily="18" charset="0"/>
                <a:ea typeface="+mn-ea"/>
                <a:cs typeface="+mn-cs"/>
              </a:rPr>
              <a:t>Charge one </a:t>
            </a:r>
            <a:r>
              <a:rPr lang="en-US" altLang="en-US" sz="3200" dirty="0">
                <a:solidFill>
                  <a:prstClr val="black"/>
                </a:solidFill>
                <a:latin typeface="Georgia" pitchFamily="18" charset="0"/>
              </a:rPr>
              <a:t>candidate</a:t>
            </a:r>
            <a:r>
              <a:rPr kumimoji="0" lang="en-US" altLang="en-US" sz="3200" b="0" i="0" u="none" strike="noStrike" kern="1200" cap="none" spc="0" normalizeH="0" baseline="0" noProof="0" dirty="0">
                <a:ln>
                  <a:noFill/>
                </a:ln>
                <a:solidFill>
                  <a:prstClr val="black"/>
                </a:solidFill>
                <a:effectLst/>
                <a:uLnTx/>
                <a:uFillTx/>
                <a:latin typeface="Georgia" pitchFamily="18" charset="0"/>
                <a:ea typeface="+mn-ea"/>
                <a:cs typeface="+mn-cs"/>
              </a:rPr>
              <a:t> a higher rate than another candidate.</a:t>
            </a:r>
          </a:p>
          <a:p>
            <a:endParaRPr lang="en-US" dirty="0"/>
          </a:p>
        </p:txBody>
      </p:sp>
      <p:sp>
        <p:nvSpPr>
          <p:cNvPr id="3" name="Footer Placeholder 2">
            <a:extLst>
              <a:ext uri="{FF2B5EF4-FFF2-40B4-BE49-F238E27FC236}">
                <a16:creationId xmlns:a16="http://schemas.microsoft.com/office/drawing/2014/main" id="{2115989E-5627-4C45-94C0-3C8C84628F45}"/>
              </a:ext>
            </a:extLst>
          </p:cNvPr>
          <p:cNvSpPr>
            <a:spLocks noGrp="1"/>
          </p:cNvSpPr>
          <p:nvPr>
            <p:ph type="ftr" sz="quarter" idx="13"/>
          </p:nvPr>
        </p:nvSpPr>
        <p:spPr/>
        <p:txBody>
          <a:bodyPr/>
          <a:lstStyle/>
          <a:p>
            <a:r>
              <a:rPr lang="en-US" dirty="0"/>
              <a:t>MPA Advertising Seminar June 2024</a:t>
            </a:r>
          </a:p>
        </p:txBody>
      </p:sp>
      <p:sp>
        <p:nvSpPr>
          <p:cNvPr id="4" name="Title 3">
            <a:extLst>
              <a:ext uri="{FF2B5EF4-FFF2-40B4-BE49-F238E27FC236}">
                <a16:creationId xmlns:a16="http://schemas.microsoft.com/office/drawing/2014/main" id="{17E10229-63AB-4460-9F77-B9953C5BF71D}"/>
              </a:ext>
            </a:extLst>
          </p:cNvPr>
          <p:cNvSpPr>
            <a:spLocks noGrp="1"/>
          </p:cNvSpPr>
          <p:nvPr>
            <p:ph type="title"/>
          </p:nvPr>
        </p:nvSpPr>
        <p:spPr>
          <a:xfrm>
            <a:off x="1030286" y="574158"/>
            <a:ext cx="10005423" cy="1254642"/>
          </a:xfrm>
        </p:spPr>
        <p:txBody>
          <a:bodyPr/>
          <a:lstStyle/>
          <a:p>
            <a:pPr algn="l"/>
            <a:r>
              <a:rPr kumimoji="0" lang="en-US" sz="4000" b="1" i="1" u="none" strike="noStrike" kern="1200" cap="none" spc="0" normalizeH="0" baseline="0" noProof="0" dirty="0">
                <a:ln>
                  <a:noFill/>
                </a:ln>
                <a:solidFill>
                  <a:srgbClr val="C00000"/>
                </a:solidFill>
                <a:effectLst/>
                <a:uLnTx/>
                <a:uFillTx/>
                <a:latin typeface="Georgia" pitchFamily="18" charset="0"/>
                <a:ea typeface="+mj-ea"/>
                <a:cs typeface="+mj-cs"/>
              </a:rPr>
              <a:t>WHICH OF THE FOLLOWING </a:t>
            </a:r>
            <a:br>
              <a:rPr kumimoji="0" lang="en-US" sz="4000" b="1" i="1" u="none" strike="noStrike" kern="1200" cap="none" spc="0" normalizeH="0" baseline="0" noProof="0" dirty="0">
                <a:ln>
                  <a:noFill/>
                </a:ln>
                <a:solidFill>
                  <a:srgbClr val="C00000"/>
                </a:solidFill>
                <a:effectLst/>
                <a:uLnTx/>
                <a:uFillTx/>
                <a:latin typeface="Georgia" pitchFamily="18" charset="0"/>
                <a:ea typeface="+mj-ea"/>
                <a:cs typeface="+mj-cs"/>
              </a:rPr>
            </a:br>
            <a:r>
              <a:rPr kumimoji="0" lang="en-US" sz="4000" b="1" i="1" u="none" strike="noStrike" kern="1200" cap="none" spc="0" normalizeH="0" baseline="0" noProof="0" dirty="0">
                <a:ln>
                  <a:noFill/>
                </a:ln>
                <a:solidFill>
                  <a:srgbClr val="C00000"/>
                </a:solidFill>
                <a:effectLst/>
                <a:uLnTx/>
                <a:uFillTx/>
                <a:latin typeface="Georgia" pitchFamily="18" charset="0"/>
                <a:ea typeface="+mj-ea"/>
                <a:cs typeface="+mj-cs"/>
              </a:rPr>
              <a:t>CAN A NEWSPAPER DO?</a:t>
            </a:r>
            <a:endParaRPr lang="en-US" dirty="0"/>
          </a:p>
        </p:txBody>
      </p:sp>
      <p:sp>
        <p:nvSpPr>
          <p:cNvPr id="5" name="TextBox 4">
            <a:extLst>
              <a:ext uri="{FF2B5EF4-FFF2-40B4-BE49-F238E27FC236}">
                <a16:creationId xmlns:a16="http://schemas.microsoft.com/office/drawing/2014/main" id="{A86EEA2D-30D6-482E-B2D8-49E50E9FFDB2}"/>
              </a:ext>
            </a:extLst>
          </p:cNvPr>
          <p:cNvSpPr txBox="1"/>
          <p:nvPr/>
        </p:nvSpPr>
        <p:spPr>
          <a:xfrm>
            <a:off x="1030288" y="5029201"/>
            <a:ext cx="9729862"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dirty="0">
                <a:ln>
                  <a:noFill/>
                </a:ln>
                <a:solidFill>
                  <a:prstClr val="black"/>
                </a:solidFill>
                <a:effectLst/>
                <a:uLnTx/>
                <a:uFillTx/>
                <a:latin typeface="Constantia" panose="02030602050306030303" pitchFamily="18" charset="0"/>
                <a:ea typeface="+mn-ea"/>
                <a:cs typeface="Arial" panose="020B0604020202020204" pitchFamily="34" charset="0"/>
              </a:rPr>
              <a:t>ANSWER: A, NOT B</a:t>
            </a:r>
          </a:p>
        </p:txBody>
      </p:sp>
    </p:spTree>
    <p:extLst>
      <p:ext uri="{BB962C8B-B14F-4D97-AF65-F5344CB8AC3E}">
        <p14:creationId xmlns:p14="http://schemas.microsoft.com/office/powerpoint/2010/main" val="85108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10FACC2-D654-43CE-9552-1346D6D2C9B3}"/>
              </a:ext>
            </a:extLst>
          </p:cNvPr>
          <p:cNvSpPr>
            <a:spLocks noGrp="1"/>
          </p:cNvSpPr>
          <p:nvPr>
            <p:ph type="title"/>
          </p:nvPr>
        </p:nvSpPr>
        <p:spPr>
          <a:xfrm>
            <a:off x="786809" y="550607"/>
            <a:ext cx="11019738" cy="1539449"/>
          </a:xfrm>
        </p:spPr>
        <p:txBody>
          <a:bodyPr/>
          <a:lstStyle/>
          <a:p>
            <a:pPr algn="l"/>
            <a:r>
              <a:rPr kumimoji="0" lang="en-US" sz="4000" b="1" i="1" u="none" strike="noStrike" kern="1200" cap="none" spc="0" normalizeH="0" baseline="0" noProof="0" dirty="0">
                <a:ln>
                  <a:noFill/>
                </a:ln>
                <a:solidFill>
                  <a:srgbClr val="C00000"/>
                </a:solidFill>
                <a:effectLst/>
                <a:uLnTx/>
                <a:uFillTx/>
                <a:latin typeface="Georgia" pitchFamily="18" charset="0"/>
                <a:ea typeface="+mj-ea"/>
                <a:cs typeface="+mj-cs"/>
              </a:rPr>
              <a:t>WHICH OF THE FOLLOWING</a:t>
            </a:r>
            <a:br>
              <a:rPr kumimoji="0" lang="en-US" sz="4000" b="1" i="1" u="none" strike="noStrike" kern="1200" cap="none" spc="0" normalizeH="0" baseline="0" noProof="0" dirty="0">
                <a:ln>
                  <a:noFill/>
                </a:ln>
                <a:solidFill>
                  <a:srgbClr val="C00000"/>
                </a:solidFill>
                <a:effectLst/>
                <a:uLnTx/>
                <a:uFillTx/>
                <a:latin typeface="Georgia" pitchFamily="18" charset="0"/>
                <a:ea typeface="+mj-ea"/>
                <a:cs typeface="+mj-cs"/>
              </a:rPr>
            </a:br>
            <a:r>
              <a:rPr kumimoji="0" lang="en-US" sz="4000" b="1" i="1" u="none" strike="noStrike" kern="1200" cap="none" spc="0" normalizeH="0" baseline="0" noProof="0" dirty="0">
                <a:ln>
                  <a:noFill/>
                </a:ln>
                <a:solidFill>
                  <a:srgbClr val="C00000"/>
                </a:solidFill>
                <a:effectLst/>
                <a:uLnTx/>
                <a:uFillTx/>
                <a:latin typeface="Georgia" pitchFamily="18" charset="0"/>
                <a:ea typeface="+mj-ea"/>
                <a:cs typeface="+mj-cs"/>
              </a:rPr>
              <a:t>IS A BAD POLICY TO HAVE?</a:t>
            </a:r>
            <a:br>
              <a:rPr kumimoji="0" lang="en-US" sz="4000" b="1" i="1" u="none" strike="noStrike" kern="1200" cap="none" spc="0" normalizeH="0" baseline="0" noProof="0" dirty="0">
                <a:ln>
                  <a:noFill/>
                </a:ln>
                <a:solidFill>
                  <a:srgbClr val="C00000"/>
                </a:solidFill>
                <a:effectLst/>
                <a:uLnTx/>
                <a:uFillTx/>
                <a:latin typeface="Georgia" pitchFamily="18" charset="0"/>
                <a:ea typeface="+mj-ea"/>
                <a:cs typeface="+mj-cs"/>
              </a:rPr>
            </a:br>
            <a:endParaRPr lang="en-US" dirty="0"/>
          </a:p>
        </p:txBody>
      </p:sp>
      <p:sp>
        <p:nvSpPr>
          <p:cNvPr id="8" name="Content Placeholder 7">
            <a:extLst>
              <a:ext uri="{FF2B5EF4-FFF2-40B4-BE49-F238E27FC236}">
                <a16:creationId xmlns:a16="http://schemas.microsoft.com/office/drawing/2014/main" id="{F7D6E0DE-5C41-4FE5-89F6-AE3190061305}"/>
              </a:ext>
            </a:extLst>
          </p:cNvPr>
          <p:cNvSpPr>
            <a:spLocks noGrp="1"/>
          </p:cNvSpPr>
          <p:nvPr>
            <p:ph sz="quarter" idx="17"/>
          </p:nvPr>
        </p:nvSpPr>
        <p:spPr>
          <a:xfrm>
            <a:off x="5803640" y="2585132"/>
            <a:ext cx="4616268" cy="3167081"/>
          </a:xfrm>
        </p:spPr>
        <p:txBody>
          <a:bodyPr/>
          <a:lstStyle/>
          <a:p>
            <a:pPr marL="274320" marR="0" lvl="0" indent="0" algn="l" defTabSz="914400" rtl="0" eaLnBrk="1" fontAlgn="auto" latinLnBrk="0" hangingPunct="1">
              <a:lnSpc>
                <a:spcPct val="100000"/>
              </a:lnSpc>
              <a:spcBef>
                <a:spcPct val="20000"/>
              </a:spcBef>
              <a:spcAft>
                <a:spcPts val="0"/>
              </a:spcAft>
              <a:buClr>
                <a:srgbClr val="9BBB59"/>
              </a:buClr>
              <a:buSzTx/>
              <a:buFont typeface="Wingdings 2"/>
              <a:buNone/>
              <a:tabLst/>
              <a:defRPr/>
            </a:pPr>
            <a:r>
              <a:rPr kumimoji="0" lang="en-US" sz="2600" b="1" i="1" u="none" strike="noStrike" kern="1200" cap="none" spc="0" normalizeH="0" baseline="0" noProof="0" dirty="0">
                <a:ln>
                  <a:noFill/>
                </a:ln>
                <a:solidFill>
                  <a:prstClr val="black"/>
                </a:solidFill>
                <a:effectLst/>
                <a:uLnTx/>
                <a:uFillTx/>
                <a:latin typeface="Georgia" pitchFamily="18" charset="0"/>
                <a:ea typeface="+mn-ea"/>
                <a:cs typeface="+mn-cs"/>
              </a:rPr>
              <a:t>ANSWER: </a:t>
            </a:r>
          </a:p>
          <a:p>
            <a:pPr marL="274320" marR="0" lvl="0" indent="0" algn="ctr" defTabSz="914400" rtl="0" eaLnBrk="1" fontAlgn="auto" latinLnBrk="0" hangingPunct="1">
              <a:lnSpc>
                <a:spcPct val="100000"/>
              </a:lnSpc>
              <a:spcBef>
                <a:spcPct val="20000"/>
              </a:spcBef>
              <a:spcAft>
                <a:spcPts val="0"/>
              </a:spcAft>
              <a:buClr>
                <a:srgbClr val="9BBB59"/>
              </a:buClr>
              <a:buSzTx/>
              <a:buFont typeface="Wingdings 2"/>
              <a:buNone/>
              <a:tabLst/>
              <a:defRPr/>
            </a:pPr>
            <a:r>
              <a:rPr kumimoji="0" lang="en-US" sz="2600" b="1" i="0" u="none" strike="noStrike" kern="1200" cap="none" spc="0" normalizeH="0" baseline="0" noProof="0" dirty="0">
                <a:ln>
                  <a:noFill/>
                </a:ln>
                <a:solidFill>
                  <a:prstClr val="black"/>
                </a:solidFill>
                <a:effectLst/>
                <a:uLnTx/>
                <a:uFillTx/>
                <a:latin typeface="Georgia" pitchFamily="18" charset="0"/>
                <a:ea typeface="+mn-ea"/>
                <a:cs typeface="+mn-cs"/>
              </a:rPr>
              <a:t>Neither!</a:t>
            </a:r>
          </a:p>
          <a:p>
            <a:pPr marL="274320" marR="0" lvl="0" indent="0" algn="just" defTabSz="914400" rtl="0" eaLnBrk="1" fontAlgn="auto" latinLnBrk="0" hangingPunct="1">
              <a:lnSpc>
                <a:spcPct val="100000"/>
              </a:lnSpc>
              <a:spcBef>
                <a:spcPct val="20000"/>
              </a:spcBef>
              <a:spcAft>
                <a:spcPts val="0"/>
              </a:spcAft>
              <a:buClr>
                <a:srgbClr val="9BBB59"/>
              </a:buClr>
              <a:buSzTx/>
              <a:buFont typeface="Wingdings 2"/>
              <a:buNone/>
              <a:tabLst/>
              <a:defRPr/>
            </a:pPr>
            <a:r>
              <a:rPr kumimoji="0" lang="en-US" sz="1800" b="0" i="0" u="none" strike="noStrike" kern="1200" cap="none" spc="0" normalizeH="0" baseline="0" noProof="0" dirty="0">
                <a:ln>
                  <a:noFill/>
                </a:ln>
                <a:solidFill>
                  <a:prstClr val="black"/>
                </a:solidFill>
                <a:effectLst/>
                <a:uLnTx/>
                <a:uFillTx/>
                <a:latin typeface="Georgia" pitchFamily="18" charset="0"/>
                <a:ea typeface="+mn-ea"/>
                <a:cs typeface="+mn-cs"/>
              </a:rPr>
              <a:t>Only political advertising by candidates and ballot committees must contain an identification statement which says, “Paid for by the Mary Jones for Dogcatcher Committee with regulated funds,” but it is not a bad idea for a newspaper to create advertising requirements beyond that.</a:t>
            </a:r>
            <a:endParaRPr lang="en-US" dirty="0"/>
          </a:p>
        </p:txBody>
      </p:sp>
      <p:sp>
        <p:nvSpPr>
          <p:cNvPr id="9" name="Content Placeholder 8">
            <a:extLst>
              <a:ext uri="{FF2B5EF4-FFF2-40B4-BE49-F238E27FC236}">
                <a16:creationId xmlns:a16="http://schemas.microsoft.com/office/drawing/2014/main" id="{07E213B6-3962-4D75-BB06-14D7BACDF211}"/>
              </a:ext>
            </a:extLst>
          </p:cNvPr>
          <p:cNvSpPr>
            <a:spLocks noGrp="1"/>
          </p:cNvSpPr>
          <p:nvPr>
            <p:ph sz="quarter" idx="18"/>
          </p:nvPr>
        </p:nvSpPr>
        <p:spPr>
          <a:xfrm>
            <a:off x="787662" y="2040391"/>
            <a:ext cx="4326598" cy="3605498"/>
          </a:xfrm>
        </p:spPr>
        <p:txBody>
          <a:bodyPr/>
          <a:lstStyle/>
          <a:p>
            <a:pPr marL="514350" marR="0" lvl="0" indent="-514350" algn="l" defTabSz="914400" rtl="0" eaLnBrk="1" fontAlgn="auto" latinLnBrk="0" hangingPunct="1">
              <a:lnSpc>
                <a:spcPct val="100000"/>
              </a:lnSpc>
              <a:spcBef>
                <a:spcPct val="20000"/>
              </a:spcBef>
              <a:spcAft>
                <a:spcPts val="0"/>
              </a:spcAft>
              <a:buSzTx/>
              <a:buFont typeface="+mj-lt"/>
              <a:buAutoNum type="alphaUcPeriod"/>
              <a:tabLst/>
              <a:defRPr/>
            </a:pPr>
            <a:r>
              <a:rPr kumimoji="0" lang="en-US" sz="2600" b="0" i="0" u="none" strike="noStrike" kern="1200" cap="none" spc="0" normalizeH="0" noProof="0" dirty="0">
                <a:ln>
                  <a:noFill/>
                </a:ln>
                <a:effectLst/>
                <a:uLnTx/>
                <a:uFillTx/>
                <a:latin typeface="Georgia" pitchFamily="18" charset="0"/>
                <a:ea typeface="+mn-ea"/>
                <a:cs typeface="+mn-cs"/>
              </a:rPr>
              <a:t>Require all political ads to contain an identification statement</a:t>
            </a:r>
          </a:p>
          <a:p>
            <a:pPr marL="342900" marR="0" lvl="0" indent="-342900" algn="l" defTabSz="914400" rtl="0" eaLnBrk="1" fontAlgn="auto" latinLnBrk="0" hangingPunct="1">
              <a:lnSpc>
                <a:spcPct val="100000"/>
              </a:lnSpc>
              <a:spcBef>
                <a:spcPct val="20000"/>
              </a:spcBef>
              <a:spcAft>
                <a:spcPts val="0"/>
              </a:spcAft>
              <a:buClr>
                <a:srgbClr val="9BBB59"/>
              </a:buClr>
              <a:buSzTx/>
              <a:buFont typeface="+mj-lt"/>
              <a:buAutoNum type="alphaUcPeriod"/>
              <a:tabLst/>
              <a:defRPr/>
            </a:pPr>
            <a:endParaRPr kumimoji="0" lang="en-US" sz="1800" b="0" i="0" u="none" strike="noStrike" kern="1200" cap="none" spc="0" normalizeH="0" baseline="0" noProof="0" dirty="0">
              <a:ln>
                <a:noFill/>
              </a:ln>
              <a:solidFill>
                <a:prstClr val="black"/>
              </a:solidFill>
              <a:effectLst/>
              <a:uLnTx/>
              <a:uFillTx/>
              <a:latin typeface="Georgia" pitchFamily="18" charset="0"/>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9BBB59"/>
              </a:buClr>
              <a:buSzTx/>
              <a:buFont typeface="+mj-lt"/>
              <a:buAutoNum type="alphaUcPeriod"/>
              <a:tabLst/>
              <a:defRPr/>
            </a:pPr>
            <a:endParaRPr kumimoji="0" lang="en-US" sz="1800" b="0" i="0" u="none" strike="noStrike" kern="1200" cap="none" spc="0" normalizeH="0" baseline="0" noProof="0" dirty="0">
              <a:ln>
                <a:noFill/>
              </a:ln>
              <a:solidFill>
                <a:prstClr val="black"/>
              </a:solidFill>
              <a:effectLst/>
              <a:uLnTx/>
              <a:uFillTx/>
              <a:latin typeface="Georgia" pitchFamily="18" charset="0"/>
              <a:ea typeface="+mn-ea"/>
              <a:cs typeface="+mn-cs"/>
            </a:endParaRPr>
          </a:p>
          <a:p>
            <a:pPr marL="514350" marR="0" lvl="0" indent="-514350" algn="l" defTabSz="914400" rtl="0" eaLnBrk="1" fontAlgn="auto" latinLnBrk="0" hangingPunct="1">
              <a:lnSpc>
                <a:spcPct val="100000"/>
              </a:lnSpc>
              <a:spcBef>
                <a:spcPct val="20000"/>
              </a:spcBef>
              <a:spcAft>
                <a:spcPts val="0"/>
              </a:spcAft>
              <a:buSzTx/>
              <a:buFont typeface="+mj-lt"/>
              <a:buAutoNum type="alphaUcPeriod"/>
              <a:tabLst/>
              <a:defRPr/>
            </a:pPr>
            <a:r>
              <a:rPr lang="en-US" sz="2600" dirty="0">
                <a:latin typeface="Georgia" pitchFamily="18" charset="0"/>
              </a:rPr>
              <a:t>Establish</a:t>
            </a:r>
            <a:r>
              <a:rPr kumimoji="0" lang="en-US" sz="2600" b="0" i="0" u="none" strike="noStrike" kern="1200" cap="none" spc="0" normalizeH="0" baseline="0" noProof="0" dirty="0">
                <a:ln>
                  <a:noFill/>
                </a:ln>
                <a:effectLst/>
                <a:uLnTx/>
                <a:uFillTx/>
                <a:latin typeface="Georgia" pitchFamily="18" charset="0"/>
              </a:rPr>
              <a:t> a review process involving the news department for political races</a:t>
            </a:r>
          </a:p>
          <a:p>
            <a:endParaRPr lang="en-US" dirty="0"/>
          </a:p>
        </p:txBody>
      </p:sp>
      <p:sp>
        <p:nvSpPr>
          <p:cNvPr id="6" name="Footer Placeholder 5">
            <a:extLst>
              <a:ext uri="{FF2B5EF4-FFF2-40B4-BE49-F238E27FC236}">
                <a16:creationId xmlns:a16="http://schemas.microsoft.com/office/drawing/2014/main" id="{E41AD1A8-DCCA-4BD0-9929-3CC268C35401}"/>
              </a:ext>
            </a:extLst>
          </p:cNvPr>
          <p:cNvSpPr>
            <a:spLocks noGrp="1"/>
          </p:cNvSpPr>
          <p:nvPr>
            <p:ph type="ftr" sz="quarter" idx="19"/>
          </p:nvPr>
        </p:nvSpPr>
        <p:spPr>
          <a:xfrm>
            <a:off x="241300" y="6356350"/>
            <a:ext cx="2882900" cy="365125"/>
          </a:xfrm>
        </p:spPr>
        <p:txBody>
          <a:bodyPr/>
          <a:lstStyle/>
          <a:p>
            <a:r>
              <a:rPr lang="en-US" dirty="0"/>
              <a:t>MPA Advertising Seminar June 2024</a:t>
            </a:r>
          </a:p>
        </p:txBody>
      </p:sp>
    </p:spTree>
    <p:extLst>
      <p:ext uri="{BB962C8B-B14F-4D97-AF65-F5344CB8AC3E}">
        <p14:creationId xmlns:p14="http://schemas.microsoft.com/office/powerpoint/2010/main" val="354900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Michigan: A Nation Turns Its Lonely Eyes to You…</a:t>
            </a:r>
          </a:p>
        </p:txBody>
      </p:sp>
      <p:sp>
        <p:nvSpPr>
          <p:cNvPr id="3" name="Content Placeholder 2"/>
          <p:cNvSpPr>
            <a:spLocks noGrp="1"/>
          </p:cNvSpPr>
          <p:nvPr>
            <p:ph sz="quarter" idx="11"/>
          </p:nvPr>
        </p:nvSpPr>
        <p:spPr/>
        <p:txBody>
          <a:bodyPr>
            <a:normAutofit/>
          </a:bodyPr>
          <a:lstStyle/>
          <a:p>
            <a:r>
              <a:rPr lang="en-US" b="1" i="1" dirty="0"/>
              <a:t>Michigan Plays a Looming Role in 2024: </a:t>
            </a:r>
            <a:r>
              <a:rPr lang="en-US" dirty="0"/>
              <a:t>Michigan will </a:t>
            </a:r>
            <a:r>
              <a:rPr lang="en-US" b="1" i="1" dirty="0">
                <a:solidFill>
                  <a:schemeClr val="accent1"/>
                </a:solidFill>
              </a:rPr>
              <a:t>again</a:t>
            </a:r>
            <a:r>
              <a:rPr lang="en-US" dirty="0"/>
              <a:t> play a major role in both down-ballot races as well as the Presidency</a:t>
            </a:r>
          </a:p>
          <a:p>
            <a:endParaRPr lang="en-US" dirty="0"/>
          </a:p>
          <a:p>
            <a:endParaRPr lang="en-US" dirty="0"/>
          </a:p>
        </p:txBody>
      </p:sp>
      <p:pic>
        <p:nvPicPr>
          <p:cNvPr id="5" name="Picture 4" descr="A hand putting a piece of paper into a ballot box&#10;&#10;Description automatically generated">
            <a:extLst>
              <a:ext uri="{FF2B5EF4-FFF2-40B4-BE49-F238E27FC236}">
                <a16:creationId xmlns:a16="http://schemas.microsoft.com/office/drawing/2014/main" id="{A1E206EE-267E-45A0-9EAE-D5A3854E2C53}"/>
              </a:ext>
            </a:extLst>
          </p:cNvPr>
          <p:cNvPicPr>
            <a:picLocks noChangeAspect="1"/>
          </p:cNvPicPr>
          <p:nvPr/>
        </p:nvPicPr>
        <p:blipFill>
          <a:blip r:embed="rId3"/>
          <a:stretch>
            <a:fillRect/>
          </a:stretch>
        </p:blipFill>
        <p:spPr>
          <a:xfrm>
            <a:off x="3651738" y="2440469"/>
            <a:ext cx="5029199" cy="3353219"/>
          </a:xfrm>
          <a:prstGeom prst="rect">
            <a:avLst/>
          </a:prstGeom>
        </p:spPr>
      </p:pic>
    </p:spTree>
    <p:extLst>
      <p:ext uri="{BB962C8B-B14F-4D97-AF65-F5344CB8AC3E}">
        <p14:creationId xmlns:p14="http://schemas.microsoft.com/office/powerpoint/2010/main" val="250023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7A4A96-5FDC-4A69-810C-38D2A0B5741C}"/>
              </a:ext>
            </a:extLst>
          </p:cNvPr>
          <p:cNvSpPr>
            <a:spLocks noGrp="1"/>
          </p:cNvSpPr>
          <p:nvPr>
            <p:ph sz="quarter" idx="12"/>
          </p:nvPr>
        </p:nvSpPr>
        <p:spPr>
          <a:xfrm>
            <a:off x="1030288" y="1562100"/>
            <a:ext cx="10131425" cy="2861044"/>
          </a:xfrm>
        </p:spPr>
        <p:txBody>
          <a:bodyPr/>
          <a:lstStyle/>
          <a:p>
            <a:pPr marL="0" marR="0" lvl="0" indent="0" algn="l" defTabSz="914400" rtl="0" eaLnBrk="1" fontAlgn="auto" latinLnBrk="0" hangingPunct="1">
              <a:lnSpc>
                <a:spcPct val="100000"/>
              </a:lnSpc>
              <a:spcBef>
                <a:spcPct val="20000"/>
              </a:spcBef>
              <a:spcAft>
                <a:spcPts val="0"/>
              </a:spcAft>
              <a:buClr>
                <a:srgbClr val="9BBB59"/>
              </a:buClr>
              <a:buSzTx/>
              <a:buFont typeface="Arial" charset="0"/>
              <a:buNone/>
              <a:tabLst/>
              <a:defRPr/>
            </a:pPr>
            <a:r>
              <a:rPr kumimoji="0" lang="en-US" sz="4400" b="1" i="1" u="none" strike="noStrike" kern="1200" cap="none" spc="0" normalizeH="0" baseline="0" noProof="0" dirty="0">
                <a:ln>
                  <a:noFill/>
                </a:ln>
                <a:solidFill>
                  <a:srgbClr val="C00000"/>
                </a:solidFill>
                <a:effectLst/>
                <a:uLnTx/>
                <a:uFillTx/>
                <a:latin typeface="Georgia" pitchFamily="18" charset="0"/>
                <a:ea typeface="+mn-ea"/>
                <a:cs typeface="+mn-cs"/>
              </a:rPr>
              <a:t>TRUE OR FALSE – CAMPAIGN ADVERTISING IS NOT ALLOWED IN THE NEWSPAPER ON THE DAY OF THE ELECTION.</a:t>
            </a:r>
            <a:endParaRPr kumimoji="0" lang="en-US" sz="4000" b="0" i="0" u="none" strike="noStrike" kern="1200" cap="none" spc="0" normalizeH="0" baseline="0" noProof="0" dirty="0">
              <a:ln>
                <a:noFill/>
              </a:ln>
              <a:solidFill>
                <a:prstClr val="black"/>
              </a:solidFill>
              <a:effectLst/>
              <a:uLnTx/>
              <a:uFillTx/>
              <a:latin typeface="Georgia" pitchFamily="18" charset="0"/>
              <a:ea typeface="+mn-ea"/>
              <a:cs typeface="+mn-cs"/>
            </a:endParaRPr>
          </a:p>
          <a:p>
            <a:endParaRPr lang="en-US" dirty="0"/>
          </a:p>
        </p:txBody>
      </p:sp>
      <p:sp>
        <p:nvSpPr>
          <p:cNvPr id="3" name="Footer Placeholder 2">
            <a:extLst>
              <a:ext uri="{FF2B5EF4-FFF2-40B4-BE49-F238E27FC236}">
                <a16:creationId xmlns:a16="http://schemas.microsoft.com/office/drawing/2014/main" id="{055E6F9B-943C-4374-8C85-0B2F5B844426}"/>
              </a:ext>
            </a:extLst>
          </p:cNvPr>
          <p:cNvSpPr>
            <a:spLocks noGrp="1"/>
          </p:cNvSpPr>
          <p:nvPr>
            <p:ph type="ftr" sz="quarter" idx="13"/>
          </p:nvPr>
        </p:nvSpPr>
        <p:spPr/>
        <p:txBody>
          <a:bodyPr/>
          <a:lstStyle/>
          <a:p>
            <a:r>
              <a:rPr lang="en-US" sz="1200" dirty="0">
                <a:effectLst/>
                <a:latin typeface="Calibri" panose="020F0502020204030204" pitchFamily="34" charset="0"/>
                <a:ea typeface="Times New Roman" panose="02020603050405020304" pitchFamily="18" charset="0"/>
              </a:rPr>
              <a:t>MPA Advertising Seminar June 2024</a:t>
            </a:r>
            <a:endParaRPr lang="en-US" dirty="0"/>
          </a:p>
        </p:txBody>
      </p:sp>
      <p:sp>
        <p:nvSpPr>
          <p:cNvPr id="4" name="Title 3">
            <a:extLst>
              <a:ext uri="{FF2B5EF4-FFF2-40B4-BE49-F238E27FC236}">
                <a16:creationId xmlns:a16="http://schemas.microsoft.com/office/drawing/2014/main" id="{120BDF46-060A-4AFC-BCF8-D56FDD501FC0}"/>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5742F690-497D-4382-936A-E655C90ADC6B}"/>
              </a:ext>
            </a:extLst>
          </p:cNvPr>
          <p:cNvSpPr txBox="1"/>
          <p:nvPr/>
        </p:nvSpPr>
        <p:spPr>
          <a:xfrm>
            <a:off x="1222744" y="4816549"/>
            <a:ext cx="9940556" cy="584775"/>
          </a:xfrm>
          <a:prstGeom prst="rect">
            <a:avLst/>
          </a:prstGeom>
          <a:noFill/>
        </p:spPr>
        <p:txBody>
          <a:bodyPr wrap="square" rtlCol="0">
            <a:spAutoFit/>
          </a:bodyPr>
          <a:lstStyle/>
          <a:p>
            <a:pPr marL="342900" lvl="0" indent="-342900" fontAlgn="base">
              <a:spcBef>
                <a:spcPct val="20000"/>
              </a:spcBef>
              <a:spcAft>
                <a:spcPct val="0"/>
              </a:spcAft>
              <a:buFont typeface="Arial" panose="020B0604020202020204" pitchFamily="34" charset="0"/>
              <a:buChar char="•"/>
            </a:pPr>
            <a:r>
              <a:rPr lang="en-US" altLang="en-US" sz="3200" b="1" dirty="0">
                <a:solidFill>
                  <a:prstClr val="black"/>
                </a:solidFill>
                <a:latin typeface="Georgia" pitchFamily="18" charset="0"/>
              </a:rPr>
              <a:t>ANSWER:	FALSE</a:t>
            </a:r>
          </a:p>
        </p:txBody>
      </p:sp>
    </p:spTree>
    <p:extLst>
      <p:ext uri="{BB962C8B-B14F-4D97-AF65-F5344CB8AC3E}">
        <p14:creationId xmlns:p14="http://schemas.microsoft.com/office/powerpoint/2010/main" val="50457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FCC19B-A4C3-4D19-9E9D-5D42C33D9253}"/>
              </a:ext>
            </a:extLst>
          </p:cNvPr>
          <p:cNvSpPr>
            <a:spLocks noGrp="1"/>
          </p:cNvSpPr>
          <p:nvPr>
            <p:ph sz="quarter" idx="12"/>
          </p:nvPr>
        </p:nvSpPr>
        <p:spPr>
          <a:xfrm>
            <a:off x="1030288" y="1562100"/>
            <a:ext cx="10131425" cy="2584598"/>
          </a:xfrm>
        </p:spPr>
        <p:txBody>
          <a:bodyPr/>
          <a:lstStyle/>
          <a:p>
            <a:pPr marL="0" marR="0" lvl="0" indent="0" algn="l" defTabSz="914400" rtl="0" eaLnBrk="1" fontAlgn="auto" latinLnBrk="0" hangingPunct="1">
              <a:lnSpc>
                <a:spcPct val="100000"/>
              </a:lnSpc>
              <a:spcBef>
                <a:spcPct val="20000"/>
              </a:spcBef>
              <a:spcAft>
                <a:spcPts val="0"/>
              </a:spcAft>
              <a:buClr>
                <a:srgbClr val="9BBB59"/>
              </a:buClr>
              <a:buSzTx/>
              <a:buFont typeface="Arial" charset="0"/>
              <a:buNone/>
              <a:tabLst/>
              <a:defRPr/>
            </a:pPr>
            <a:r>
              <a:rPr kumimoji="0" lang="en-US" sz="4000" b="1" i="1" u="none" strike="noStrike" kern="1200" cap="none" spc="0" normalizeH="0" baseline="0" noProof="0" dirty="0">
                <a:ln>
                  <a:noFill/>
                </a:ln>
                <a:solidFill>
                  <a:srgbClr val="C00000"/>
                </a:solidFill>
                <a:effectLst/>
                <a:uLnTx/>
                <a:uFillTx/>
                <a:latin typeface="Georgia" pitchFamily="18" charset="0"/>
                <a:ea typeface="+mn-ea"/>
                <a:cs typeface="+mn-cs"/>
              </a:rPr>
              <a:t>IF YOU HAVE ACCEPTED AN AD PREVIOUSLY, YOU MAY NOT REFUSE TO PUBLISH THAT AD AT A LATER TIME.  TRUE OR FALSE?</a:t>
            </a:r>
            <a:endParaRPr kumimoji="0" lang="en-US" sz="1600" b="0" i="0" u="none" strike="noStrike" kern="1200" cap="none" spc="0" normalizeH="0" baseline="0" noProof="0" dirty="0">
              <a:ln>
                <a:noFill/>
              </a:ln>
              <a:solidFill>
                <a:srgbClr val="4C4D4C"/>
              </a:solidFill>
              <a:effectLst/>
              <a:uLnTx/>
              <a:uFillTx/>
              <a:latin typeface="Arial" panose="020B0604020202020204"/>
              <a:ea typeface="+mn-ea"/>
              <a:cs typeface="+mn-cs"/>
            </a:endParaRPr>
          </a:p>
          <a:p>
            <a:endParaRPr lang="en-US" dirty="0"/>
          </a:p>
        </p:txBody>
      </p:sp>
      <p:sp>
        <p:nvSpPr>
          <p:cNvPr id="3" name="Footer Placeholder 2">
            <a:extLst>
              <a:ext uri="{FF2B5EF4-FFF2-40B4-BE49-F238E27FC236}">
                <a16:creationId xmlns:a16="http://schemas.microsoft.com/office/drawing/2014/main" id="{E123ED67-8715-4063-9325-2B4E972E1D66}"/>
              </a:ext>
            </a:extLst>
          </p:cNvPr>
          <p:cNvSpPr>
            <a:spLocks noGrp="1"/>
          </p:cNvSpPr>
          <p:nvPr>
            <p:ph type="ftr" sz="quarter" idx="13"/>
          </p:nvPr>
        </p:nvSpPr>
        <p:spPr/>
        <p:txBody>
          <a:bodyPr/>
          <a:lstStyle/>
          <a:p>
            <a:r>
              <a:rPr lang="en-US" sz="1200" dirty="0">
                <a:effectLst/>
                <a:latin typeface="Calibri" panose="020F0502020204030204" pitchFamily="34" charset="0"/>
                <a:ea typeface="Times New Roman" panose="02020603050405020304" pitchFamily="18" charset="0"/>
              </a:rPr>
              <a:t>MPA Advertising Seminar June 2024</a:t>
            </a:r>
            <a:endParaRPr lang="en-US" dirty="0"/>
          </a:p>
        </p:txBody>
      </p:sp>
      <p:sp>
        <p:nvSpPr>
          <p:cNvPr id="6" name="TextBox 5">
            <a:extLst>
              <a:ext uri="{FF2B5EF4-FFF2-40B4-BE49-F238E27FC236}">
                <a16:creationId xmlns:a16="http://schemas.microsoft.com/office/drawing/2014/main" id="{2955F0F4-8711-4010-894F-0371AD6130EC}"/>
              </a:ext>
            </a:extLst>
          </p:cNvPr>
          <p:cNvSpPr txBox="1"/>
          <p:nvPr/>
        </p:nvSpPr>
        <p:spPr>
          <a:xfrm>
            <a:off x="1265274" y="4508205"/>
            <a:ext cx="10037135" cy="584775"/>
          </a:xfrm>
          <a:prstGeom prst="rect">
            <a:avLst/>
          </a:prstGeom>
          <a:noFill/>
        </p:spPr>
        <p:txBody>
          <a:bodyPr wrap="square" rtlCol="0">
            <a:spAutoFit/>
          </a:bodyPr>
          <a:lstStyle/>
          <a:p>
            <a:pPr marL="342900" lvl="0" indent="-342900" fontAlgn="base">
              <a:spcBef>
                <a:spcPct val="20000"/>
              </a:spcBef>
              <a:spcAft>
                <a:spcPct val="0"/>
              </a:spcAft>
              <a:buFont typeface="Arial" panose="020B0604020202020204" pitchFamily="34" charset="0"/>
              <a:buChar char="•"/>
            </a:pPr>
            <a:r>
              <a:rPr lang="en-US" altLang="en-US" sz="3200" b="1" dirty="0">
                <a:solidFill>
                  <a:prstClr val="black"/>
                </a:solidFill>
                <a:latin typeface="Georgia" pitchFamily="18" charset="0"/>
              </a:rPr>
              <a:t>ANSWER:   FALSE</a:t>
            </a:r>
          </a:p>
        </p:txBody>
      </p:sp>
    </p:spTree>
    <p:extLst>
      <p:ext uri="{BB962C8B-B14F-4D97-AF65-F5344CB8AC3E}">
        <p14:creationId xmlns:p14="http://schemas.microsoft.com/office/powerpoint/2010/main" val="232490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0FE5B0-4DD4-4E18-89C3-45328E6F9D9D}"/>
              </a:ext>
            </a:extLst>
          </p:cNvPr>
          <p:cNvSpPr>
            <a:spLocks noGrp="1"/>
          </p:cNvSpPr>
          <p:nvPr>
            <p:ph sz="quarter" idx="12"/>
          </p:nvPr>
        </p:nvSpPr>
        <p:spPr>
          <a:xfrm>
            <a:off x="1030287" y="427781"/>
            <a:ext cx="10131425" cy="4152900"/>
          </a:xfrm>
        </p:spPr>
        <p:txBody>
          <a:bodyPr/>
          <a:lstStyle/>
          <a:p>
            <a:pPr>
              <a:spcBef>
                <a:spcPts val="0"/>
              </a:spcBef>
              <a:spcAft>
                <a:spcPts val="0"/>
              </a:spcAft>
            </a:pPr>
            <a:r>
              <a:rPr lang="en-US" sz="3600" dirty="0">
                <a:solidFill>
                  <a:schemeClr val="accent1"/>
                </a:solidFill>
                <a:latin typeface="Georgia" panose="02040502050405020303" pitchFamily="18" charset="0"/>
                <a:cs typeface="+mj-cs"/>
              </a:rPr>
              <a:t>Don’t forget!  If you have a question – EMAIL THE HOTLINE!</a:t>
            </a:r>
          </a:p>
          <a:p>
            <a:pPr>
              <a:spcBef>
                <a:spcPts val="0"/>
              </a:spcBef>
              <a:spcAft>
                <a:spcPts val="0"/>
              </a:spcAft>
            </a:pPr>
            <a:endParaRPr lang="en-US" sz="3600" dirty="0">
              <a:solidFill>
                <a:schemeClr val="accent1"/>
              </a:solidFill>
              <a:latin typeface="Georgia" panose="02040502050405020303" pitchFamily="18" charset="0"/>
              <a:cs typeface="+mj-cs"/>
            </a:endParaRPr>
          </a:p>
          <a:p>
            <a:pPr>
              <a:spcBef>
                <a:spcPts val="0"/>
              </a:spcBef>
              <a:spcAft>
                <a:spcPts val="0"/>
              </a:spcAft>
            </a:pPr>
            <a:endParaRPr lang="en-US" sz="3600" dirty="0">
              <a:solidFill>
                <a:schemeClr val="accent1"/>
              </a:solidFill>
              <a:latin typeface="Georgia" panose="02040502050405020303" pitchFamily="18" charset="0"/>
              <a:cs typeface="+mj-cs"/>
            </a:endParaRPr>
          </a:p>
          <a:p>
            <a:endParaRPr lang="en-US" dirty="0"/>
          </a:p>
        </p:txBody>
      </p:sp>
      <p:sp>
        <p:nvSpPr>
          <p:cNvPr id="3" name="Footer Placeholder 2">
            <a:extLst>
              <a:ext uri="{FF2B5EF4-FFF2-40B4-BE49-F238E27FC236}">
                <a16:creationId xmlns:a16="http://schemas.microsoft.com/office/drawing/2014/main" id="{3B5D8970-7EB3-4B2F-81C6-C65D069FE828}"/>
              </a:ext>
            </a:extLst>
          </p:cNvPr>
          <p:cNvSpPr>
            <a:spLocks noGrp="1"/>
          </p:cNvSpPr>
          <p:nvPr>
            <p:ph type="ftr" sz="quarter" idx="13"/>
          </p:nvPr>
        </p:nvSpPr>
        <p:spPr/>
        <p:txBody>
          <a:bodyPr/>
          <a:lstStyle/>
          <a:p>
            <a:r>
              <a:rPr lang="en-US" sz="1200" dirty="0">
                <a:effectLst/>
                <a:latin typeface="Calibri" panose="020F0502020204030204" pitchFamily="34" charset="0"/>
                <a:ea typeface="Times New Roman" panose="02020603050405020304" pitchFamily="18" charset="0"/>
              </a:rPr>
              <a:t>MPA Advertising Seminar June 2024</a:t>
            </a:r>
            <a:endParaRPr lang="en-US" dirty="0"/>
          </a:p>
        </p:txBody>
      </p:sp>
      <p:pic>
        <p:nvPicPr>
          <p:cNvPr id="6" name="Picture 5" descr="Team of four people using computer in call center">
            <a:extLst>
              <a:ext uri="{FF2B5EF4-FFF2-40B4-BE49-F238E27FC236}">
                <a16:creationId xmlns:a16="http://schemas.microsoft.com/office/drawing/2014/main" id="{86B745AB-B2FC-4248-9B94-36DDB98FB3DA}"/>
              </a:ext>
            </a:extLst>
          </p:cNvPr>
          <p:cNvPicPr>
            <a:picLocks noChangeAspect="1"/>
          </p:cNvPicPr>
          <p:nvPr/>
        </p:nvPicPr>
        <p:blipFill>
          <a:blip r:embed="rId2"/>
          <a:stretch>
            <a:fillRect/>
          </a:stretch>
        </p:blipFill>
        <p:spPr>
          <a:xfrm>
            <a:off x="3443119" y="1598919"/>
            <a:ext cx="5305759" cy="2981762"/>
          </a:xfrm>
          <a:prstGeom prst="rect">
            <a:avLst/>
          </a:prstGeom>
        </p:spPr>
      </p:pic>
      <p:sp>
        <p:nvSpPr>
          <p:cNvPr id="7" name="TextBox 6">
            <a:extLst>
              <a:ext uri="{FF2B5EF4-FFF2-40B4-BE49-F238E27FC236}">
                <a16:creationId xmlns:a16="http://schemas.microsoft.com/office/drawing/2014/main" id="{BDC0EA6C-6254-424C-9515-BFF64F81993F}"/>
              </a:ext>
            </a:extLst>
          </p:cNvPr>
          <p:cNvSpPr txBox="1"/>
          <p:nvPr/>
        </p:nvSpPr>
        <p:spPr>
          <a:xfrm>
            <a:off x="2340862" y="4885439"/>
            <a:ext cx="7510272" cy="707886"/>
          </a:xfrm>
          <a:prstGeom prst="rect">
            <a:avLst/>
          </a:prstGeom>
          <a:noFill/>
        </p:spPr>
        <p:txBody>
          <a:bodyPr wrap="square">
            <a:spAutoFit/>
          </a:bodyPr>
          <a:lstStyle/>
          <a:p>
            <a:pPr algn="ctr"/>
            <a:r>
              <a:rPr lang="en-US" sz="4000" dirty="0">
                <a:solidFill>
                  <a:schemeClr val="accent1"/>
                </a:solidFill>
                <a:latin typeface="Georgia" panose="02040502050405020303" pitchFamily="18" charset="0"/>
                <a:cs typeface="+mj-cs"/>
              </a:rPr>
              <a:t>hotline@michiganpress.org</a:t>
            </a:r>
            <a:endParaRPr lang="en-US" sz="4000" dirty="0"/>
          </a:p>
        </p:txBody>
      </p:sp>
    </p:spTree>
    <p:extLst>
      <p:ext uri="{BB962C8B-B14F-4D97-AF65-F5344CB8AC3E}">
        <p14:creationId xmlns:p14="http://schemas.microsoft.com/office/powerpoint/2010/main" val="2735297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DCED9-B72D-4060-9D70-FB5144DFAA88}"/>
              </a:ext>
            </a:extLst>
          </p:cNvPr>
          <p:cNvSpPr>
            <a:spLocks noGrp="1"/>
          </p:cNvSpPr>
          <p:nvPr>
            <p:ph type="title"/>
          </p:nvPr>
        </p:nvSpPr>
        <p:spPr>
          <a:xfrm>
            <a:off x="228600" y="647700"/>
            <a:ext cx="11696700" cy="815975"/>
          </a:xfrm>
        </p:spPr>
        <p:txBody>
          <a:bodyPr anchor="b">
            <a:normAutofit/>
          </a:bodyPr>
          <a:lstStyle/>
          <a:p>
            <a:r>
              <a:rPr lang="en-US" dirty="0"/>
              <a:t>First Principles: Don’t Forget the Normal Issues</a:t>
            </a:r>
          </a:p>
        </p:txBody>
      </p:sp>
      <p:pic>
        <p:nvPicPr>
          <p:cNvPr id="8" name="Picture 7" descr="A close-up of a file folder&#10;&#10;Description automatically generated">
            <a:extLst>
              <a:ext uri="{FF2B5EF4-FFF2-40B4-BE49-F238E27FC236}">
                <a16:creationId xmlns:a16="http://schemas.microsoft.com/office/drawing/2014/main" id="{85EAB002-34AD-4A62-835C-D664A0FCC02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324601" y="1888125"/>
            <a:ext cx="5600699" cy="3738466"/>
          </a:xfrm>
          <a:prstGeom prst="rect">
            <a:avLst/>
          </a:prstGeom>
          <a:noFill/>
        </p:spPr>
      </p:pic>
      <p:sp>
        <p:nvSpPr>
          <p:cNvPr id="3" name="Content Placeholder 2">
            <a:extLst>
              <a:ext uri="{FF2B5EF4-FFF2-40B4-BE49-F238E27FC236}">
                <a16:creationId xmlns:a16="http://schemas.microsoft.com/office/drawing/2014/main" id="{E95EB49F-A065-485E-87C8-65323AD6E4B8}"/>
              </a:ext>
            </a:extLst>
          </p:cNvPr>
          <p:cNvSpPr>
            <a:spLocks noGrp="1"/>
          </p:cNvSpPr>
          <p:nvPr>
            <p:ph sz="quarter" idx="18"/>
          </p:nvPr>
        </p:nvSpPr>
        <p:spPr>
          <a:xfrm>
            <a:off x="228600" y="1574800"/>
            <a:ext cx="5638800" cy="4365625"/>
          </a:xfrm>
        </p:spPr>
        <p:txBody>
          <a:bodyPr>
            <a:normAutofit/>
          </a:bodyPr>
          <a:lstStyle/>
          <a:p>
            <a:r>
              <a:rPr lang="en-US" dirty="0"/>
              <a:t>What does the ad say?</a:t>
            </a:r>
          </a:p>
          <a:p>
            <a:r>
              <a:rPr lang="en-US" dirty="0"/>
              <a:t>Could the ad be defamatory? </a:t>
            </a:r>
          </a:p>
          <a:p>
            <a:r>
              <a:rPr lang="en-US" dirty="0"/>
              <a:t>Are the statements factually accurate?</a:t>
            </a:r>
          </a:p>
          <a:p>
            <a:r>
              <a:rPr lang="en-US" dirty="0"/>
              <a:t>Is there information to back up the claims being made? </a:t>
            </a:r>
          </a:p>
        </p:txBody>
      </p:sp>
      <p:sp>
        <p:nvSpPr>
          <p:cNvPr id="4" name="Footer Placeholder 3">
            <a:extLst>
              <a:ext uri="{FF2B5EF4-FFF2-40B4-BE49-F238E27FC236}">
                <a16:creationId xmlns:a16="http://schemas.microsoft.com/office/drawing/2014/main" id="{2B8B9B2A-4B44-4374-9F4E-287628535D7E}"/>
              </a:ext>
            </a:extLst>
          </p:cNvPr>
          <p:cNvSpPr>
            <a:spLocks noGrp="1"/>
          </p:cNvSpPr>
          <p:nvPr>
            <p:ph type="ftr" sz="quarter" idx="19"/>
          </p:nvPr>
        </p:nvSpPr>
        <p:spPr>
          <a:xfrm>
            <a:off x="4038600" y="6356350"/>
            <a:ext cx="4114800" cy="365125"/>
          </a:xfrm>
        </p:spPr>
        <p:txBody>
          <a:bodyPr anchor="ctr">
            <a:normAutofit/>
          </a:bodyPr>
          <a:lstStyle/>
          <a:p>
            <a:pPr>
              <a:spcAft>
                <a:spcPts val="600"/>
              </a:spcAft>
            </a:pPr>
            <a:r>
              <a:rPr lang="en-US"/>
              <a:t>PRIVILEGED &amp; CONFIDENTIAL</a:t>
            </a:r>
          </a:p>
        </p:txBody>
      </p:sp>
      <p:sp>
        <p:nvSpPr>
          <p:cNvPr id="9" name="TextBox 8">
            <a:extLst>
              <a:ext uri="{FF2B5EF4-FFF2-40B4-BE49-F238E27FC236}">
                <a16:creationId xmlns:a16="http://schemas.microsoft.com/office/drawing/2014/main" id="{69AD0429-73FC-4E60-898C-59B52BE707A7}"/>
              </a:ext>
            </a:extLst>
          </p:cNvPr>
          <p:cNvSpPr txBox="1"/>
          <p:nvPr/>
        </p:nvSpPr>
        <p:spPr>
          <a:xfrm>
            <a:off x="9360175" y="5426536"/>
            <a:ext cx="2565125"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picpedia.org/suspension-file/d/defamation-law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899391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DCED9-B72D-4060-9D70-FB5144DFAA88}"/>
              </a:ext>
            </a:extLst>
          </p:cNvPr>
          <p:cNvSpPr>
            <a:spLocks noGrp="1"/>
          </p:cNvSpPr>
          <p:nvPr>
            <p:ph type="title"/>
          </p:nvPr>
        </p:nvSpPr>
        <p:spPr/>
        <p:txBody>
          <a:bodyPr/>
          <a:lstStyle/>
          <a:p>
            <a:r>
              <a:rPr lang="en-US" dirty="0"/>
              <a:t>And Look Deep…</a:t>
            </a:r>
          </a:p>
        </p:txBody>
      </p:sp>
      <p:sp>
        <p:nvSpPr>
          <p:cNvPr id="3" name="Content Placeholder 2">
            <a:extLst>
              <a:ext uri="{FF2B5EF4-FFF2-40B4-BE49-F238E27FC236}">
                <a16:creationId xmlns:a16="http://schemas.microsoft.com/office/drawing/2014/main" id="{E95EB49F-A065-485E-87C8-65323AD6E4B8}"/>
              </a:ext>
            </a:extLst>
          </p:cNvPr>
          <p:cNvSpPr>
            <a:spLocks noGrp="1"/>
          </p:cNvSpPr>
          <p:nvPr>
            <p:ph sz="quarter" idx="11"/>
          </p:nvPr>
        </p:nvSpPr>
        <p:spPr>
          <a:xfrm>
            <a:off x="4632290" y="1529364"/>
            <a:ext cx="6529423" cy="4186237"/>
          </a:xfrm>
        </p:spPr>
        <p:txBody>
          <a:bodyPr/>
          <a:lstStyle/>
          <a:p>
            <a:r>
              <a:rPr lang="en-US" dirty="0"/>
              <a:t>What if the ad contains a cartoon alleging misconduct by the individual running for office? </a:t>
            </a:r>
          </a:p>
          <a:p>
            <a:r>
              <a:rPr lang="en-US" dirty="0"/>
              <a:t>Is there some subtle undertone that only a select few may understand?</a:t>
            </a:r>
          </a:p>
          <a:p>
            <a:r>
              <a:rPr lang="en-US" dirty="0"/>
              <a:t>Is it a parody?</a:t>
            </a:r>
          </a:p>
          <a:p>
            <a:r>
              <a:rPr lang="en-US" dirty="0"/>
              <a:t>What about doctored photos (or… an advertisement with prison bars superimposed over the candidate)?</a:t>
            </a:r>
          </a:p>
        </p:txBody>
      </p:sp>
      <p:sp>
        <p:nvSpPr>
          <p:cNvPr id="4" name="Footer Placeholder 3">
            <a:extLst>
              <a:ext uri="{FF2B5EF4-FFF2-40B4-BE49-F238E27FC236}">
                <a16:creationId xmlns:a16="http://schemas.microsoft.com/office/drawing/2014/main" id="{2B8B9B2A-4B44-4374-9F4E-287628535D7E}"/>
              </a:ext>
            </a:extLst>
          </p:cNvPr>
          <p:cNvSpPr>
            <a:spLocks noGrp="1"/>
          </p:cNvSpPr>
          <p:nvPr>
            <p:ph type="ftr" sz="quarter" idx="12"/>
          </p:nvPr>
        </p:nvSpPr>
        <p:spPr/>
        <p:txBody>
          <a:bodyPr/>
          <a:lstStyle/>
          <a:p>
            <a:r>
              <a:rPr lang="en-US"/>
              <a:t>PRIVILEGED &amp; CONFIDENTIAL</a:t>
            </a:r>
            <a:endParaRPr lang="en-US" dirty="0"/>
          </a:p>
        </p:txBody>
      </p:sp>
      <p:pic>
        <p:nvPicPr>
          <p:cNvPr id="6" name="Picture 5">
            <a:extLst>
              <a:ext uri="{FF2B5EF4-FFF2-40B4-BE49-F238E27FC236}">
                <a16:creationId xmlns:a16="http://schemas.microsoft.com/office/drawing/2014/main" id="{D7A29362-D73F-4451-A06C-359EAECFAA92}"/>
              </a:ext>
            </a:extLst>
          </p:cNvPr>
          <p:cNvPicPr>
            <a:picLocks noChangeAspect="1"/>
          </p:cNvPicPr>
          <p:nvPr/>
        </p:nvPicPr>
        <p:blipFill>
          <a:blip r:embed="rId2"/>
          <a:stretch>
            <a:fillRect/>
          </a:stretch>
        </p:blipFill>
        <p:spPr>
          <a:xfrm>
            <a:off x="491482" y="1451277"/>
            <a:ext cx="3868665" cy="4487887"/>
          </a:xfrm>
          <a:prstGeom prst="rect">
            <a:avLst/>
          </a:prstGeom>
        </p:spPr>
      </p:pic>
    </p:spTree>
    <p:extLst>
      <p:ext uri="{BB962C8B-B14F-4D97-AF65-F5344CB8AC3E}">
        <p14:creationId xmlns:p14="http://schemas.microsoft.com/office/powerpoint/2010/main" val="543870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B6C9-A23B-4C4F-948B-E9A4046FA5F4}"/>
              </a:ext>
            </a:extLst>
          </p:cNvPr>
          <p:cNvSpPr>
            <a:spLocks noGrp="1"/>
          </p:cNvSpPr>
          <p:nvPr>
            <p:ph type="ctrTitle"/>
          </p:nvPr>
        </p:nvSpPr>
        <p:spPr>
          <a:xfrm>
            <a:off x="6629400" y="3103462"/>
            <a:ext cx="5295899" cy="1709698"/>
          </a:xfrm>
        </p:spPr>
        <p:txBody>
          <a:bodyPr/>
          <a:lstStyle/>
          <a:p>
            <a:r>
              <a:rPr lang="en-US" dirty="0"/>
              <a:t>Preparing for disinformation and the allegations of disinformation</a:t>
            </a:r>
          </a:p>
        </p:txBody>
      </p:sp>
      <p:sp>
        <p:nvSpPr>
          <p:cNvPr id="3" name="Footer Placeholder 2">
            <a:extLst>
              <a:ext uri="{FF2B5EF4-FFF2-40B4-BE49-F238E27FC236}">
                <a16:creationId xmlns:a16="http://schemas.microsoft.com/office/drawing/2014/main" id="{AD1FA43E-5A8A-44D3-B0BE-77F69A921E7B}"/>
              </a:ext>
            </a:extLst>
          </p:cNvPr>
          <p:cNvSpPr>
            <a:spLocks noGrp="1"/>
          </p:cNvSpPr>
          <p:nvPr>
            <p:ph type="ftr" sz="quarter" idx="10"/>
          </p:nvPr>
        </p:nvSpPr>
        <p:spPr/>
        <p:txBody>
          <a:bodyPr/>
          <a:lstStyle/>
          <a:p>
            <a:r>
              <a:rPr lang="en-US"/>
              <a:t>PRIVILEGED &amp; CONFIDENTIAL</a:t>
            </a:r>
            <a:endParaRPr lang="en-US" dirty="0"/>
          </a:p>
        </p:txBody>
      </p:sp>
    </p:spTree>
    <p:extLst>
      <p:ext uri="{BB962C8B-B14F-4D97-AF65-F5344CB8AC3E}">
        <p14:creationId xmlns:p14="http://schemas.microsoft.com/office/powerpoint/2010/main" val="3014545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2A773-53D7-43A4-9912-BBEF9D80D3B9}"/>
              </a:ext>
            </a:extLst>
          </p:cNvPr>
          <p:cNvSpPr>
            <a:spLocks noGrp="1"/>
          </p:cNvSpPr>
          <p:nvPr>
            <p:ph type="title"/>
          </p:nvPr>
        </p:nvSpPr>
        <p:spPr/>
        <p:txBody>
          <a:bodyPr/>
          <a:lstStyle/>
          <a:p>
            <a:r>
              <a:rPr lang="en-US" dirty="0"/>
              <a:t>Disinformation 101</a:t>
            </a:r>
          </a:p>
        </p:txBody>
      </p:sp>
      <p:sp>
        <p:nvSpPr>
          <p:cNvPr id="3" name="Content Placeholder 2">
            <a:extLst>
              <a:ext uri="{FF2B5EF4-FFF2-40B4-BE49-F238E27FC236}">
                <a16:creationId xmlns:a16="http://schemas.microsoft.com/office/drawing/2014/main" id="{F2750A92-5576-42BC-AA49-E738A19295FC}"/>
              </a:ext>
            </a:extLst>
          </p:cNvPr>
          <p:cNvSpPr>
            <a:spLocks noGrp="1"/>
          </p:cNvSpPr>
          <p:nvPr>
            <p:ph sz="quarter" idx="11"/>
          </p:nvPr>
        </p:nvSpPr>
        <p:spPr/>
        <p:txBody>
          <a:bodyPr/>
          <a:lstStyle/>
          <a:p>
            <a:r>
              <a:rPr lang="en-US" b="1" i="1" dirty="0">
                <a:solidFill>
                  <a:schemeClr val="accent1"/>
                </a:solidFill>
              </a:rPr>
              <a:t>What is disinformation?</a:t>
            </a:r>
            <a:r>
              <a:rPr lang="en-US" dirty="0"/>
              <a:t>  According to author Barbara McQuade in the upcoming book </a:t>
            </a:r>
            <a:r>
              <a:rPr lang="en-US" i="1" dirty="0"/>
              <a:t>Attack from Within</a:t>
            </a:r>
            <a:r>
              <a:rPr lang="en-US" dirty="0"/>
              <a:t>, disinformation is “the deliberate use of lies to manipulate people, whether to extract a profit or to advance a political agenda.”</a:t>
            </a:r>
          </a:p>
          <a:p>
            <a:r>
              <a:rPr lang="en-US" b="1" i="1" dirty="0">
                <a:solidFill>
                  <a:schemeClr val="accent1"/>
                </a:solidFill>
              </a:rPr>
              <a:t>How does it work?  </a:t>
            </a:r>
            <a:r>
              <a:rPr lang="en-US" dirty="0"/>
              <a:t>Here are the tactics you may see and how they may impact you.</a:t>
            </a:r>
          </a:p>
          <a:p>
            <a:pPr lvl="1"/>
            <a:r>
              <a:rPr lang="en-US" i="1" dirty="0">
                <a:solidFill>
                  <a:schemeClr val="accent1"/>
                </a:solidFill>
              </a:rPr>
              <a:t>Aim for the Heart</a:t>
            </a:r>
            <a:r>
              <a:rPr lang="en-US" dirty="0"/>
              <a:t>: Appeal to emotion over reason</a:t>
            </a:r>
          </a:p>
          <a:p>
            <a:pPr lvl="1"/>
            <a:r>
              <a:rPr lang="en-US" i="1" dirty="0">
                <a:solidFill>
                  <a:schemeClr val="accent1"/>
                </a:solidFill>
              </a:rPr>
              <a:t>Divide</a:t>
            </a:r>
            <a:r>
              <a:rPr lang="en-US" dirty="0"/>
              <a:t>: Make it us against them</a:t>
            </a:r>
          </a:p>
          <a:p>
            <a:pPr lvl="1"/>
            <a:r>
              <a:rPr lang="en-US" i="1" dirty="0">
                <a:solidFill>
                  <a:schemeClr val="accent1"/>
                </a:solidFill>
              </a:rPr>
              <a:t>Demonize</a:t>
            </a:r>
            <a:r>
              <a:rPr lang="en-US" dirty="0"/>
              <a:t>: Create a scapegoat or call groups a “squad” or a “gang” or… some new term</a:t>
            </a:r>
          </a:p>
          <a:p>
            <a:pPr lvl="1"/>
            <a:r>
              <a:rPr lang="en-US" i="1" dirty="0">
                <a:solidFill>
                  <a:schemeClr val="accent1"/>
                </a:solidFill>
              </a:rPr>
              <a:t>Seduce with Nostalgia</a:t>
            </a:r>
            <a:r>
              <a:rPr lang="en-US" dirty="0"/>
              <a:t>: Appeal to tradition and what the community used to be</a:t>
            </a:r>
          </a:p>
          <a:p>
            <a:pPr lvl="1"/>
            <a:r>
              <a:rPr lang="en-US" i="1" dirty="0">
                <a:solidFill>
                  <a:schemeClr val="accent1"/>
                </a:solidFill>
              </a:rPr>
              <a:t>Shut down Critics</a:t>
            </a:r>
            <a:r>
              <a:rPr lang="en-US" dirty="0"/>
              <a:t>: Fight the other side even using advertising – just wait for the call complaining or the desire to make ads into letters to the editor</a:t>
            </a:r>
          </a:p>
          <a:p>
            <a:endParaRPr lang="en-US" dirty="0"/>
          </a:p>
        </p:txBody>
      </p:sp>
      <p:sp>
        <p:nvSpPr>
          <p:cNvPr id="4" name="Footer Placeholder 3">
            <a:extLst>
              <a:ext uri="{FF2B5EF4-FFF2-40B4-BE49-F238E27FC236}">
                <a16:creationId xmlns:a16="http://schemas.microsoft.com/office/drawing/2014/main" id="{DB527911-B1C8-4253-A643-BABE04C30563}"/>
              </a:ext>
            </a:extLst>
          </p:cNvPr>
          <p:cNvSpPr>
            <a:spLocks noGrp="1"/>
          </p:cNvSpPr>
          <p:nvPr>
            <p:ph type="ftr" sz="quarter" idx="12"/>
          </p:nvPr>
        </p:nvSpPr>
        <p:spPr/>
        <p:txBody>
          <a:bodyPr/>
          <a:lstStyle/>
          <a:p>
            <a:r>
              <a:rPr lang="en-US"/>
              <a:t>PRIVILEGED &amp; CONFIDENTIAL</a:t>
            </a:r>
            <a:endParaRPr lang="en-US" dirty="0"/>
          </a:p>
        </p:txBody>
      </p:sp>
    </p:spTree>
    <p:extLst>
      <p:ext uri="{BB962C8B-B14F-4D97-AF65-F5344CB8AC3E}">
        <p14:creationId xmlns:p14="http://schemas.microsoft.com/office/powerpoint/2010/main" val="1883336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Happy Elections!  Disinformation is set to return!</a:t>
            </a:r>
          </a:p>
        </p:txBody>
      </p:sp>
      <p:sp>
        <p:nvSpPr>
          <p:cNvPr id="3" name="Content Placeholder 2"/>
          <p:cNvSpPr>
            <a:spLocks noGrp="1"/>
          </p:cNvSpPr>
          <p:nvPr>
            <p:ph sz="quarter" idx="11"/>
          </p:nvPr>
        </p:nvSpPr>
        <p:spPr/>
        <p:txBody>
          <a:bodyPr>
            <a:normAutofit/>
          </a:bodyPr>
          <a:lstStyle/>
          <a:p>
            <a:r>
              <a:rPr lang="en-US" b="1" i="1" dirty="0"/>
              <a:t>Nation-State Disinformation Campaigns</a:t>
            </a:r>
            <a:r>
              <a:rPr lang="en-US" dirty="0"/>
              <a:t>: NYU’s Brennan Center for Justice reported on the significant 2020 election disinformation campaign that is likely to reprise itself in 2024.  Top issues that are being exploited this year are:</a:t>
            </a:r>
          </a:p>
          <a:p>
            <a:pPr lvl="1"/>
            <a:r>
              <a:rPr lang="en-US" dirty="0"/>
              <a:t>Race</a:t>
            </a:r>
          </a:p>
          <a:p>
            <a:pPr lvl="1"/>
            <a:r>
              <a:rPr lang="en-US" dirty="0"/>
              <a:t>Nationalism and patriotism</a:t>
            </a:r>
          </a:p>
          <a:p>
            <a:pPr lvl="1"/>
            <a:r>
              <a:rPr lang="en-US" dirty="0"/>
              <a:t>Immigration</a:t>
            </a:r>
          </a:p>
          <a:p>
            <a:pPr lvl="1"/>
            <a:r>
              <a:rPr lang="en-US" dirty="0"/>
              <a:t>Gun control</a:t>
            </a:r>
          </a:p>
          <a:p>
            <a:pPr lvl="1"/>
            <a:r>
              <a:rPr lang="en-US" dirty="0"/>
              <a:t>LGBT rights</a:t>
            </a:r>
          </a:p>
          <a:p>
            <a:endParaRPr lang="en-US" dirty="0"/>
          </a:p>
          <a:p>
            <a:endParaRPr lang="en-US" dirty="0"/>
          </a:p>
        </p:txBody>
      </p:sp>
      <p:pic>
        <p:nvPicPr>
          <p:cNvPr id="4" name="Picture 3"/>
          <p:cNvPicPr>
            <a:picLocks noChangeAspect="1"/>
          </p:cNvPicPr>
          <p:nvPr/>
        </p:nvPicPr>
        <p:blipFill>
          <a:blip r:embed="rId2"/>
          <a:stretch>
            <a:fillRect/>
          </a:stretch>
        </p:blipFill>
        <p:spPr>
          <a:xfrm>
            <a:off x="8814607" y="2938360"/>
            <a:ext cx="2867025" cy="1609725"/>
          </a:xfrm>
          <a:prstGeom prst="rect">
            <a:avLst/>
          </a:prstGeom>
        </p:spPr>
      </p:pic>
      <p:pic>
        <p:nvPicPr>
          <p:cNvPr id="7" name="Picture 6"/>
          <p:cNvPicPr>
            <a:picLocks noChangeAspect="1"/>
          </p:cNvPicPr>
          <p:nvPr/>
        </p:nvPicPr>
        <p:blipFill>
          <a:blip r:embed="rId3"/>
          <a:stretch>
            <a:fillRect/>
          </a:stretch>
        </p:blipFill>
        <p:spPr>
          <a:xfrm>
            <a:off x="7178327" y="5328636"/>
            <a:ext cx="4714330" cy="626122"/>
          </a:xfrm>
          <a:prstGeom prst="rect">
            <a:avLst/>
          </a:prstGeom>
        </p:spPr>
      </p:pic>
      <p:pic>
        <p:nvPicPr>
          <p:cNvPr id="8" name="Picture 7"/>
          <p:cNvPicPr>
            <a:picLocks noChangeAspect="1"/>
          </p:cNvPicPr>
          <p:nvPr/>
        </p:nvPicPr>
        <p:blipFill>
          <a:blip r:embed="rId4"/>
          <a:stretch>
            <a:fillRect/>
          </a:stretch>
        </p:blipFill>
        <p:spPr>
          <a:xfrm>
            <a:off x="2050740" y="5400111"/>
            <a:ext cx="4492943" cy="483172"/>
          </a:xfrm>
          <a:prstGeom prst="rect">
            <a:avLst/>
          </a:prstGeom>
        </p:spPr>
      </p:pic>
      <p:pic>
        <p:nvPicPr>
          <p:cNvPr id="9" name="Picture 8"/>
          <p:cNvPicPr>
            <a:picLocks noChangeAspect="1"/>
          </p:cNvPicPr>
          <p:nvPr/>
        </p:nvPicPr>
        <p:blipFill>
          <a:blip r:embed="rId5"/>
          <a:stretch>
            <a:fillRect/>
          </a:stretch>
        </p:blipFill>
        <p:spPr>
          <a:xfrm>
            <a:off x="5595952" y="4694579"/>
            <a:ext cx="3939540" cy="538790"/>
          </a:xfrm>
          <a:prstGeom prst="rect">
            <a:avLst/>
          </a:prstGeom>
        </p:spPr>
      </p:pic>
    </p:spTree>
    <p:extLst>
      <p:ext uri="{BB962C8B-B14F-4D97-AF65-F5344CB8AC3E}">
        <p14:creationId xmlns:p14="http://schemas.microsoft.com/office/powerpoint/2010/main" val="1649974460"/>
      </p:ext>
    </p:extLst>
  </p:cSld>
  <p:clrMapOvr>
    <a:masterClrMapping/>
  </p:clrMapOvr>
</p:sld>
</file>

<file path=ppt/theme/theme1.xml><?xml version="1.0" encoding="utf-8"?>
<a:theme xmlns:a="http://schemas.openxmlformats.org/drawingml/2006/main" name="Office Theme">
  <a:themeElements>
    <a:clrScheme name="Butzel">
      <a:dk1>
        <a:srgbClr val="4C4D4C"/>
      </a:dk1>
      <a:lt1>
        <a:srgbClr val="FFFFFF"/>
      </a:lt1>
      <a:dk2>
        <a:srgbClr val="4C4D4C"/>
      </a:dk2>
      <a:lt2>
        <a:srgbClr val="FFFEFE"/>
      </a:lt2>
      <a:accent1>
        <a:srgbClr val="C5242C"/>
      </a:accent1>
      <a:accent2>
        <a:srgbClr val="4C4D4C"/>
      </a:accent2>
      <a:accent3>
        <a:srgbClr val="E9E9E8"/>
      </a:accent3>
      <a:accent4>
        <a:srgbClr val="FFFEFE"/>
      </a:accent4>
      <a:accent5>
        <a:srgbClr val="FFFEFE"/>
      </a:accent5>
      <a:accent6>
        <a:srgbClr val="FFFEF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tzel_PP_Theme_Template" id="{73AFC6DA-F3FD-2A4D-B692-D735EEC5250E}" vid="{8E19D06C-D794-934B-BEA6-ABA7FDCCD9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item.xml>��< ? x m l   v e r s i o n = " 1 . 0 "   e n c o d i n g = " u t f - 1 6 " ? >  
 < p r o p e r t i e s   x m l n s = " h t t p : / / w w w . i m a n a g e . c o m / w o r k / x m l s c h e m a " >  
     < d o c u m e n t i d > I B U T Z E L ! 1 0 0 6 4 2 1 0 0 . 3 < / d o c u m e n t i d >  
     < s e n d e r i d > D U K A R S K I < / s e n d e r i d >  
     < s e n d e r e m a i l > D U K A R S K I @ B U T Z E L . C O M < / s e n d e r e m a i l >  
     < l a s t m o d i f i e d > 2 0 2 4 - 0 1 - 1 1 T 0 8 : 4 1 : 3 4 . 0 0 0 0 0 0 0 - 0 5 : 0 0 < / l a s t m o d i f i e d >  
     < d a t a b a s e > I B U T Z E L < / d a t a b a s e >  
 < / p r o p e r t i e s > 
</file>

<file path=docProps/app.xml><?xml version="1.0" encoding="utf-8"?>
<Properties xmlns="http://schemas.openxmlformats.org/officeDocument/2006/extended-properties" xmlns:vt="http://schemas.openxmlformats.org/officeDocument/2006/docPropsVTypes">
  <Template>Butzel_PP_Theme_Template_2021</Template>
  <TotalTime>17574</TotalTime>
  <Words>2779</Words>
  <Application>Microsoft Office PowerPoint</Application>
  <PresentationFormat>Widescreen</PresentationFormat>
  <Paragraphs>282</Paragraphs>
  <Slides>42</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Arial</vt:lpstr>
      <vt:lpstr>Calibri</vt:lpstr>
      <vt:lpstr>Century Gothic</vt:lpstr>
      <vt:lpstr>Constantia</vt:lpstr>
      <vt:lpstr>Courier New</vt:lpstr>
      <vt:lpstr>Georgia</vt:lpstr>
      <vt:lpstr>Times New Roman</vt:lpstr>
      <vt:lpstr>Wingdings 2</vt:lpstr>
      <vt:lpstr>Office Theme</vt:lpstr>
      <vt:lpstr>MPA Webinar Series: Election Advertisements January 2024</vt:lpstr>
      <vt:lpstr>Election Night Fever: Michigan in the limelight</vt:lpstr>
      <vt:lpstr>It’s that time again!</vt:lpstr>
      <vt:lpstr>Michigan: A Nation Turns Its Lonely Eyes to You…</vt:lpstr>
      <vt:lpstr>First Principles: Don’t Forget the Normal Issues</vt:lpstr>
      <vt:lpstr>And Look Deep…</vt:lpstr>
      <vt:lpstr>Preparing for disinformation and the allegations of disinformation</vt:lpstr>
      <vt:lpstr>Disinformation 101</vt:lpstr>
      <vt:lpstr>Happy Elections!  Disinformation is set to return!</vt:lpstr>
      <vt:lpstr>How to Address Disinformation</vt:lpstr>
      <vt:lpstr>The Mechanics: Advertising requirements of MICHIGAN’s LAWs</vt:lpstr>
      <vt:lpstr>Newspaper’s Own Advertisements: Author Disclaimer</vt:lpstr>
      <vt:lpstr>Requirements for Payors of Printed Political Ad: Identification Statements</vt:lpstr>
      <vt:lpstr>Requirements for Payors of Printed Political Ad: Regulated Funds Disclaimer</vt:lpstr>
      <vt:lpstr>Requirements for Payors of Printed Political Ad: Authorization Disclaimer Statement</vt:lpstr>
      <vt:lpstr>Bottom-Line for Michigan Law</vt:lpstr>
      <vt:lpstr>Michigan’s new AI Law</vt:lpstr>
      <vt:lpstr>Michigan Passes AI Campaign Advertising Law</vt:lpstr>
      <vt:lpstr>Under the New AI Law</vt:lpstr>
      <vt:lpstr>Indemnification and AI Use Policies</vt:lpstr>
      <vt:lpstr>PowerPoint Presentation</vt:lpstr>
      <vt:lpstr>Printed Political Ad Disclaimer: When Required</vt:lpstr>
      <vt:lpstr>Printed Political Ad Disclaimer: Content of Disclaimer</vt:lpstr>
      <vt:lpstr>Printed Political Ad Disclaimer: Content of Disclaimer</vt:lpstr>
      <vt:lpstr>Printed Political Ad Disclaimer: Content of Disclaimer</vt:lpstr>
      <vt:lpstr>Printed Political Ad Disclaimer: Content of Disclaimer</vt:lpstr>
      <vt:lpstr>Printed Political Ad Disclaimer: Presentation of Disclaimer</vt:lpstr>
      <vt:lpstr>Charging Advertisers: Keep Comparable Rates</vt:lpstr>
      <vt:lpstr>Bottom-Line for Federal Law </vt:lpstr>
      <vt:lpstr>Other Hot Topics</vt:lpstr>
      <vt:lpstr>Hot Topics in Election Advertising</vt:lpstr>
      <vt:lpstr>Final notes on printed political ads</vt:lpstr>
      <vt:lpstr>You still have editorial discretion</vt:lpstr>
      <vt:lpstr>Confidentiality in disclaimers is generally not an issue</vt:lpstr>
      <vt:lpstr>Finally, always remember…</vt:lpstr>
      <vt:lpstr>Your Final Exam</vt:lpstr>
      <vt:lpstr>PowerPoint Presentation</vt:lpstr>
      <vt:lpstr>WHICH OF THE FOLLOWING  CAN A NEWSPAPER DO?</vt:lpstr>
      <vt:lpstr>WHICH OF THE FOLLOWING IS A BAD POLICY TO HAVE?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Spencer, Jonathan</dc:creator>
  <cp:lastModifiedBy>Dukarski, Jennifer A.</cp:lastModifiedBy>
  <cp:revision>319</cp:revision>
  <dcterms:created xsi:type="dcterms:W3CDTF">2021-08-24T17:54:52Z</dcterms:created>
  <dcterms:modified xsi:type="dcterms:W3CDTF">2024-01-11T13:41:34Z</dcterms:modified>
</cp:coreProperties>
</file>