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2547" r:id="rId2"/>
    <p:sldId id="2546" r:id="rId3"/>
    <p:sldId id="2551" r:id="rId4"/>
    <p:sldId id="2552" r:id="rId5"/>
    <p:sldId id="2554" r:id="rId6"/>
    <p:sldId id="2555" r:id="rId7"/>
    <p:sldId id="2556" r:id="rId8"/>
    <p:sldId id="2557" r:id="rId9"/>
    <p:sldId id="261" r:id="rId10"/>
    <p:sldId id="2562" r:id="rId11"/>
    <p:sldId id="2553" r:id="rId12"/>
    <p:sldId id="2563" r:id="rId13"/>
    <p:sldId id="260" r:id="rId14"/>
    <p:sldId id="262" r:id="rId15"/>
    <p:sldId id="263" r:id="rId16"/>
    <p:sldId id="388" r:id="rId17"/>
    <p:sldId id="264" r:id="rId18"/>
    <p:sldId id="266" r:id="rId19"/>
    <p:sldId id="273" r:id="rId20"/>
    <p:sldId id="267" r:id="rId21"/>
    <p:sldId id="2561" r:id="rId22"/>
    <p:sldId id="2558" r:id="rId23"/>
    <p:sldId id="271" r:id="rId24"/>
    <p:sldId id="257" r:id="rId25"/>
    <p:sldId id="270" r:id="rId26"/>
    <p:sldId id="2572" r:id="rId27"/>
    <p:sldId id="272" r:id="rId28"/>
    <p:sldId id="2573" r:id="rId29"/>
    <p:sldId id="300" r:id="rId30"/>
    <p:sldId id="297" r:id="rId31"/>
    <p:sldId id="2559" r:id="rId32"/>
    <p:sldId id="2564" r:id="rId33"/>
    <p:sldId id="2565" r:id="rId34"/>
    <p:sldId id="389" r:id="rId35"/>
    <p:sldId id="390" r:id="rId36"/>
    <p:sldId id="277" r:id="rId37"/>
    <p:sldId id="2508" r:id="rId38"/>
    <p:sldId id="279" r:id="rId39"/>
    <p:sldId id="317" r:id="rId40"/>
    <p:sldId id="269" r:id="rId41"/>
    <p:sldId id="320" r:id="rId42"/>
    <p:sldId id="274" r:id="rId43"/>
    <p:sldId id="321" r:id="rId44"/>
    <p:sldId id="281" r:id="rId45"/>
    <p:sldId id="2507" r:id="rId46"/>
    <p:sldId id="282" r:id="rId47"/>
    <p:sldId id="319" r:id="rId48"/>
    <p:sldId id="318" r:id="rId49"/>
    <p:sldId id="283" r:id="rId50"/>
    <p:sldId id="287" r:id="rId51"/>
    <p:sldId id="307" r:id="rId52"/>
    <p:sldId id="2509" r:id="rId53"/>
    <p:sldId id="2543" r:id="rId54"/>
    <p:sldId id="2542" r:id="rId55"/>
    <p:sldId id="2504" r:id="rId56"/>
    <p:sldId id="2505" r:id="rId57"/>
    <p:sldId id="2545" r:id="rId58"/>
    <p:sldId id="2549" r:id="rId5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8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5A6"/>
    <a:srgbClr val="213063"/>
    <a:srgbClr val="BB232D"/>
    <a:srgbClr val="CF161F"/>
    <a:srgbClr val="EBE3E3"/>
    <a:srgbClr val="00797E"/>
    <a:srgbClr val="EFF6F7"/>
    <a:srgbClr val="BF2136"/>
    <a:srgbClr val="D16B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83098C-7C66-4C12-BBDE-D139116F904F}" v="1" dt="2023-10-23T19:52:48.2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20" autoAdjust="0"/>
    <p:restoredTop sz="94660"/>
  </p:normalViewPr>
  <p:slideViewPr>
    <p:cSldViewPr snapToGrid="0">
      <p:cViewPr varScale="1">
        <p:scale>
          <a:sx n="67" d="100"/>
          <a:sy n="67" d="100"/>
        </p:scale>
        <p:origin x="492" y="44"/>
      </p:cViewPr>
      <p:guideLst>
        <p:guide orient="horz" pos="2160"/>
        <p:guide pos="58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microsoft.com/office/2015/10/relationships/revisionInfo" Target="revisionInfo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nne Grogan" userId="d5feebf9062278ca" providerId="LiveId" clId="{BF83098C-7C66-4C12-BBDE-D139116F904F}"/>
    <pc:docChg chg="custSel delSld modSld sldOrd">
      <pc:chgData name="Marianne Grogan" userId="d5feebf9062278ca" providerId="LiveId" clId="{BF83098C-7C66-4C12-BBDE-D139116F904F}" dt="2023-10-25T10:42:15.040" v="411"/>
      <pc:docMkLst>
        <pc:docMk/>
      </pc:docMkLst>
      <pc:sldChg chg="modSp mod">
        <pc:chgData name="Marianne Grogan" userId="d5feebf9062278ca" providerId="LiveId" clId="{BF83098C-7C66-4C12-BBDE-D139116F904F}" dt="2023-10-23T19:57:49.193" v="348" actId="255"/>
        <pc:sldMkLst>
          <pc:docMk/>
          <pc:sldMk cId="3936096870" sldId="267"/>
        </pc:sldMkLst>
        <pc:spChg chg="mod">
          <ac:chgData name="Marianne Grogan" userId="d5feebf9062278ca" providerId="LiveId" clId="{BF83098C-7C66-4C12-BBDE-D139116F904F}" dt="2023-10-23T19:57:49.193" v="348" actId="255"/>
          <ac:spMkLst>
            <pc:docMk/>
            <pc:sldMk cId="3936096870" sldId="267"/>
            <ac:spMk id="5" creationId="{1E6299C5-1919-621C-A5D8-FBFDEA075534}"/>
          </ac:spMkLst>
        </pc:spChg>
      </pc:sldChg>
      <pc:sldChg chg="modSp mod">
        <pc:chgData name="Marianne Grogan" userId="d5feebf9062278ca" providerId="LiveId" clId="{BF83098C-7C66-4C12-BBDE-D139116F904F}" dt="2023-10-23T20:35:41.527" v="408" actId="20577"/>
        <pc:sldMkLst>
          <pc:docMk/>
          <pc:sldMk cId="1846179931" sldId="297"/>
        </pc:sldMkLst>
        <pc:spChg chg="mod">
          <ac:chgData name="Marianne Grogan" userId="d5feebf9062278ca" providerId="LiveId" clId="{BF83098C-7C66-4C12-BBDE-D139116F904F}" dt="2023-10-23T20:35:41.527" v="408" actId="20577"/>
          <ac:spMkLst>
            <pc:docMk/>
            <pc:sldMk cId="1846179931" sldId="297"/>
            <ac:spMk id="4" creationId="{FEBA31C3-7BDE-878B-5C9D-45D16B83FB24}"/>
          </ac:spMkLst>
        </pc:spChg>
      </pc:sldChg>
      <pc:sldChg chg="del">
        <pc:chgData name="Marianne Grogan" userId="d5feebf9062278ca" providerId="LiveId" clId="{BF83098C-7C66-4C12-BBDE-D139116F904F}" dt="2023-10-25T10:41:52.350" v="409" actId="47"/>
        <pc:sldMkLst>
          <pc:docMk/>
          <pc:sldMk cId="1855491365" sldId="308"/>
        </pc:sldMkLst>
      </pc:sldChg>
      <pc:sldChg chg="ord">
        <pc:chgData name="Marianne Grogan" userId="d5feebf9062278ca" providerId="LiveId" clId="{BF83098C-7C66-4C12-BBDE-D139116F904F}" dt="2023-10-25T10:42:15.040" v="411"/>
        <pc:sldMkLst>
          <pc:docMk/>
          <pc:sldMk cId="2420968362" sldId="2545"/>
        </pc:sldMkLst>
      </pc:sldChg>
      <pc:sldChg chg="modSp mod">
        <pc:chgData name="Marianne Grogan" userId="d5feebf9062278ca" providerId="LiveId" clId="{BF83098C-7C66-4C12-BBDE-D139116F904F}" dt="2023-10-23T20:34:38.307" v="403" actId="20577"/>
        <pc:sldMkLst>
          <pc:docMk/>
          <pc:sldMk cId="587605041" sldId="2558"/>
        </pc:sldMkLst>
        <pc:spChg chg="mod">
          <ac:chgData name="Marianne Grogan" userId="d5feebf9062278ca" providerId="LiveId" clId="{BF83098C-7C66-4C12-BBDE-D139116F904F}" dt="2023-10-23T20:34:38.307" v="403" actId="20577"/>
          <ac:spMkLst>
            <pc:docMk/>
            <pc:sldMk cId="587605041" sldId="2558"/>
            <ac:spMk id="5" creationId="{1E6299C5-1919-621C-A5D8-FBFDEA075534}"/>
          </ac:spMkLst>
        </pc:spChg>
      </pc:sldChg>
      <pc:sldChg chg="modSp mod">
        <pc:chgData name="Marianne Grogan" userId="d5feebf9062278ca" providerId="LiveId" clId="{BF83098C-7C66-4C12-BBDE-D139116F904F}" dt="2023-10-23T19:56:35.880" v="336" actId="20577"/>
        <pc:sldMkLst>
          <pc:docMk/>
          <pc:sldMk cId="3196132716" sldId="2561"/>
        </pc:sldMkLst>
        <pc:spChg chg="mod">
          <ac:chgData name="Marianne Grogan" userId="d5feebf9062278ca" providerId="LiveId" clId="{BF83098C-7C66-4C12-BBDE-D139116F904F}" dt="2023-10-23T19:56:35.880" v="336" actId="20577"/>
          <ac:spMkLst>
            <pc:docMk/>
            <pc:sldMk cId="3196132716" sldId="2561"/>
            <ac:spMk id="5" creationId="{1E6299C5-1919-621C-A5D8-FBFDEA075534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924618537918472"/>
          <c:y val="3.7294060535391416E-2"/>
          <c:w val="0.53405765132669747"/>
          <c:h val="0.9074687367528613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55A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55A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281-B34F-A996-0F372A8F3070}"/>
              </c:ext>
            </c:extLst>
          </c:dPt>
          <c:dPt>
            <c:idx val="5"/>
            <c:invertIfNegative val="0"/>
            <c:bubble3D val="0"/>
            <c:spPr>
              <a:solidFill>
                <a:srgbClr val="0055A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281-B34F-A996-0F372A8F3070}"/>
              </c:ext>
            </c:extLst>
          </c:dPt>
          <c:dPt>
            <c:idx val="6"/>
            <c:invertIfNegative val="0"/>
            <c:bubble3D val="0"/>
            <c:spPr>
              <a:solidFill>
                <a:srgbClr val="0055A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281-B34F-A996-0F372A8F3070}"/>
              </c:ext>
            </c:extLst>
          </c:dPt>
          <c:dPt>
            <c:idx val="7"/>
            <c:invertIfNegative val="0"/>
            <c:bubble3D val="0"/>
            <c:spPr>
              <a:solidFill>
                <a:srgbClr val="0055A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281-B34F-A996-0F372A8F3070}"/>
              </c:ext>
            </c:extLst>
          </c:dPt>
          <c:dPt>
            <c:idx val="8"/>
            <c:invertIfNegative val="0"/>
            <c:bubble3D val="0"/>
            <c:spPr>
              <a:solidFill>
                <a:srgbClr val="0055A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281-B34F-A996-0F372A8F3070}"/>
              </c:ext>
            </c:extLst>
          </c:dPt>
          <c:dPt>
            <c:idx val="9"/>
            <c:invertIfNegative val="0"/>
            <c:bubble3D val="0"/>
            <c:spPr>
              <a:solidFill>
                <a:srgbClr val="0055A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281-B34F-A996-0F372A8F3070}"/>
              </c:ext>
            </c:extLst>
          </c:dPt>
          <c:dPt>
            <c:idx val="11"/>
            <c:invertIfNegative val="0"/>
            <c:bubble3D val="0"/>
            <c:spPr>
              <a:solidFill>
                <a:srgbClr val="0055A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E281-B34F-A996-0F372A8F307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Avenir Medium" panose="02000503020000020003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Helps me with my job</c:v>
                </c:pt>
                <c:pt idx="1">
                  <c:v>Helps with raising a family</c:v>
                </c:pt>
                <c:pt idx="2">
                  <c:v>Helps with financial decisions</c:v>
                </c:pt>
                <c:pt idx="3">
                  <c:v>To stay healthy</c:v>
                </c:pt>
                <c:pt idx="4">
                  <c:v>Address local issues I care about</c:v>
                </c:pt>
                <c:pt idx="5">
                  <c:v>To be a better citizen</c:v>
                </c:pt>
                <c:pt idx="6">
                  <c:v>Find it enjoyable/entertaining</c:v>
                </c:pt>
                <c:pt idx="7">
                  <c:v>Talk about things in the community</c:v>
                </c:pt>
                <c:pt idx="8">
                  <c:v>Find places and things to do</c:v>
                </c:pt>
                <c:pt idx="9">
                  <c:v>Decide where I stand on local issues</c:v>
                </c:pt>
                <c:pt idx="10">
                  <c:v>Feel connected to my community</c:v>
                </c:pt>
                <c:pt idx="11">
                  <c:v>To stay informed</c:v>
                </c:pt>
              </c:strCache>
            </c:strRef>
          </c:cat>
          <c:val>
            <c:numRef>
              <c:f>Sheet1!$B$2:$B$13</c:f>
              <c:numCache>
                <c:formatCode>0%</c:formatCode>
                <c:ptCount val="12"/>
                <c:pt idx="0">
                  <c:v>0.08</c:v>
                </c:pt>
                <c:pt idx="1">
                  <c:v>0.09</c:v>
                </c:pt>
                <c:pt idx="2">
                  <c:v>0.14000000000000001</c:v>
                </c:pt>
                <c:pt idx="3">
                  <c:v>0.15</c:v>
                </c:pt>
                <c:pt idx="4">
                  <c:v>0.24</c:v>
                </c:pt>
                <c:pt idx="5">
                  <c:v>0.25</c:v>
                </c:pt>
                <c:pt idx="6">
                  <c:v>0.28000000000000003</c:v>
                </c:pt>
                <c:pt idx="7">
                  <c:v>0.3</c:v>
                </c:pt>
                <c:pt idx="8">
                  <c:v>0.34</c:v>
                </c:pt>
                <c:pt idx="9">
                  <c:v>0.35</c:v>
                </c:pt>
                <c:pt idx="10">
                  <c:v>0.39</c:v>
                </c:pt>
                <c:pt idx="11">
                  <c:v>0.79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281-B34F-A996-0F372A8F307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17872128"/>
        <c:axId val="433236312"/>
      </c:barChart>
      <c:catAx>
        <c:axId val="2178721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venir Medium" panose="02000503020000020003" pitchFamily="2" charset="0"/>
                <a:ea typeface="+mn-ea"/>
                <a:cs typeface="+mn-cs"/>
              </a:defRPr>
            </a:pPr>
            <a:endParaRPr lang="en-US"/>
          </a:p>
        </c:txPr>
        <c:crossAx val="433236312"/>
        <c:crosses val="autoZero"/>
        <c:auto val="1"/>
        <c:lblAlgn val="ctr"/>
        <c:lblOffset val="100"/>
        <c:noMultiLvlLbl val="0"/>
      </c:catAx>
      <c:valAx>
        <c:axId val="43323631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17872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0" i="0">
          <a:solidFill>
            <a:schemeClr val="tx1"/>
          </a:solidFill>
          <a:latin typeface="Avenir Medium" panose="02000503020000020003" pitchFamily="2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924618537918472"/>
          <c:y val="3.7294060535391416E-2"/>
          <c:w val="0.53405765132669747"/>
          <c:h val="0.9074687367528613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55A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55A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502-994C-9E90-FA38710EB4D9}"/>
              </c:ext>
            </c:extLst>
          </c:dPt>
          <c:dPt>
            <c:idx val="1"/>
            <c:invertIfNegative val="0"/>
            <c:bubble3D val="0"/>
            <c:spPr>
              <a:solidFill>
                <a:srgbClr val="0055A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502-994C-9E90-FA38710EB4D9}"/>
              </c:ext>
            </c:extLst>
          </c:dPt>
          <c:dPt>
            <c:idx val="2"/>
            <c:invertIfNegative val="0"/>
            <c:bubble3D val="0"/>
            <c:spPr>
              <a:solidFill>
                <a:srgbClr val="0055A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502-994C-9E90-FA38710EB4D9}"/>
              </c:ext>
            </c:extLst>
          </c:dPt>
          <c:dPt>
            <c:idx val="3"/>
            <c:invertIfNegative val="0"/>
            <c:bubble3D val="0"/>
            <c:spPr>
              <a:solidFill>
                <a:srgbClr val="0055A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502-994C-9E90-FA38710EB4D9}"/>
              </c:ext>
            </c:extLst>
          </c:dPt>
          <c:dPt>
            <c:idx val="4"/>
            <c:invertIfNegative val="0"/>
            <c:bubble3D val="0"/>
            <c:spPr>
              <a:solidFill>
                <a:srgbClr val="0055A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6536-9B4A-841A-67616C54A56C}"/>
              </c:ext>
            </c:extLst>
          </c:dPt>
          <c:dPt>
            <c:idx val="5"/>
            <c:invertIfNegative val="0"/>
            <c:bubble3D val="0"/>
            <c:spPr>
              <a:solidFill>
                <a:srgbClr val="0055A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502-994C-9E90-FA38710EB4D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Email Newsletter</c:v>
                </c:pt>
                <c:pt idx="1">
                  <c:v>App</c:v>
                </c:pt>
                <c:pt idx="2">
                  <c:v>Community Weekly Newspaper</c:v>
                </c:pt>
                <c:pt idx="3">
                  <c:v>Daily/Sunday Newspaper</c:v>
                </c:pt>
                <c:pt idx="4">
                  <c:v>Social Media</c:v>
                </c:pt>
                <c:pt idx="5">
                  <c:v>Newspaper Website/e-Edition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0.50294511607780001</c:v>
                </c:pt>
                <c:pt idx="1">
                  <c:v>0.50590282907819994</c:v>
                </c:pt>
                <c:pt idx="2">
                  <c:v>0.51242934418959996</c:v>
                </c:pt>
                <c:pt idx="3">
                  <c:v>0.51347807352609998</c:v>
                </c:pt>
                <c:pt idx="4">
                  <c:v>0.58914052338720002</c:v>
                </c:pt>
                <c:pt idx="5">
                  <c:v>0.66821551865399997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502-994C-9E90-FA38710EB4D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17872128"/>
        <c:axId val="433236312"/>
      </c:barChart>
      <c:catAx>
        <c:axId val="2178721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33236312"/>
        <c:crosses val="autoZero"/>
        <c:auto val="1"/>
        <c:lblAlgn val="ctr"/>
        <c:lblOffset val="100"/>
        <c:noMultiLvlLbl val="0"/>
      </c:catAx>
      <c:valAx>
        <c:axId val="43323631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17872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0" i="0">
          <a:solidFill>
            <a:schemeClr val="tx1"/>
          </a:solidFill>
          <a:latin typeface="Avenir Medium" panose="02000503020000020003" pitchFamily="2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8019292263192112"/>
          <c:y val="0"/>
          <c:w val="0.56311087095803536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21306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55A6">
                  <a:alpha val="1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C8D-2249-AE5C-6FEC418261F8}"/>
              </c:ext>
            </c:extLst>
          </c:dPt>
          <c:dPt>
            <c:idx val="1"/>
            <c:invertIfNegative val="0"/>
            <c:bubble3D val="0"/>
            <c:spPr>
              <a:solidFill>
                <a:srgbClr val="0055A6">
                  <a:alpha val="1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C8D-2249-AE5C-6FEC418261F8}"/>
              </c:ext>
            </c:extLst>
          </c:dPt>
          <c:dPt>
            <c:idx val="2"/>
            <c:invertIfNegative val="0"/>
            <c:bubble3D val="0"/>
            <c:spPr>
              <a:solidFill>
                <a:srgbClr val="0055A6">
                  <a:alpha val="10025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C8D-2249-AE5C-6FEC418261F8}"/>
              </c:ext>
            </c:extLst>
          </c:dPt>
          <c:dPt>
            <c:idx val="3"/>
            <c:invertIfNegative val="0"/>
            <c:bubble3D val="0"/>
            <c:spPr>
              <a:solidFill>
                <a:srgbClr val="0055A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C8D-2249-AE5C-6FEC418261F8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C8D-2249-AE5C-6FEC418261F8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1C8D-2249-AE5C-6FEC418261F8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1C8D-2249-AE5C-6FEC418261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0%</c:formatCode>
                <c:ptCount val="4"/>
                <c:pt idx="0">
                  <c:v>7.0000000000000007E-2</c:v>
                </c:pt>
                <c:pt idx="1">
                  <c:v>0.17</c:v>
                </c:pt>
                <c:pt idx="2">
                  <c:v>0.33</c:v>
                </c:pt>
                <c:pt idx="3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C8D-2249-AE5C-6FEC418261F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17872128"/>
        <c:axId val="433236312"/>
      </c:barChart>
      <c:catAx>
        <c:axId val="2178721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33236312"/>
        <c:crosses val="autoZero"/>
        <c:auto val="1"/>
        <c:lblAlgn val="ctr"/>
        <c:lblOffset val="100"/>
        <c:noMultiLvlLbl val="0"/>
      </c:catAx>
      <c:valAx>
        <c:axId val="43323631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17872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 algn="just">
        <a:defRPr b="0" i="0">
          <a:solidFill>
            <a:schemeClr val="tx1"/>
          </a:solidFill>
          <a:latin typeface="Avenir Medium" panose="02000503020000020003" pitchFamily="2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924618537918472"/>
          <c:y val="3.7294060535391416E-2"/>
          <c:w val="0.53405765132669747"/>
          <c:h val="0.9469985796206165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55A5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0055A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0B9-3C4E-A30B-313B0FDEF923}"/>
              </c:ext>
            </c:extLst>
          </c:dPt>
          <c:dPt>
            <c:idx val="4"/>
            <c:invertIfNegative val="0"/>
            <c:bubble3D val="0"/>
            <c:spPr>
              <a:solidFill>
                <a:srgbClr val="0055A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0B9-3C4E-A30B-313B0FDEF923}"/>
              </c:ext>
            </c:extLst>
          </c:dPt>
          <c:dPt>
            <c:idx val="5"/>
            <c:invertIfNegative val="0"/>
            <c:bubble3D val="0"/>
            <c:spPr>
              <a:solidFill>
                <a:srgbClr val="0055A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0B9-3C4E-A30B-313B0FDEF92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venir Medium" panose="02000503020000020003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Email Newsletter</c:v>
                </c:pt>
                <c:pt idx="1">
                  <c:v>App</c:v>
                </c:pt>
                <c:pt idx="2">
                  <c:v>Weekday/Weekend Newspaper</c:v>
                </c:pt>
                <c:pt idx="3">
                  <c:v>Community Weekly  Newspaper</c:v>
                </c:pt>
                <c:pt idx="4">
                  <c:v>Social Media</c:v>
                </c:pt>
                <c:pt idx="5">
                  <c:v>Websites/E-Editions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0.4</c:v>
                </c:pt>
                <c:pt idx="1">
                  <c:v>0.47</c:v>
                </c:pt>
                <c:pt idx="2">
                  <c:v>0.51</c:v>
                </c:pt>
                <c:pt idx="3">
                  <c:v>0.55000000000000004</c:v>
                </c:pt>
                <c:pt idx="4">
                  <c:v>0.56999999999999995</c:v>
                </c:pt>
                <c:pt idx="5">
                  <c:v>0.62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0B9-3C4E-A30B-313B0FDEF92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17872128"/>
        <c:axId val="433236312"/>
      </c:barChart>
      <c:catAx>
        <c:axId val="2178721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33236312"/>
        <c:crosses val="autoZero"/>
        <c:auto val="1"/>
        <c:lblAlgn val="ctr"/>
        <c:lblOffset val="100"/>
        <c:noMultiLvlLbl val="0"/>
      </c:catAx>
      <c:valAx>
        <c:axId val="43323631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17872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0" i="0">
          <a:solidFill>
            <a:schemeClr val="tx1"/>
          </a:solidFill>
          <a:latin typeface="Avenir Medium" panose="02000503020000020003" pitchFamily="2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0055A5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E1A-0C4D-A49A-6019DB397A70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E1A-0C4D-A49A-6019DB397A70}"/>
              </c:ext>
            </c:extLst>
          </c:dPt>
          <c:dPt>
            <c:idx val="2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E1A-0C4D-A49A-6019DB397A70}"/>
              </c:ext>
            </c:extLst>
          </c:dPt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#,##0</c:formatCode>
                <c:ptCount val="3"/>
                <c:pt idx="0">
                  <c:v>62</c:v>
                </c:pt>
                <c:pt idx="1">
                  <c:v>26</c:v>
                </c:pt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E1A-0C4D-A49A-6019DB397A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Very invasive</c:v>
                </c:pt>
              </c:strCache>
            </c:strRef>
          </c:tx>
          <c:spPr>
            <a:solidFill>
              <a:srgbClr val="0055A6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Outdoor platforms</c:v>
                </c:pt>
                <c:pt idx="1">
                  <c:v>Print</c:v>
                </c:pt>
                <c:pt idx="2">
                  <c:v>Podcasts</c:v>
                </c:pt>
                <c:pt idx="3">
                  <c:v>Linear TV</c:v>
                </c:pt>
                <c:pt idx="4">
                  <c:v>Streaming services</c:v>
                </c:pt>
                <c:pt idx="5">
                  <c:v>Websites</c:v>
                </c:pt>
                <c:pt idx="6">
                  <c:v>Social media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11</c:v>
                </c:pt>
                <c:pt idx="1">
                  <c:v>11</c:v>
                </c:pt>
                <c:pt idx="2">
                  <c:v>14</c:v>
                </c:pt>
                <c:pt idx="3">
                  <c:v>18</c:v>
                </c:pt>
                <c:pt idx="4">
                  <c:v>22</c:v>
                </c:pt>
                <c:pt idx="5">
                  <c:v>28</c:v>
                </c:pt>
                <c:pt idx="6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52-0B44-9DF9-BF030016C6B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Somewhat invasive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Outdoor platforms</c:v>
                </c:pt>
                <c:pt idx="1">
                  <c:v>Print</c:v>
                </c:pt>
                <c:pt idx="2">
                  <c:v>Podcasts</c:v>
                </c:pt>
                <c:pt idx="3">
                  <c:v>Linear TV</c:v>
                </c:pt>
                <c:pt idx="4">
                  <c:v>Streaming services</c:v>
                </c:pt>
                <c:pt idx="5">
                  <c:v>Websites</c:v>
                </c:pt>
                <c:pt idx="6">
                  <c:v>Social media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12</c:v>
                </c:pt>
                <c:pt idx="1">
                  <c:v>15</c:v>
                </c:pt>
                <c:pt idx="2">
                  <c:v>22</c:v>
                </c:pt>
                <c:pt idx="3">
                  <c:v>23</c:v>
                </c:pt>
                <c:pt idx="4">
                  <c:v>31</c:v>
                </c:pt>
                <c:pt idx="5">
                  <c:v>33</c:v>
                </c:pt>
                <c:pt idx="6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52-0B44-9DF9-BF030016C6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6"/>
        <c:overlap val="100"/>
        <c:axId val="1718473599"/>
        <c:axId val="1718512831"/>
      </c:barChart>
      <c:catAx>
        <c:axId val="1718473599"/>
        <c:scaling>
          <c:orientation val="minMax"/>
        </c:scaling>
        <c:delete val="0"/>
        <c:axPos val="l"/>
        <c:numFmt formatCode="0.0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18512831"/>
        <c:crosses val="autoZero"/>
        <c:auto val="1"/>
        <c:lblAlgn val="ctr"/>
        <c:lblOffset val="100"/>
        <c:noMultiLvlLbl val="0"/>
      </c:catAx>
      <c:valAx>
        <c:axId val="171851283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184735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760888287401574"/>
          <c:y val="0.92056975599610991"/>
          <c:w val="0.4291572342519685"/>
          <c:h val="6.14215303388923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0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19C04B-36D4-4FB7-BF4B-911FC754EBB8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74C3-A1DD-40B2-822A-8F295B52B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12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9" name="Google Shape;127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8188" y="1176338"/>
            <a:ext cx="5645150" cy="3175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0" name="Google Shape;1280;p5:notes"/>
          <p:cNvSpPr txBox="1">
            <a:spLocks noGrp="1"/>
          </p:cNvSpPr>
          <p:nvPr>
            <p:ph type="body" idx="1"/>
          </p:nvPr>
        </p:nvSpPr>
        <p:spPr>
          <a:xfrm>
            <a:off x="712179" y="4527470"/>
            <a:ext cx="5697434" cy="3704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420" tIns="47210" rIns="94420" bIns="47210" anchor="t" anchorCtr="0">
            <a:noAutofit/>
          </a:bodyPr>
          <a:lstStyle/>
          <a:p>
            <a:pPr>
              <a:buSzPts val="1400"/>
            </a:pPr>
            <a:endParaRPr dirty="0"/>
          </a:p>
        </p:txBody>
      </p:sp>
      <p:sp>
        <p:nvSpPr>
          <p:cNvPr id="1281" name="Google Shape;1281;p5:notes"/>
          <p:cNvSpPr txBox="1">
            <a:spLocks noGrp="1"/>
          </p:cNvSpPr>
          <p:nvPr>
            <p:ph type="sldNum" idx="12"/>
          </p:nvPr>
        </p:nvSpPr>
        <p:spPr>
          <a:xfrm>
            <a:off x="4034035" y="8935710"/>
            <a:ext cx="3086110" cy="472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420" tIns="47210" rIns="94420" bIns="47210" anchor="b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/>
              <a:pPr>
                <a:buSzPts val="1200"/>
              </a:pPr>
              <a:t>45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48326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9" name="Google Shape;127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0" name="Google Shape;1280;p5:notes"/>
          <p:cNvSpPr txBox="1">
            <a:spLocks noGrp="1"/>
          </p:cNvSpPr>
          <p:nvPr>
            <p:ph type="body" idx="1"/>
          </p:nvPr>
        </p:nvSpPr>
        <p:spPr>
          <a:xfrm>
            <a:off x="702310" y="4480005"/>
            <a:ext cx="5618480" cy="3665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281" name="Google Shape;1281;p5:notes"/>
          <p:cNvSpPr txBox="1">
            <a:spLocks noGrp="1"/>
          </p:cNvSpPr>
          <p:nvPr>
            <p:ph type="sldNum" idx="12"/>
          </p:nvPr>
        </p:nvSpPr>
        <p:spPr>
          <a:xfrm>
            <a:off x="3978132" y="8842031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</a:pPr>
            <a:fld id="{00000000-1234-1234-1234-123412341234}" type="slidenum">
              <a:rPr lang="en-US"/>
              <a:t>52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3557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9" name="Google Shape;127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0" name="Google Shape;1280;p5:notes"/>
          <p:cNvSpPr txBox="1">
            <a:spLocks noGrp="1"/>
          </p:cNvSpPr>
          <p:nvPr>
            <p:ph type="body" idx="1"/>
          </p:nvPr>
        </p:nvSpPr>
        <p:spPr>
          <a:xfrm>
            <a:off x="702310" y="4480005"/>
            <a:ext cx="5618480" cy="3665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281" name="Google Shape;1281;p5:notes"/>
          <p:cNvSpPr txBox="1">
            <a:spLocks noGrp="1"/>
          </p:cNvSpPr>
          <p:nvPr>
            <p:ph type="sldNum" idx="12"/>
          </p:nvPr>
        </p:nvSpPr>
        <p:spPr>
          <a:xfrm>
            <a:off x="3978132" y="8842031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</a:pPr>
            <a:fld id="{00000000-1234-1234-1234-123412341234}" type="slidenum">
              <a:rPr lang="en-US"/>
              <a:t>53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21918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9" name="Google Shape;127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0" name="Google Shape;1280;p5:notes"/>
          <p:cNvSpPr txBox="1">
            <a:spLocks noGrp="1"/>
          </p:cNvSpPr>
          <p:nvPr>
            <p:ph type="body" idx="1"/>
          </p:nvPr>
        </p:nvSpPr>
        <p:spPr>
          <a:xfrm>
            <a:off x="702310" y="4480005"/>
            <a:ext cx="5618480" cy="3665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281" name="Google Shape;1281;p5:notes"/>
          <p:cNvSpPr txBox="1">
            <a:spLocks noGrp="1"/>
          </p:cNvSpPr>
          <p:nvPr>
            <p:ph type="sldNum" idx="12"/>
          </p:nvPr>
        </p:nvSpPr>
        <p:spPr>
          <a:xfrm>
            <a:off x="3978132" y="8842031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</a:pPr>
            <a:fld id="{00000000-1234-1234-1234-123412341234}" type="slidenum">
              <a:rPr lang="en-US"/>
              <a:t>54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6552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9" name="Google Shape;127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0" name="Google Shape;1280;p5:notes"/>
          <p:cNvSpPr txBox="1">
            <a:spLocks noGrp="1"/>
          </p:cNvSpPr>
          <p:nvPr>
            <p:ph type="body" idx="1"/>
          </p:nvPr>
        </p:nvSpPr>
        <p:spPr>
          <a:xfrm>
            <a:off x="702310" y="4480005"/>
            <a:ext cx="5618480" cy="3665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281" name="Google Shape;1281;p5:notes"/>
          <p:cNvSpPr txBox="1">
            <a:spLocks noGrp="1"/>
          </p:cNvSpPr>
          <p:nvPr>
            <p:ph type="sldNum" idx="12"/>
          </p:nvPr>
        </p:nvSpPr>
        <p:spPr>
          <a:xfrm>
            <a:off x="3978132" y="8842031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</a:pPr>
            <a:fld id="{00000000-1234-1234-1234-123412341234}" type="slidenum">
              <a:rPr lang="en-US"/>
              <a:t>55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64143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9" name="Google Shape;127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0" name="Google Shape;1280;p5:notes"/>
          <p:cNvSpPr txBox="1">
            <a:spLocks noGrp="1"/>
          </p:cNvSpPr>
          <p:nvPr>
            <p:ph type="body" idx="1"/>
          </p:nvPr>
        </p:nvSpPr>
        <p:spPr>
          <a:xfrm>
            <a:off x="702310" y="4480005"/>
            <a:ext cx="5618480" cy="3665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281" name="Google Shape;1281;p5:notes"/>
          <p:cNvSpPr txBox="1">
            <a:spLocks noGrp="1"/>
          </p:cNvSpPr>
          <p:nvPr>
            <p:ph type="sldNum" idx="12"/>
          </p:nvPr>
        </p:nvSpPr>
        <p:spPr>
          <a:xfrm>
            <a:off x="3978132" y="8842031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</a:pPr>
            <a:fld id="{00000000-1234-1234-1234-123412341234}" type="slidenum">
              <a:rPr lang="en-US"/>
              <a:t>56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777101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9" name="Google Shape;127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0" name="Google Shape;1280;p5:notes"/>
          <p:cNvSpPr txBox="1">
            <a:spLocks noGrp="1"/>
          </p:cNvSpPr>
          <p:nvPr>
            <p:ph type="body" idx="1"/>
          </p:nvPr>
        </p:nvSpPr>
        <p:spPr>
          <a:xfrm>
            <a:off x="702310" y="4480005"/>
            <a:ext cx="5618480" cy="3665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281" name="Google Shape;1281;p5:notes"/>
          <p:cNvSpPr txBox="1">
            <a:spLocks noGrp="1"/>
          </p:cNvSpPr>
          <p:nvPr>
            <p:ph type="sldNum" idx="12"/>
          </p:nvPr>
        </p:nvSpPr>
        <p:spPr>
          <a:xfrm>
            <a:off x="3978132" y="8842031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</a:pPr>
            <a:fld id="{00000000-1234-1234-1234-123412341234}" type="slidenum">
              <a:rPr lang="en-US"/>
              <a:t>57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94242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452C0-CA11-F54C-D024-EDF531357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8B3104-6EB5-B684-AAAA-2D9D9EC947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D1EA70-C981-078F-F979-2EA34061A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513A-7A0A-4F9D-8CBD-400581A94653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97B678-8BEE-6C34-BD5A-7603735F1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A585C-8AF6-F5E6-6F3E-3EB08D6FD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48C88-F933-4BFD-8C4E-525BA2F36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63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A4417-108D-CCA9-F0B1-25992AE6B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85B480-D5D1-6361-7AEE-1B9962098F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C611D-46E2-8067-D027-8EE90C51A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513A-7A0A-4F9D-8CBD-400581A94653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3FF9C1-DE29-68F2-94B6-55D5F2208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02C73-4105-25B9-1CD5-7AC46FDE3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48C88-F933-4BFD-8C4E-525BA2F36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12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A88250-3FD2-1B64-E24D-97630C923C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1E0DC0-C375-4482-2AE5-BDDBEAEB28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6AD748-45D1-EB4D-CB16-A11F04A7C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513A-7A0A-4F9D-8CBD-400581A94653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383A9E-1E70-0863-387C-60A6863BF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625438-EBA0-A37D-A61E-1CFCEF23D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48C88-F933-4BFD-8C4E-525BA2F36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76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486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Agenda" userDrawn="1">
  <p:cSld name="1_Agenda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45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8F3E9-1161-8166-3116-91645E8DB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CE893-9CAE-659B-D383-95300C4D91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AC3D22-05B0-9808-AA03-DCF9ED7C2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513A-7A0A-4F9D-8CBD-400581A94653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9C532-1F39-0B8D-5067-3F9D2AB35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C688FA-9D56-0CD5-6D5E-0D6BD3F99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48C88-F933-4BFD-8C4E-525BA2F36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71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EDFBE-69BC-B37D-A48D-DFE3D9AF0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B3A912-94AF-2475-E81F-7ACF84BA54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5836A7-FA66-72D3-F3B3-82DA6915D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513A-7A0A-4F9D-8CBD-400581A94653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897A80-91A4-68AA-B787-291761835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FE891-2DAA-5514-82A0-49AA3E346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48C88-F933-4BFD-8C4E-525BA2F36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82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197D9-4409-BAD2-0429-5F8519EB1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952D46-3E87-4E69-4998-DAD39FF795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2F9E01-9276-05A1-7090-4A932AB3BD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E11F44-E801-3325-6B90-32DB75CC4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513A-7A0A-4F9D-8CBD-400581A94653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036789-5611-7EA1-3411-4706B2747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048A75-AA27-182B-E5D6-5E1F0F3A6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48C88-F933-4BFD-8C4E-525BA2F36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85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7D9D2-B520-47FF-3FDC-BF8A7450B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10EE26-54FB-CD59-5CBE-CF83AB639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B5B759-C876-E0CA-F84E-E85508A1A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6EC1C5-2178-83DD-2328-3159A4960A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3B36B4-3A32-D045-E9F5-2CD80090D8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A38093-92E8-6675-DAEE-A4DF9B688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513A-7A0A-4F9D-8CBD-400581A94653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44D259-6EB0-A694-F585-9E4AB6524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1858B8-60E7-4BC1-366C-F15B8E4A2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48C88-F933-4BFD-8C4E-525BA2F36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70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E1377-BFFB-0BF1-2916-ED8994E71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9347F7-2317-DD79-9F2C-84ACA0E63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513A-7A0A-4F9D-8CBD-400581A94653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FD395F-24EC-E60D-9D1B-9F60EAED9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A8C265-ED46-8FF4-EDAC-BF9B2A2E1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48C88-F933-4BFD-8C4E-525BA2F36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12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0A86BD-927E-D21C-4646-C44108777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513A-7A0A-4F9D-8CBD-400581A94653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33E401-3286-BD44-77BF-82F27EB45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004BF0-4999-F98B-A0FF-01901A494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48C88-F933-4BFD-8C4E-525BA2F36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01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3390D-7236-2B1C-330F-0DA5F7B9B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E32E1A-4906-2C6C-4595-C8011C76A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15E3DF-5C20-F775-D3EF-92F8A03346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17E138-579F-61AD-E145-8FCD7508D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513A-7A0A-4F9D-8CBD-400581A94653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1B1B2B-16E5-DC81-3D29-2F611E85B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C6E831-2204-593F-92BD-6AED13A13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48C88-F933-4BFD-8C4E-525BA2F36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6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85B2B-16F2-805E-5A0D-18BDE313E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85E6A7-86C6-396A-EDF7-BF6729C36A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CCAACF-4F06-952C-4015-EFAAA655DA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849733-8827-4FFB-16B2-80EA761E5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513A-7A0A-4F9D-8CBD-400581A94653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3F1E09-3732-7B5E-917E-9A73FBD34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971A60-987B-765A-3C4C-2CD8A48F3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48C88-F933-4BFD-8C4E-525BA2F36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68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A4C2AE-2D02-2DA2-59FA-3A15F6A4B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D83352-A810-7E45-E8BB-876DC15831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385900-9FC0-730D-EF7C-09EB1D739F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D513A-7A0A-4F9D-8CBD-400581A94653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57ECAF-2D9B-8CFF-5BBF-95D7773849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D7501-D210-562C-B082-B4EF20D86B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48C88-F933-4BFD-8C4E-525BA2F36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040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0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4.png"/><Relationship Id="rId4" Type="http://schemas.openxmlformats.org/officeDocument/2006/relationships/image" Target="../media/image52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group of people standing around a table with lots of paper on it&#10;&#10;Description automatically generated with low confidence">
            <a:extLst>
              <a:ext uri="{FF2B5EF4-FFF2-40B4-BE49-F238E27FC236}">
                <a16:creationId xmlns:a16="http://schemas.microsoft.com/office/drawing/2014/main" id="{362A5CE7-BC6A-9042-BBB0-B2C46C67FB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4710"/>
            <a:ext cx="12192000" cy="6660295"/>
          </a:xfrm>
          <a:prstGeom prst="rect">
            <a:avLst/>
          </a:prstGeom>
        </p:spPr>
      </p:pic>
      <p:sp>
        <p:nvSpPr>
          <p:cNvPr id="14" name="Google Shape;356;p46">
            <a:extLst>
              <a:ext uri="{FF2B5EF4-FFF2-40B4-BE49-F238E27FC236}">
                <a16:creationId xmlns:a16="http://schemas.microsoft.com/office/drawing/2014/main" id="{61E50544-822E-798D-6704-6E205AE6DE52}"/>
              </a:ext>
            </a:extLst>
          </p:cNvPr>
          <p:cNvSpPr/>
          <p:nvPr/>
        </p:nvSpPr>
        <p:spPr>
          <a:xfrm>
            <a:off x="0" y="-13252"/>
            <a:ext cx="12192000" cy="6861945"/>
          </a:xfrm>
          <a:prstGeom prst="rect">
            <a:avLst/>
          </a:prstGeom>
          <a:solidFill>
            <a:schemeClr val="dk1">
              <a:alpha val="29953"/>
            </a:schemeClr>
          </a:solidFill>
          <a:ln>
            <a:noFill/>
          </a:ln>
        </p:spPr>
        <p:txBody>
          <a:bodyPr spcFirstLastPara="1" wrap="square" lIns="76188" tIns="38083" rIns="76188" bIns="38083" anchor="ctr" anchorCtr="0">
            <a:noAutofit/>
          </a:bodyPr>
          <a:lstStyle/>
          <a:p>
            <a:pPr algn="ctr">
              <a:buSzPts val="2688"/>
            </a:pPr>
            <a:endParaRPr sz="224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8A9EE9E-574A-9A79-7BBB-5AB8593E4366}"/>
              </a:ext>
            </a:extLst>
          </p:cNvPr>
          <p:cNvSpPr/>
          <p:nvPr/>
        </p:nvSpPr>
        <p:spPr>
          <a:xfrm>
            <a:off x="2396362" y="1930846"/>
            <a:ext cx="7346731" cy="2993424"/>
          </a:xfrm>
          <a:prstGeom prst="rect">
            <a:avLst/>
          </a:prstGeom>
          <a:solidFill>
            <a:srgbClr val="0055A6">
              <a:alpha val="69511"/>
            </a:srgbClr>
          </a:solidFill>
          <a:ln w="666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Google Shape;1283;p5">
            <a:extLst>
              <a:ext uri="{FF2B5EF4-FFF2-40B4-BE49-F238E27FC236}">
                <a16:creationId xmlns:a16="http://schemas.microsoft.com/office/drawing/2014/main" id="{887EFF2D-B857-D619-028A-7B6BDE6390A7}"/>
              </a:ext>
            </a:extLst>
          </p:cNvPr>
          <p:cNvSpPr txBox="1">
            <a:spLocks/>
          </p:cNvSpPr>
          <p:nvPr/>
        </p:nvSpPr>
        <p:spPr>
          <a:xfrm>
            <a:off x="1581667" y="3444411"/>
            <a:ext cx="9000186" cy="62052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74834"/>
              </a:prstClr>
            </a:outerShdw>
          </a:effectLst>
        </p:spPr>
        <p:txBody>
          <a:bodyPr spcFirstLastPara="1" vert="horz" wrap="square" lIns="76188" tIns="38083" rIns="76188" bIns="38083" rtlCol="0" anchor="t" anchorCtr="0">
            <a:no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>
                <a:solidFill>
                  <a:schemeClr val="bg1"/>
                </a:solidFill>
                <a:latin typeface="Unify Sans" panose="020B0603020203020204" pitchFamily="34" charset="0"/>
                <a:ea typeface="Roboto"/>
                <a:cs typeface="Roboto"/>
                <a:sym typeface="Roboto"/>
              </a:rPr>
              <a:t>Data-Driven Revenue</a:t>
            </a:r>
          </a:p>
          <a:p>
            <a:pPr algn="ctr"/>
            <a:r>
              <a:rPr lang="en-US" sz="3200" b="0" dirty="0">
                <a:solidFill>
                  <a:schemeClr val="bg1"/>
                </a:solidFill>
                <a:latin typeface="Unify Sans" panose="020B0603020203020204" pitchFamily="34" charset="0"/>
                <a:ea typeface="Roboto"/>
                <a:cs typeface="Roboto"/>
                <a:sym typeface="Roboto"/>
              </a:rPr>
              <a:t>Marianne Grogan </a:t>
            </a:r>
            <a:r>
              <a:rPr lang="en-US" sz="2000" b="0" dirty="0">
                <a:solidFill>
                  <a:schemeClr val="bg1"/>
                </a:solidFill>
                <a:latin typeface="Unify Sans" panose="020B0603020203020204" pitchFamily="34" charset="0"/>
                <a:ea typeface="Roboto"/>
                <a:cs typeface="Roboto"/>
                <a:sym typeface="Roboto"/>
              </a:rPr>
              <a:t>•</a:t>
            </a:r>
            <a:r>
              <a:rPr lang="en-US" sz="3200" b="0" dirty="0">
                <a:solidFill>
                  <a:schemeClr val="bg1"/>
                </a:solidFill>
                <a:latin typeface="Unify Sans" panose="020B0603020203020204" pitchFamily="34" charset="0"/>
                <a:ea typeface="Roboto"/>
                <a:cs typeface="Roboto"/>
                <a:sym typeface="Roboto"/>
              </a:rPr>
              <a:t> Coda Ventures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A541B6B-7612-DC38-3789-1CFEAC5A71ED}"/>
              </a:ext>
            </a:extLst>
          </p:cNvPr>
          <p:cNvSpPr/>
          <p:nvPr/>
        </p:nvSpPr>
        <p:spPr>
          <a:xfrm>
            <a:off x="0" y="-8092"/>
            <a:ext cx="12192000" cy="45719"/>
          </a:xfrm>
          <a:prstGeom prst="rect">
            <a:avLst/>
          </a:prstGeom>
          <a:solidFill>
            <a:srgbClr val="005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A809E69-DDED-EF15-7837-984B23E676B8}"/>
              </a:ext>
            </a:extLst>
          </p:cNvPr>
          <p:cNvSpPr/>
          <p:nvPr/>
        </p:nvSpPr>
        <p:spPr>
          <a:xfrm>
            <a:off x="0" y="6616599"/>
            <a:ext cx="12192000" cy="244545"/>
          </a:xfrm>
          <a:prstGeom prst="rect">
            <a:avLst/>
          </a:prstGeom>
          <a:solidFill>
            <a:srgbClr val="005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A logo with white text&#10;&#10;Description automatically generated">
            <a:extLst>
              <a:ext uri="{FF2B5EF4-FFF2-40B4-BE49-F238E27FC236}">
                <a16:creationId xmlns:a16="http://schemas.microsoft.com/office/drawing/2014/main" id="{28A259DD-D31C-EFA5-9ABE-8CB9DEAA61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5273" y="2261305"/>
            <a:ext cx="2540000" cy="10287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495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472AF35-B840-3A58-97A1-C5051E0D4245}"/>
              </a:ext>
            </a:extLst>
          </p:cNvPr>
          <p:cNvSpPr/>
          <p:nvPr/>
        </p:nvSpPr>
        <p:spPr>
          <a:xfrm>
            <a:off x="0" y="6616599"/>
            <a:ext cx="12192000" cy="244545"/>
          </a:xfrm>
          <a:prstGeom prst="rect">
            <a:avLst/>
          </a:prstGeom>
          <a:solidFill>
            <a:srgbClr val="005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25F8A-A7DD-C500-3477-F62826CF93CF}"/>
              </a:ext>
            </a:extLst>
          </p:cNvPr>
          <p:cNvSpPr/>
          <p:nvPr/>
        </p:nvSpPr>
        <p:spPr>
          <a:xfrm>
            <a:off x="0" y="-8092"/>
            <a:ext cx="12192000" cy="45719"/>
          </a:xfrm>
          <a:prstGeom prst="rect">
            <a:avLst/>
          </a:prstGeom>
          <a:solidFill>
            <a:srgbClr val="005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13C94D-D5D3-02CC-5FBB-3307759B35AA}"/>
              </a:ext>
            </a:extLst>
          </p:cNvPr>
          <p:cNvSpPr txBox="1"/>
          <p:nvPr/>
        </p:nvSpPr>
        <p:spPr>
          <a:xfrm>
            <a:off x="0" y="4374051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TitlingGothicFB Normal Black" panose="02000505020000020004" pitchFamily="50" charset="0"/>
              </a:rPr>
              <a:t>What is a newspaper?</a:t>
            </a:r>
          </a:p>
        </p:txBody>
      </p:sp>
      <p:pic>
        <p:nvPicPr>
          <p:cNvPr id="2" name="Picture 1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2D5F7418-B07B-198E-6186-1C1C95D029C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3663" y="491840"/>
            <a:ext cx="4992263" cy="357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72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472AF35-B840-3A58-97A1-C5051E0D4245}"/>
              </a:ext>
            </a:extLst>
          </p:cNvPr>
          <p:cNvSpPr/>
          <p:nvPr/>
        </p:nvSpPr>
        <p:spPr>
          <a:xfrm>
            <a:off x="0" y="6616599"/>
            <a:ext cx="12192000" cy="244545"/>
          </a:xfrm>
          <a:prstGeom prst="rect">
            <a:avLst/>
          </a:prstGeom>
          <a:solidFill>
            <a:srgbClr val="005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25F8A-A7DD-C500-3477-F62826CF93CF}"/>
              </a:ext>
            </a:extLst>
          </p:cNvPr>
          <p:cNvSpPr/>
          <p:nvPr/>
        </p:nvSpPr>
        <p:spPr>
          <a:xfrm>
            <a:off x="0" y="-8092"/>
            <a:ext cx="12192000" cy="45719"/>
          </a:xfrm>
          <a:prstGeom prst="rect">
            <a:avLst/>
          </a:prstGeom>
          <a:solidFill>
            <a:srgbClr val="005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D00AB30-840D-DFDC-7AAE-AD6BC8511C99}"/>
              </a:ext>
            </a:extLst>
          </p:cNvPr>
          <p:cNvGrpSpPr/>
          <p:nvPr/>
        </p:nvGrpSpPr>
        <p:grpSpPr>
          <a:xfrm>
            <a:off x="436136" y="985131"/>
            <a:ext cx="7927510" cy="4818826"/>
            <a:chOff x="351076" y="1325371"/>
            <a:chExt cx="7927510" cy="4818826"/>
          </a:xfrm>
        </p:grpSpPr>
        <p:sp>
          <p:nvSpPr>
            <p:cNvPr id="10" name="Title 1">
              <a:extLst>
                <a:ext uri="{FF2B5EF4-FFF2-40B4-BE49-F238E27FC236}">
                  <a16:creationId xmlns:a16="http://schemas.microsoft.com/office/drawing/2014/main" id="{817043DC-9D97-DC7A-306D-C9FE9B2B86E4}"/>
                </a:ext>
              </a:extLst>
            </p:cNvPr>
            <p:cNvSpPr txBox="1">
              <a:spLocks/>
            </p:cNvSpPr>
            <p:nvPr/>
          </p:nvSpPr>
          <p:spPr>
            <a:xfrm>
              <a:off x="1069445" y="1731001"/>
              <a:ext cx="7209141" cy="4413196"/>
            </a:xfrm>
            <a:prstGeom prst="rect">
              <a:avLst/>
            </a:prstGeom>
            <a:noFill/>
            <a:effectLst/>
          </p:spPr>
          <p:txBody>
            <a:bodyPr vert="horz" wrap="square" lIns="91440" tIns="45720" rIns="91440" bIns="45720" rtlCol="0" anchor="t" anchorCtr="0">
              <a:sp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The community newspaper keeps the town </a:t>
              </a:r>
              <a:r>
                <a:rPr lang="en-US" sz="28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informed</a:t>
              </a:r>
              <a:r>
                <a:rPr lang="en-US" sz="2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on elected officials’ </a:t>
              </a:r>
              <a:r>
                <a:rPr lang="en-US" sz="28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meetings</a:t>
              </a:r>
              <a:r>
                <a:rPr lang="en-US" sz="2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local acts of </a:t>
              </a:r>
              <a:r>
                <a:rPr lang="en-US" sz="28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heroism</a:t>
              </a:r>
              <a:r>
                <a:rPr lang="en-US" sz="2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and, of course, the high school </a:t>
              </a:r>
              <a:r>
                <a:rPr lang="en-US" sz="28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sports </a:t>
              </a:r>
              <a:r>
                <a:rPr lang="en-US" sz="2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teams.</a:t>
              </a:r>
            </a:p>
            <a:p>
              <a:pPr marL="0" marR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Inside each issue is a </a:t>
              </a:r>
              <a:r>
                <a:rPr lang="en-US" sz="28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beautiful microcosm </a:t>
              </a:r>
              <a:r>
                <a:rPr lang="en-US" sz="2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of the </a:t>
              </a:r>
              <a:r>
                <a:rPr lang="en-US" sz="28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culture</a:t>
              </a:r>
              <a:r>
                <a:rPr lang="en-US" sz="2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of any town – large or small.</a:t>
              </a:r>
            </a:p>
            <a:p>
              <a:pPr marL="0" marR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Your local newspaper also keeps the citizenry informed on the </a:t>
              </a:r>
              <a:r>
                <a:rPr lang="en-US" sz="28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critical</a:t>
              </a:r>
              <a:r>
                <a:rPr lang="en-US" sz="2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happenings of local government.</a:t>
              </a:r>
            </a:p>
          </p:txBody>
        </p:sp>
        <p:pic>
          <p:nvPicPr>
            <p:cNvPr id="11" name="Picture 10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1717E4D0-3573-C206-CB08-C5AC851041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351076" y="1325371"/>
              <a:ext cx="781050" cy="747456"/>
            </a:xfrm>
            <a:prstGeom prst="rect">
              <a:avLst/>
            </a:prstGeom>
          </p:spPr>
        </p:pic>
      </p:grpSp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0BCFCEDA-3EE8-59DE-D3C0-61FBD300F37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6823" y="5159159"/>
            <a:ext cx="781050" cy="747456"/>
          </a:xfrm>
          <a:prstGeom prst="rect">
            <a:avLst/>
          </a:prstGeom>
        </p:spPr>
      </p:pic>
      <p:pic>
        <p:nvPicPr>
          <p:cNvPr id="12" name="Picture 11" descr="Shape&#10;&#10;Description automatically generated">
            <a:extLst>
              <a:ext uri="{FF2B5EF4-FFF2-40B4-BE49-F238E27FC236}">
                <a16:creationId xmlns:a16="http://schemas.microsoft.com/office/drawing/2014/main" id="{8DDD18C5-A41F-636B-C724-C08AFB221C3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alphaModFix amt="4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8175" y="371311"/>
            <a:ext cx="3057689" cy="305768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53108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472AF35-B840-3A58-97A1-C5051E0D4245}"/>
              </a:ext>
            </a:extLst>
          </p:cNvPr>
          <p:cNvSpPr/>
          <p:nvPr/>
        </p:nvSpPr>
        <p:spPr>
          <a:xfrm>
            <a:off x="0" y="6616599"/>
            <a:ext cx="12192000" cy="244545"/>
          </a:xfrm>
          <a:prstGeom prst="rect">
            <a:avLst/>
          </a:prstGeom>
          <a:solidFill>
            <a:srgbClr val="005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25F8A-A7DD-C500-3477-F62826CF93CF}"/>
              </a:ext>
            </a:extLst>
          </p:cNvPr>
          <p:cNvSpPr/>
          <p:nvPr/>
        </p:nvSpPr>
        <p:spPr>
          <a:xfrm>
            <a:off x="0" y="-8092"/>
            <a:ext cx="12192000" cy="45719"/>
          </a:xfrm>
          <a:prstGeom prst="rect">
            <a:avLst/>
          </a:prstGeom>
          <a:solidFill>
            <a:srgbClr val="005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D14E95-993F-FBC2-AB9E-8CCE16CE9C54}"/>
              </a:ext>
            </a:extLst>
          </p:cNvPr>
          <p:cNvSpPr txBox="1"/>
          <p:nvPr/>
        </p:nvSpPr>
        <p:spPr>
          <a:xfrm>
            <a:off x="729684" y="1130361"/>
            <a:ext cx="10373161" cy="3516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Americans define a </a:t>
            </a:r>
            <a:r>
              <a:rPr lang="en-US" sz="3600" b="1" dirty="0">
                <a:solidFill>
                  <a:srgbClr val="0055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"newspaper" 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 the media</a:t>
            </a:r>
          </a:p>
          <a:p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rely on for important community news and information that directly impact their lives.  </a:t>
            </a:r>
          </a:p>
          <a:p>
            <a:endParaRPr lang="en-US" sz="105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They do not define a newspaper by how</a:t>
            </a:r>
          </a:p>
          <a:p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they “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deliver” the news. </a:t>
            </a:r>
          </a:p>
          <a:p>
            <a:endParaRPr lang="en-US" sz="3200" b="1" dirty="0">
              <a:solidFill>
                <a:srgbClr val="BF2136"/>
              </a:solidFill>
              <a:latin typeface="TitlingGothicFB Normal Black" panose="02000505020000020004" pitchFamily="50" charset="0"/>
            </a:endParaRPr>
          </a:p>
        </p:txBody>
      </p:sp>
      <p:pic>
        <p:nvPicPr>
          <p:cNvPr id="7" name="Picture 6" descr="A purple paper with a red push pin&#10;&#10;Description automatically generated with low confidence">
            <a:extLst>
              <a:ext uri="{FF2B5EF4-FFF2-40B4-BE49-F238E27FC236}">
                <a16:creationId xmlns:a16="http://schemas.microsoft.com/office/drawing/2014/main" id="{FF56794D-C141-73E7-4269-1D4925788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323" y="3790898"/>
            <a:ext cx="3391243" cy="241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45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E6299C5-1919-621C-A5D8-FBFDEA075534}"/>
              </a:ext>
            </a:extLst>
          </p:cNvPr>
          <p:cNvSpPr txBox="1"/>
          <p:nvPr/>
        </p:nvSpPr>
        <p:spPr>
          <a:xfrm>
            <a:off x="0" y="1104962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tlingGothicFB Normal Black" panose="02000505020000020004" pitchFamily="50" charset="0"/>
              </a:rPr>
              <a:t>How Americans </a:t>
            </a:r>
            <a:r>
              <a:rPr lang="en-US" sz="3600" b="1" dirty="0">
                <a:latin typeface="TitlingGothicFB Normal Black" panose="02000505020000020004" pitchFamily="50" charset="0"/>
              </a:rPr>
              <a:t>access</a:t>
            </a:r>
            <a:r>
              <a:rPr lang="en-US" sz="3600" dirty="0">
                <a:latin typeface="TitlingGothicFB Normal Black" panose="02000505020000020004" pitchFamily="50" charset="0"/>
              </a:rPr>
              <a:t> newspaper content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6A61A19F-E5C2-97FA-6240-B6F103E704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7605683"/>
              </p:ext>
            </p:extLst>
          </p:nvPr>
        </p:nvGraphicFramePr>
        <p:xfrm>
          <a:off x="1067526" y="1907214"/>
          <a:ext cx="9787030" cy="3999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2C396980-C9A8-F64A-F51C-86C4EF0B760A}"/>
              </a:ext>
            </a:extLst>
          </p:cNvPr>
          <p:cNvSpPr/>
          <p:nvPr/>
        </p:nvSpPr>
        <p:spPr>
          <a:xfrm>
            <a:off x="0" y="6616599"/>
            <a:ext cx="12192000" cy="244545"/>
          </a:xfrm>
          <a:prstGeom prst="rect">
            <a:avLst/>
          </a:prstGeom>
          <a:solidFill>
            <a:srgbClr val="005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7841BE-E421-A726-0A6B-B9ED3970B761}"/>
              </a:ext>
            </a:extLst>
          </p:cNvPr>
          <p:cNvSpPr/>
          <p:nvPr/>
        </p:nvSpPr>
        <p:spPr>
          <a:xfrm>
            <a:off x="0" y="-8092"/>
            <a:ext cx="12192000" cy="45719"/>
          </a:xfrm>
          <a:prstGeom prst="rect">
            <a:avLst/>
          </a:prstGeom>
          <a:solidFill>
            <a:srgbClr val="005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7199C58-A4DE-49B7-F663-73EA15B60057}"/>
              </a:ext>
            </a:extLst>
          </p:cNvPr>
          <p:cNvSpPr txBox="1">
            <a:spLocks/>
          </p:cNvSpPr>
          <p:nvPr/>
        </p:nvSpPr>
        <p:spPr>
          <a:xfrm>
            <a:off x="3985074" y="6627023"/>
            <a:ext cx="8040909" cy="2308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5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 spc="300" baseline="0">
                <a:solidFill>
                  <a:srgbClr val="284A9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n-US" sz="900" b="1" i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</a:t>
            </a:r>
            <a:r>
              <a:rPr lang="en-US" sz="900" i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America's Newspapers 2023 Local Newspaper Study; Conducted by Coda Ventures   </a:t>
            </a:r>
            <a:r>
              <a:rPr lang="en-US" sz="900" b="1" i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Base:</a:t>
            </a:r>
            <a:r>
              <a:rPr lang="en-US" sz="900" i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Total adults</a:t>
            </a:r>
          </a:p>
        </p:txBody>
      </p:sp>
    </p:spTree>
    <p:extLst>
      <p:ext uri="{BB962C8B-B14F-4D97-AF65-F5344CB8AC3E}">
        <p14:creationId xmlns:p14="http://schemas.microsoft.com/office/powerpoint/2010/main" val="28505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C1576482-F9A0-9E79-B179-22CF11A8159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2154" y="2686166"/>
            <a:ext cx="4839191" cy="160064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5F62B31-51EC-D2C4-8DEE-034EFEB27C43}"/>
              </a:ext>
            </a:extLst>
          </p:cNvPr>
          <p:cNvSpPr txBox="1">
            <a:spLocks/>
          </p:cNvSpPr>
          <p:nvPr/>
        </p:nvSpPr>
        <p:spPr>
          <a:xfrm>
            <a:off x="6455247" y="2766376"/>
            <a:ext cx="5011274" cy="266944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algn="l">
              <a:lnSpc>
                <a:spcPts val="3380"/>
              </a:lnSpc>
              <a:spcBef>
                <a:spcPts val="0"/>
              </a:spcBef>
            </a:pPr>
            <a:r>
              <a:rPr lang="en-US" sz="2200" b="1" dirty="0">
                <a:solidFill>
                  <a:srgbClr val="0055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Website with daily news updates</a:t>
            </a:r>
          </a:p>
          <a:p>
            <a:pPr marL="0" marR="0" algn="l">
              <a:lnSpc>
                <a:spcPts val="3380"/>
              </a:lnSpc>
              <a:spcBef>
                <a:spcPts val="0"/>
              </a:spcBef>
            </a:pPr>
            <a:r>
              <a:rPr lang="en-US" sz="2200" b="1" dirty="0">
                <a:solidFill>
                  <a:srgbClr val="0055A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200" dirty="0">
                <a:solidFill>
                  <a:srgbClr val="0055A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Breaking news email/text alerts</a:t>
            </a:r>
          </a:p>
          <a:p>
            <a:pPr marL="0" marR="0" algn="l">
              <a:lnSpc>
                <a:spcPts val="3380"/>
              </a:lnSpc>
              <a:spcBef>
                <a:spcPts val="0"/>
              </a:spcBef>
            </a:pPr>
            <a:r>
              <a:rPr lang="en-US" sz="2200" b="1" dirty="0">
                <a:solidFill>
                  <a:srgbClr val="0055A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Social media</a:t>
            </a:r>
          </a:p>
          <a:p>
            <a:pPr marL="0" marR="0" algn="l">
              <a:lnSpc>
                <a:spcPts val="3380"/>
              </a:lnSpc>
              <a:spcBef>
                <a:spcPts val="0"/>
              </a:spcBef>
            </a:pPr>
            <a:r>
              <a:rPr lang="en-US" sz="2200" b="1" dirty="0">
                <a:solidFill>
                  <a:srgbClr val="0055A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Daily/Sunday newspaper</a:t>
            </a:r>
          </a:p>
          <a:p>
            <a:pPr marL="0" marR="0" algn="l">
              <a:lnSpc>
                <a:spcPts val="3380"/>
              </a:lnSpc>
              <a:spcBef>
                <a:spcPts val="0"/>
              </a:spcBef>
            </a:pPr>
            <a:r>
              <a:rPr lang="en-US" sz="2200" b="1" dirty="0">
                <a:solidFill>
                  <a:srgbClr val="0055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Daily email newsletter</a:t>
            </a:r>
          </a:p>
          <a:p>
            <a:pPr marL="0" marR="0" algn="l">
              <a:lnSpc>
                <a:spcPts val="3380"/>
              </a:lnSpc>
              <a:spcBef>
                <a:spcPts val="0"/>
              </a:spcBef>
            </a:pPr>
            <a:r>
              <a:rPr lang="en-US" sz="2200" b="1" dirty="0">
                <a:solidFill>
                  <a:srgbClr val="0055A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Weekly newspaper</a:t>
            </a:r>
            <a:endParaRPr lang="en-US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A2DA68-2A0C-78C2-7F28-C5D31F03F342}"/>
              </a:ext>
            </a:extLst>
          </p:cNvPr>
          <p:cNvSpPr/>
          <p:nvPr/>
        </p:nvSpPr>
        <p:spPr>
          <a:xfrm>
            <a:off x="6242148" y="1531554"/>
            <a:ext cx="5295172" cy="1031354"/>
          </a:xfrm>
          <a:prstGeom prst="rect">
            <a:avLst/>
          </a:prstGeom>
          <a:solidFill>
            <a:srgbClr val="0055A6"/>
          </a:solidFill>
          <a:ln w="25400">
            <a:solidFill>
              <a:srgbClr val="2130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A5A5D8E-C656-CDF0-2B15-BBF33B2E2D3C}"/>
              </a:ext>
            </a:extLst>
          </p:cNvPr>
          <p:cNvSpPr/>
          <p:nvPr/>
        </p:nvSpPr>
        <p:spPr>
          <a:xfrm>
            <a:off x="657142" y="1522593"/>
            <a:ext cx="5295172" cy="1031354"/>
          </a:xfrm>
          <a:prstGeom prst="rect">
            <a:avLst/>
          </a:prstGeom>
          <a:solidFill>
            <a:srgbClr val="0055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35427EA-0FCD-8DA6-9C48-C26BB421111A}"/>
              </a:ext>
            </a:extLst>
          </p:cNvPr>
          <p:cNvSpPr txBox="1">
            <a:spLocks/>
          </p:cNvSpPr>
          <p:nvPr/>
        </p:nvSpPr>
        <p:spPr>
          <a:xfrm>
            <a:off x="870241" y="2757415"/>
            <a:ext cx="5011107" cy="266944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algn="l">
              <a:lnSpc>
                <a:spcPts val="3380"/>
              </a:lnSpc>
              <a:spcBef>
                <a:spcPts val="0"/>
              </a:spcBef>
            </a:pPr>
            <a:r>
              <a:rPr lang="en-US" sz="2200" b="1" dirty="0">
                <a:solidFill>
                  <a:srgbClr val="0055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Newspaper website</a:t>
            </a:r>
          </a:p>
          <a:p>
            <a:pPr marL="0" marR="0" algn="l">
              <a:lnSpc>
                <a:spcPts val="3380"/>
              </a:lnSpc>
              <a:spcBef>
                <a:spcPts val="0"/>
              </a:spcBef>
            </a:pPr>
            <a:r>
              <a:rPr lang="en-US" sz="2200" b="1" dirty="0">
                <a:solidFill>
                  <a:srgbClr val="0055A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Social media</a:t>
            </a:r>
          </a:p>
          <a:p>
            <a:pPr marL="0" marR="0" algn="l">
              <a:lnSpc>
                <a:spcPts val="3380"/>
              </a:lnSpc>
              <a:spcBef>
                <a:spcPts val="0"/>
              </a:spcBef>
            </a:pPr>
            <a:r>
              <a:rPr lang="en-US" sz="2200" b="1" dirty="0">
                <a:solidFill>
                  <a:srgbClr val="0055A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Daily/Sunday newspaper</a:t>
            </a:r>
          </a:p>
          <a:p>
            <a:pPr marL="0" marR="0" algn="l">
              <a:lnSpc>
                <a:spcPts val="3380"/>
              </a:lnSpc>
              <a:spcBef>
                <a:spcPts val="0"/>
              </a:spcBef>
            </a:pPr>
            <a:r>
              <a:rPr lang="en-US" sz="2200" b="1" dirty="0">
                <a:solidFill>
                  <a:srgbClr val="0055A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App</a:t>
            </a:r>
          </a:p>
          <a:p>
            <a:pPr marL="0" marR="0" algn="l">
              <a:lnSpc>
                <a:spcPts val="3380"/>
              </a:lnSpc>
              <a:spcBef>
                <a:spcPts val="0"/>
              </a:spcBef>
            </a:pPr>
            <a:r>
              <a:rPr lang="en-US" sz="2200" b="1" dirty="0">
                <a:solidFill>
                  <a:srgbClr val="0055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en-US" sz="2200" dirty="0">
                <a:solidFill>
                  <a:srgbClr val="CF161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Weekly newspaper</a:t>
            </a:r>
          </a:p>
          <a:p>
            <a:pPr marL="0" marR="0" algn="l">
              <a:lnSpc>
                <a:spcPts val="3380"/>
              </a:lnSpc>
              <a:spcBef>
                <a:spcPts val="0"/>
              </a:spcBef>
            </a:pPr>
            <a:r>
              <a:rPr lang="en-US" sz="2200" b="1" dirty="0">
                <a:solidFill>
                  <a:srgbClr val="0055A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en-US" sz="2200" dirty="0">
                <a:solidFill>
                  <a:srgbClr val="0055A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Email newsletter</a:t>
            </a:r>
            <a:endParaRPr lang="en-US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9CBEA2-797D-F883-0E91-3C72DDBF4753}"/>
              </a:ext>
            </a:extLst>
          </p:cNvPr>
          <p:cNvSpPr/>
          <p:nvPr/>
        </p:nvSpPr>
        <p:spPr>
          <a:xfrm>
            <a:off x="6242148" y="1541877"/>
            <a:ext cx="5295172" cy="4081366"/>
          </a:xfrm>
          <a:prstGeom prst="rect">
            <a:avLst/>
          </a:prstGeom>
          <a:noFill/>
          <a:ln w="25400">
            <a:solidFill>
              <a:srgbClr val="2130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EEC564-8340-06C3-ECFB-30CB11325960}"/>
              </a:ext>
            </a:extLst>
          </p:cNvPr>
          <p:cNvSpPr/>
          <p:nvPr/>
        </p:nvSpPr>
        <p:spPr>
          <a:xfrm>
            <a:off x="662328" y="1546794"/>
            <a:ext cx="5295172" cy="4081366"/>
          </a:xfrm>
          <a:prstGeom prst="rect">
            <a:avLst/>
          </a:prstGeom>
          <a:noFill/>
          <a:ln w="25400">
            <a:solidFill>
              <a:srgbClr val="2130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4558FB-D1AE-9197-C1A2-00976344F15D}"/>
              </a:ext>
            </a:extLst>
          </p:cNvPr>
          <p:cNvSpPr/>
          <p:nvPr/>
        </p:nvSpPr>
        <p:spPr>
          <a:xfrm>
            <a:off x="0" y="6616599"/>
            <a:ext cx="12192000" cy="244545"/>
          </a:xfrm>
          <a:prstGeom prst="rect">
            <a:avLst/>
          </a:prstGeom>
          <a:solidFill>
            <a:srgbClr val="005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313654-52C0-D865-93D8-B0195FB06C54}"/>
              </a:ext>
            </a:extLst>
          </p:cNvPr>
          <p:cNvSpPr/>
          <p:nvPr/>
        </p:nvSpPr>
        <p:spPr>
          <a:xfrm>
            <a:off x="0" y="-8092"/>
            <a:ext cx="12192000" cy="45719"/>
          </a:xfrm>
          <a:prstGeom prst="rect">
            <a:avLst/>
          </a:prstGeom>
          <a:solidFill>
            <a:srgbClr val="005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3F7C944-B0B3-538E-DCB2-60575871456C}"/>
              </a:ext>
            </a:extLst>
          </p:cNvPr>
          <p:cNvSpPr txBox="1">
            <a:spLocks/>
          </p:cNvSpPr>
          <p:nvPr/>
        </p:nvSpPr>
        <p:spPr>
          <a:xfrm>
            <a:off x="3985074" y="6627023"/>
            <a:ext cx="8040909" cy="2308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5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 spc="300" baseline="0">
                <a:solidFill>
                  <a:srgbClr val="284A9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n-US" sz="900" b="1" i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</a:t>
            </a:r>
            <a:r>
              <a:rPr lang="en-US" sz="900" i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America's Newspapers 2023 Local Newspaper Study; Conducted by Coda Ventures   </a:t>
            </a:r>
            <a:r>
              <a:rPr lang="en-US" sz="900" b="1" i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Base:</a:t>
            </a:r>
            <a:r>
              <a:rPr lang="en-US" sz="900" i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Total adults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F07A249-266F-5613-E3EC-D66AC1BDF183}"/>
              </a:ext>
            </a:extLst>
          </p:cNvPr>
          <p:cNvSpPr txBox="1"/>
          <p:nvPr/>
        </p:nvSpPr>
        <p:spPr>
          <a:xfrm>
            <a:off x="651231" y="1548703"/>
            <a:ext cx="5295172" cy="954107"/>
          </a:xfrm>
          <a:prstGeom prst="rect">
            <a:avLst/>
          </a:prstGeom>
          <a:solidFill>
            <a:srgbClr val="0055A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tlingGothicFB Normal Black" panose="02000505020000020004" pitchFamily="50" charset="0"/>
              </a:rPr>
              <a:t>How Americans </a:t>
            </a:r>
            <a:r>
              <a:rPr lang="en-US" sz="2800" b="1" dirty="0">
                <a:solidFill>
                  <a:schemeClr val="bg1"/>
                </a:solidFill>
                <a:latin typeface="TitlingGothicFB Normal Black" panose="02000505020000020004" pitchFamily="50" charset="0"/>
              </a:rPr>
              <a:t>access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TitlingGothicFB Normal Black" panose="02000505020000020004" pitchFamily="50" charset="0"/>
              </a:rPr>
              <a:t>newspaper content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6299C5-1919-621C-A5D8-FBFDEA075534}"/>
              </a:ext>
            </a:extLst>
          </p:cNvPr>
          <p:cNvSpPr txBox="1"/>
          <p:nvPr/>
        </p:nvSpPr>
        <p:spPr>
          <a:xfrm>
            <a:off x="6236237" y="1557664"/>
            <a:ext cx="5295172" cy="954107"/>
          </a:xfrm>
          <a:prstGeom prst="rect">
            <a:avLst/>
          </a:prstGeom>
          <a:solidFill>
            <a:srgbClr val="0055A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tlingGothicFB Normal Black" panose="02000505020000020004" pitchFamily="50" charset="0"/>
              </a:rPr>
              <a:t>How Americans </a:t>
            </a:r>
            <a:r>
              <a:rPr lang="en-US" sz="2800" b="1" dirty="0">
                <a:solidFill>
                  <a:schemeClr val="bg1"/>
                </a:solidFill>
                <a:latin typeface="TitlingGothicFB Normal Black" panose="02000505020000020004" pitchFamily="50" charset="0"/>
              </a:rPr>
              <a:t>prefer to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TitlingGothicFB Normal Black" panose="02000505020000020004" pitchFamily="50" charset="0"/>
              </a:rPr>
              <a:t>access </a:t>
            </a:r>
            <a:r>
              <a:rPr lang="en-US" sz="2800" dirty="0">
                <a:solidFill>
                  <a:schemeClr val="bg1"/>
                </a:solidFill>
                <a:latin typeface="TitlingGothicFB Normal Black" panose="02000505020000020004" pitchFamily="50" charset="0"/>
              </a:rPr>
              <a:t>newspaper content</a:t>
            </a:r>
          </a:p>
        </p:txBody>
      </p:sp>
    </p:spTree>
    <p:extLst>
      <p:ext uri="{BB962C8B-B14F-4D97-AF65-F5344CB8AC3E}">
        <p14:creationId xmlns:p14="http://schemas.microsoft.com/office/powerpoint/2010/main" val="211019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C9DA9C3A-B86D-16E8-E18D-E24B0D2596A7}"/>
              </a:ext>
            </a:extLst>
          </p:cNvPr>
          <p:cNvSpPr/>
          <p:nvPr/>
        </p:nvSpPr>
        <p:spPr>
          <a:xfrm>
            <a:off x="-238392" y="1880794"/>
            <a:ext cx="5878688" cy="3120412"/>
          </a:xfrm>
          <a:prstGeom prst="ellipse">
            <a:avLst/>
          </a:prstGeom>
          <a:solidFill>
            <a:srgbClr val="005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6299C5-1919-621C-A5D8-FBFDEA075534}"/>
              </a:ext>
            </a:extLst>
          </p:cNvPr>
          <p:cNvSpPr txBox="1"/>
          <p:nvPr/>
        </p:nvSpPr>
        <p:spPr>
          <a:xfrm>
            <a:off x="499259" y="2434992"/>
            <a:ext cx="44119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tlingGothicFB Normal Black" panose="02000505020000020004" pitchFamily="50" charset="0"/>
              </a:rPr>
              <a:t>#1 preferred</a:t>
            </a:r>
            <a:r>
              <a:rPr lang="en-US" sz="3600" dirty="0">
                <a:solidFill>
                  <a:schemeClr val="bg1"/>
                </a:solidFill>
                <a:latin typeface="TitlingGothicFB Normal Black" panose="02000505020000020004" pitchFamily="50" charset="0"/>
              </a:rPr>
              <a:t> platform for newspaper content by </a:t>
            </a:r>
            <a:r>
              <a:rPr lang="en-US" sz="3600" b="1" dirty="0">
                <a:solidFill>
                  <a:schemeClr val="bg1"/>
                </a:solidFill>
                <a:latin typeface="TitlingGothicFB Normal Black" panose="02000505020000020004" pitchFamily="50" charset="0"/>
              </a:rPr>
              <a:t>generational group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4CA4897-8E31-9107-C5C7-BE993C204233}"/>
              </a:ext>
            </a:extLst>
          </p:cNvPr>
          <p:cNvSpPr txBox="1">
            <a:spLocks/>
          </p:cNvSpPr>
          <p:nvPr/>
        </p:nvSpPr>
        <p:spPr>
          <a:xfrm>
            <a:off x="6173179" y="1382356"/>
            <a:ext cx="1660332" cy="62677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n-US" sz="2200" b="1" dirty="0">
                <a:latin typeface="Avenir Heavy" panose="02000503020000020003" pitchFamily="2" charset="0"/>
                <a:cs typeface="Arial Black" panose="020B0604020202020204" pitchFamily="34" charset="0"/>
              </a:rPr>
              <a:t>Gen Z</a:t>
            </a:r>
          </a:p>
          <a:p>
            <a:pPr algn="r">
              <a:lnSpc>
                <a:spcPct val="100000"/>
              </a:lnSpc>
            </a:pPr>
            <a:r>
              <a:rPr lang="en-US" sz="2000" dirty="0">
                <a:latin typeface="Avenir Light" panose="020B0402020203020204" pitchFamily="34" charset="77"/>
                <a:cs typeface="Arial Black" panose="020B0604020202020204" pitchFamily="34" charset="0"/>
              </a:rPr>
              <a:t>(18-24)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8C4D049-5157-C94F-BEC6-D8BC100478BF}"/>
              </a:ext>
            </a:extLst>
          </p:cNvPr>
          <p:cNvSpPr txBox="1">
            <a:spLocks/>
          </p:cNvSpPr>
          <p:nvPr/>
        </p:nvSpPr>
        <p:spPr>
          <a:xfrm>
            <a:off x="6175679" y="2203904"/>
            <a:ext cx="1660332" cy="62677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n-US" sz="2200" b="1" dirty="0">
                <a:latin typeface="Avenir Heavy" panose="02000503020000020003" pitchFamily="2" charset="0"/>
                <a:cs typeface="Arial Black" panose="020B0604020202020204" pitchFamily="34" charset="0"/>
              </a:rPr>
              <a:t>Millennials</a:t>
            </a:r>
          </a:p>
          <a:p>
            <a:pPr algn="r">
              <a:lnSpc>
                <a:spcPct val="100000"/>
              </a:lnSpc>
            </a:pPr>
            <a:r>
              <a:rPr lang="en-US" sz="2000" dirty="0">
                <a:latin typeface="Avenir Light" panose="020B0402020203020204" pitchFamily="34" charset="77"/>
                <a:cs typeface="Arial Black" panose="020B0604020202020204" pitchFamily="34" charset="0"/>
              </a:rPr>
              <a:t>(25-39)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F04EECD-8B53-F38B-CAF1-96CF38806208}"/>
              </a:ext>
            </a:extLst>
          </p:cNvPr>
          <p:cNvSpPr txBox="1">
            <a:spLocks/>
          </p:cNvSpPr>
          <p:nvPr/>
        </p:nvSpPr>
        <p:spPr>
          <a:xfrm>
            <a:off x="6175413" y="3019437"/>
            <a:ext cx="1660332" cy="62677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n-US" sz="2200" b="1" dirty="0">
                <a:latin typeface="Avenir Heavy" panose="02000503020000020003" pitchFamily="2" charset="0"/>
                <a:cs typeface="Arial Black" panose="020B0604020202020204" pitchFamily="34" charset="0"/>
              </a:rPr>
              <a:t>Gen X</a:t>
            </a:r>
          </a:p>
          <a:p>
            <a:pPr algn="r">
              <a:lnSpc>
                <a:spcPct val="100000"/>
              </a:lnSpc>
            </a:pPr>
            <a:r>
              <a:rPr lang="en-US" sz="2000" dirty="0">
                <a:latin typeface="Avenir Light" panose="020B0402020203020204" pitchFamily="34" charset="77"/>
                <a:cs typeface="Arial Black" panose="020B0604020202020204" pitchFamily="34" charset="0"/>
              </a:rPr>
              <a:t>(40-59)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775715F-4FB3-A86F-B06F-4ABC6F9A0E36}"/>
              </a:ext>
            </a:extLst>
          </p:cNvPr>
          <p:cNvSpPr txBox="1">
            <a:spLocks/>
          </p:cNvSpPr>
          <p:nvPr/>
        </p:nvSpPr>
        <p:spPr>
          <a:xfrm>
            <a:off x="6182144" y="3836394"/>
            <a:ext cx="1660332" cy="62677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n-US" sz="2200" b="1" dirty="0">
                <a:latin typeface="Avenir Heavy" panose="02000503020000020003" pitchFamily="2" charset="0"/>
                <a:cs typeface="Arial Black" panose="020B0604020202020204" pitchFamily="34" charset="0"/>
              </a:rPr>
              <a:t>Boomers</a:t>
            </a:r>
          </a:p>
          <a:p>
            <a:pPr algn="r">
              <a:lnSpc>
                <a:spcPct val="100000"/>
              </a:lnSpc>
            </a:pPr>
            <a:r>
              <a:rPr lang="en-US" sz="2000" dirty="0">
                <a:latin typeface="Avenir Light" panose="020B0402020203020204" pitchFamily="34" charset="77"/>
                <a:cs typeface="Arial Black" panose="020B0604020202020204" pitchFamily="34" charset="0"/>
              </a:rPr>
              <a:t>(60-74)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8A6D2B9-9C65-F4A7-D24A-68E38A703A99}"/>
              </a:ext>
            </a:extLst>
          </p:cNvPr>
          <p:cNvSpPr txBox="1">
            <a:spLocks/>
          </p:cNvSpPr>
          <p:nvPr/>
        </p:nvSpPr>
        <p:spPr>
          <a:xfrm>
            <a:off x="5194719" y="4661147"/>
            <a:ext cx="2647756" cy="62677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n-US" sz="2200" b="1" dirty="0">
                <a:latin typeface="Avenir Heavy" panose="02000503020000020003" pitchFamily="2" charset="0"/>
                <a:cs typeface="Arial Black" panose="020B0604020202020204" pitchFamily="34" charset="0"/>
              </a:rPr>
              <a:t>Silent Generation</a:t>
            </a:r>
          </a:p>
          <a:p>
            <a:pPr algn="r">
              <a:lnSpc>
                <a:spcPct val="100000"/>
              </a:lnSpc>
            </a:pPr>
            <a:r>
              <a:rPr lang="en-US" sz="2000" dirty="0">
                <a:latin typeface="Avenir Light" panose="020B0402020203020204" pitchFamily="34" charset="77"/>
                <a:cs typeface="Arial Black" panose="020B0604020202020204" pitchFamily="34" charset="0"/>
              </a:rPr>
              <a:t>(75+)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A396859-9067-E7F9-55A2-9E47D1963F5A}"/>
              </a:ext>
            </a:extLst>
          </p:cNvPr>
          <p:cNvSpPr txBox="1">
            <a:spLocks/>
          </p:cNvSpPr>
          <p:nvPr/>
        </p:nvSpPr>
        <p:spPr>
          <a:xfrm>
            <a:off x="8054644" y="1433257"/>
            <a:ext cx="2676366" cy="62677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400" b="1" i="1" dirty="0">
                <a:solidFill>
                  <a:srgbClr val="0055A6"/>
                </a:solidFill>
                <a:latin typeface="Avenir Medium Oblique" panose="02000503020000020003" pitchFamily="2" charset="0"/>
                <a:cs typeface="Arial Black" panose="020B0604020202020204" pitchFamily="34" charset="0"/>
              </a:rPr>
              <a:t>Social media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26162D1-19F6-AAE7-CAA4-3953FB826B76}"/>
              </a:ext>
            </a:extLst>
          </p:cNvPr>
          <p:cNvSpPr txBox="1">
            <a:spLocks/>
          </p:cNvSpPr>
          <p:nvPr/>
        </p:nvSpPr>
        <p:spPr>
          <a:xfrm>
            <a:off x="8057144" y="2238763"/>
            <a:ext cx="2673866" cy="62677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400" b="1" i="1" dirty="0">
                <a:solidFill>
                  <a:srgbClr val="0055A6"/>
                </a:solidFill>
                <a:latin typeface="Avenir Medium Oblique" panose="02000503020000020003" pitchFamily="2" charset="0"/>
                <a:cs typeface="Arial Black" panose="020B0604020202020204" pitchFamily="34" charset="0"/>
              </a:rPr>
              <a:t>Social media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C674841-3AFA-98C7-7B50-A10E36CC2EAA}"/>
              </a:ext>
            </a:extLst>
          </p:cNvPr>
          <p:cNvSpPr txBox="1">
            <a:spLocks/>
          </p:cNvSpPr>
          <p:nvPr/>
        </p:nvSpPr>
        <p:spPr>
          <a:xfrm>
            <a:off x="8056878" y="3118464"/>
            <a:ext cx="3877659" cy="62677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380"/>
              </a:lnSpc>
            </a:pPr>
            <a:r>
              <a:rPr lang="en-US" sz="2400" b="1" i="1" dirty="0">
                <a:solidFill>
                  <a:srgbClr val="0055A6"/>
                </a:solidFill>
                <a:latin typeface="Avenir Medium Oblique" panose="02000503020000020003" pitchFamily="2" charset="0"/>
                <a:cs typeface="Arial Black" panose="020B0604020202020204" pitchFamily="34" charset="0"/>
              </a:rPr>
              <a:t>Website with daily</a:t>
            </a:r>
          </a:p>
          <a:p>
            <a:pPr algn="l">
              <a:lnSpc>
                <a:spcPts val="2380"/>
              </a:lnSpc>
            </a:pPr>
            <a:r>
              <a:rPr lang="en-US" sz="2400" b="1" i="1" dirty="0">
                <a:solidFill>
                  <a:srgbClr val="0055A6"/>
                </a:solidFill>
                <a:latin typeface="Avenir Medium Oblique" panose="02000503020000020003" pitchFamily="2" charset="0"/>
                <a:cs typeface="Arial Black" panose="020B0604020202020204" pitchFamily="34" charset="0"/>
              </a:rPr>
              <a:t>local news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E13E545-3FA2-98AC-C7B8-D35387F1902B}"/>
              </a:ext>
            </a:extLst>
          </p:cNvPr>
          <p:cNvSpPr txBox="1">
            <a:spLocks/>
          </p:cNvSpPr>
          <p:nvPr/>
        </p:nvSpPr>
        <p:spPr>
          <a:xfrm>
            <a:off x="8063609" y="3983547"/>
            <a:ext cx="3727338" cy="62677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380"/>
              </a:lnSpc>
            </a:pPr>
            <a:r>
              <a:rPr lang="en-US" sz="2400" b="1" i="1" dirty="0">
                <a:solidFill>
                  <a:srgbClr val="0055A6"/>
                </a:solidFill>
                <a:latin typeface="Avenir Medium Oblique" panose="02000503020000020003" pitchFamily="2" charset="0"/>
                <a:cs typeface="Arial Black" panose="020B0604020202020204" pitchFamily="34" charset="0"/>
              </a:rPr>
              <a:t>Website with daily</a:t>
            </a:r>
          </a:p>
          <a:p>
            <a:pPr algn="l">
              <a:lnSpc>
                <a:spcPts val="2380"/>
              </a:lnSpc>
            </a:pPr>
            <a:r>
              <a:rPr lang="en-US" sz="2400" b="1" i="1" dirty="0">
                <a:solidFill>
                  <a:srgbClr val="0055A6"/>
                </a:solidFill>
                <a:latin typeface="Avenir Medium Oblique" panose="02000503020000020003" pitchFamily="2" charset="0"/>
                <a:cs typeface="Arial Black" panose="020B0604020202020204" pitchFamily="34" charset="0"/>
              </a:rPr>
              <a:t>local news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9406BB3E-A19C-8D61-6411-085F6AA5831C}"/>
              </a:ext>
            </a:extLst>
          </p:cNvPr>
          <p:cNvSpPr txBox="1">
            <a:spLocks/>
          </p:cNvSpPr>
          <p:nvPr/>
        </p:nvSpPr>
        <p:spPr>
          <a:xfrm>
            <a:off x="8073708" y="4824342"/>
            <a:ext cx="3877659" cy="62677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380"/>
              </a:lnSpc>
            </a:pPr>
            <a:r>
              <a:rPr lang="en-US" sz="2400" b="1" i="1" dirty="0">
                <a:solidFill>
                  <a:srgbClr val="0055A6"/>
                </a:solidFill>
                <a:latin typeface="Avenir Medium Oblique" panose="02000503020000020003" pitchFamily="2" charset="0"/>
                <a:cs typeface="Arial Black" panose="020B0604020202020204" pitchFamily="34" charset="0"/>
              </a:rPr>
              <a:t>Home delivered daily newspaper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134ECFC-E13C-53D3-45E5-F47D9A64EC12}"/>
              </a:ext>
            </a:extLst>
          </p:cNvPr>
          <p:cNvGrpSpPr/>
          <p:nvPr/>
        </p:nvGrpSpPr>
        <p:grpSpPr>
          <a:xfrm>
            <a:off x="8129858" y="2176635"/>
            <a:ext cx="3195867" cy="2510580"/>
            <a:chOff x="7937354" y="2065422"/>
            <a:chExt cx="3596919" cy="251058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33FA3F5-C8EE-5050-ED5D-3DBF54C464D4}"/>
                </a:ext>
              </a:extLst>
            </p:cNvPr>
            <p:cNvCxnSpPr/>
            <p:nvPr/>
          </p:nvCxnSpPr>
          <p:spPr>
            <a:xfrm>
              <a:off x="7961414" y="2065422"/>
              <a:ext cx="3572859" cy="0"/>
            </a:xfrm>
            <a:prstGeom prst="line">
              <a:avLst/>
            </a:prstGeom>
            <a:ln w="9525">
              <a:solidFill>
                <a:srgbClr val="21306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C27B373-8F80-AC1D-B6F5-4E29CA662782}"/>
                </a:ext>
              </a:extLst>
            </p:cNvPr>
            <p:cNvCxnSpPr/>
            <p:nvPr/>
          </p:nvCxnSpPr>
          <p:spPr>
            <a:xfrm>
              <a:off x="7953394" y="2859503"/>
              <a:ext cx="3572859" cy="0"/>
            </a:xfrm>
            <a:prstGeom prst="line">
              <a:avLst/>
            </a:prstGeom>
            <a:ln w="9525">
              <a:solidFill>
                <a:srgbClr val="21306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10FC937-4A46-74C7-1A85-EB9DDD15C766}"/>
                </a:ext>
              </a:extLst>
            </p:cNvPr>
            <p:cNvCxnSpPr/>
            <p:nvPr/>
          </p:nvCxnSpPr>
          <p:spPr>
            <a:xfrm>
              <a:off x="7945374" y="3701710"/>
              <a:ext cx="3572859" cy="0"/>
            </a:xfrm>
            <a:prstGeom prst="line">
              <a:avLst/>
            </a:prstGeom>
            <a:ln w="9525">
              <a:solidFill>
                <a:srgbClr val="21306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B1FE5B7-7195-882C-88EC-83DD2EBCEBB0}"/>
                </a:ext>
              </a:extLst>
            </p:cNvPr>
            <p:cNvCxnSpPr/>
            <p:nvPr/>
          </p:nvCxnSpPr>
          <p:spPr>
            <a:xfrm>
              <a:off x="7937354" y="4576002"/>
              <a:ext cx="3572859" cy="0"/>
            </a:xfrm>
            <a:prstGeom prst="line">
              <a:avLst/>
            </a:prstGeom>
            <a:ln w="9525">
              <a:solidFill>
                <a:srgbClr val="21306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0521BF19-B150-9081-83AB-459DF1D9B51D}"/>
              </a:ext>
            </a:extLst>
          </p:cNvPr>
          <p:cNvSpPr/>
          <p:nvPr/>
        </p:nvSpPr>
        <p:spPr>
          <a:xfrm>
            <a:off x="0" y="6616599"/>
            <a:ext cx="12192000" cy="244545"/>
          </a:xfrm>
          <a:prstGeom prst="rect">
            <a:avLst/>
          </a:prstGeom>
          <a:solidFill>
            <a:srgbClr val="005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4A63B34-2889-4BE2-277F-5F5F358DBB6D}"/>
              </a:ext>
            </a:extLst>
          </p:cNvPr>
          <p:cNvSpPr/>
          <p:nvPr/>
        </p:nvSpPr>
        <p:spPr>
          <a:xfrm>
            <a:off x="0" y="-8092"/>
            <a:ext cx="12192000" cy="45719"/>
          </a:xfrm>
          <a:prstGeom prst="rect">
            <a:avLst/>
          </a:prstGeom>
          <a:solidFill>
            <a:srgbClr val="005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0463F28-A141-9773-32CE-7578B4AF7568}"/>
              </a:ext>
            </a:extLst>
          </p:cNvPr>
          <p:cNvSpPr txBox="1">
            <a:spLocks/>
          </p:cNvSpPr>
          <p:nvPr/>
        </p:nvSpPr>
        <p:spPr>
          <a:xfrm>
            <a:off x="3985074" y="6627023"/>
            <a:ext cx="8040909" cy="2308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5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 spc="300" baseline="0">
                <a:solidFill>
                  <a:srgbClr val="284A9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n-US" sz="900" b="1" i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</a:t>
            </a:r>
            <a:r>
              <a:rPr lang="en-US" sz="900" i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America's Newspapers 2023 Local Newspaper Study; Conducted by Coda Ventures   </a:t>
            </a:r>
            <a:r>
              <a:rPr lang="en-US" sz="900" b="1" i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Base:</a:t>
            </a:r>
            <a:r>
              <a:rPr lang="en-US" sz="900" i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Total adults</a:t>
            </a:r>
          </a:p>
        </p:txBody>
      </p:sp>
    </p:spTree>
    <p:extLst>
      <p:ext uri="{BB962C8B-B14F-4D97-AF65-F5344CB8AC3E}">
        <p14:creationId xmlns:p14="http://schemas.microsoft.com/office/powerpoint/2010/main" val="166168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F85FC-EF28-D6E1-B7D0-00E06FE486BE}"/>
              </a:ext>
            </a:extLst>
          </p:cNvPr>
          <p:cNvSpPr txBox="1">
            <a:spLocks/>
          </p:cNvSpPr>
          <p:nvPr/>
        </p:nvSpPr>
        <p:spPr>
          <a:xfrm>
            <a:off x="749506" y="987400"/>
            <a:ext cx="10667774" cy="5743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b="1" dirty="0">
                <a:latin typeface="Avenir" panose="02000503020000020003" pitchFamily="2" charset="0"/>
                <a:cs typeface="Arial Black" panose="020B0604020202020204" pitchFamily="34" charset="0"/>
              </a:rPr>
              <a:t>Local newspapers and newspaper websites are relied on over other media for a broad range of local news content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A9CB631-F54B-E2D2-5DF9-845F38E7CB2E}"/>
              </a:ext>
            </a:extLst>
          </p:cNvPr>
          <p:cNvSpPr txBox="1">
            <a:spLocks/>
          </p:cNvSpPr>
          <p:nvPr/>
        </p:nvSpPr>
        <p:spPr>
          <a:xfrm>
            <a:off x="678873" y="2425781"/>
            <a:ext cx="3223098" cy="603820"/>
          </a:xfrm>
          <a:prstGeom prst="rect">
            <a:avLst/>
          </a:prstGeom>
          <a:solidFill>
            <a:srgbClr val="0055A6"/>
          </a:solidFill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en-US" sz="300" b="1" dirty="0">
              <a:solidFill>
                <a:schemeClr val="bg1"/>
              </a:solidFill>
              <a:latin typeface="Avenir Heavy" panose="02000503020000020003" pitchFamily="2" charset="0"/>
              <a:cs typeface="Arial Black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600" b="1" dirty="0">
                <a:solidFill>
                  <a:schemeClr val="bg1"/>
                </a:solidFill>
                <a:latin typeface="Avenir Heavy" panose="02000503020000020003" pitchFamily="2" charset="0"/>
                <a:cs typeface="Arial Black" panose="020B0604020202020204" pitchFamily="34" charset="0"/>
              </a:rPr>
              <a:t>Newspapers/Newspaper</a:t>
            </a:r>
          </a:p>
          <a:p>
            <a:pPr>
              <a:lnSpc>
                <a:spcPct val="100000"/>
              </a:lnSpc>
            </a:pPr>
            <a:r>
              <a:rPr lang="en-US" sz="1600" b="1" dirty="0">
                <a:solidFill>
                  <a:schemeClr val="bg1"/>
                </a:solidFill>
                <a:latin typeface="Avenir Heavy" panose="02000503020000020003" pitchFamily="2" charset="0"/>
                <a:cs typeface="Arial Black" panose="020B0604020202020204" pitchFamily="34" charset="0"/>
              </a:rPr>
              <a:t>Websites Rank #1 for…</a:t>
            </a:r>
            <a:endParaRPr lang="en-US" sz="1500" dirty="0">
              <a:solidFill>
                <a:schemeClr val="bg1"/>
              </a:solidFill>
              <a:latin typeface="Avenir Light" panose="020B0402020203020204" pitchFamily="34" charset="77"/>
              <a:cs typeface="Arial Black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491FEA7-BF8E-FB29-E699-9260198C0DC0}"/>
              </a:ext>
            </a:extLst>
          </p:cNvPr>
          <p:cNvSpPr txBox="1">
            <a:spLocks/>
          </p:cNvSpPr>
          <p:nvPr/>
        </p:nvSpPr>
        <p:spPr>
          <a:xfrm>
            <a:off x="245970" y="3174648"/>
            <a:ext cx="4094872" cy="25129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>
              <a:lnSpc>
                <a:spcPts val="2140"/>
              </a:lnSpc>
              <a:spcBef>
                <a:spcPts val="0"/>
              </a:spcBef>
            </a:pPr>
            <a:r>
              <a:rPr lang="en-US" sz="1800" b="1" dirty="0">
                <a:solidFill>
                  <a:srgbClr val="0055A6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Community </a:t>
            </a:r>
            <a:r>
              <a:rPr lang="en-US" sz="1800" b="1" dirty="0">
                <a:solidFill>
                  <a:srgbClr val="0055A6"/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1800" b="1" dirty="0">
                <a:solidFill>
                  <a:srgbClr val="0055A6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ews</a:t>
            </a:r>
          </a:p>
          <a:p>
            <a:pPr marL="0" marR="0">
              <a:lnSpc>
                <a:spcPts val="2140"/>
              </a:lnSpc>
              <a:spcBef>
                <a:spcPts val="0"/>
              </a:spcBef>
            </a:pPr>
            <a:r>
              <a:rPr lang="en-US" sz="1800" b="1" dirty="0">
                <a:solidFill>
                  <a:srgbClr val="0055A6"/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Local events</a:t>
            </a:r>
          </a:p>
          <a:p>
            <a:pPr marL="0" marR="0">
              <a:lnSpc>
                <a:spcPts val="2140"/>
              </a:lnSpc>
              <a:spcBef>
                <a:spcPts val="0"/>
              </a:spcBef>
            </a:pPr>
            <a:r>
              <a:rPr lang="en-US" sz="1800" b="1" dirty="0">
                <a:solidFill>
                  <a:srgbClr val="0055A6"/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Local things to do</a:t>
            </a:r>
          </a:p>
          <a:p>
            <a:pPr marL="0" marR="0">
              <a:lnSpc>
                <a:spcPts val="2140"/>
              </a:lnSpc>
              <a:spcBef>
                <a:spcPts val="0"/>
              </a:spcBef>
            </a:pPr>
            <a:r>
              <a:rPr lang="en-US" sz="1800" b="1" dirty="0">
                <a:solidFill>
                  <a:srgbClr val="0055A6"/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Local businesses</a:t>
            </a:r>
          </a:p>
          <a:p>
            <a:pPr marL="0" marR="0">
              <a:lnSpc>
                <a:spcPts val="2140"/>
              </a:lnSpc>
              <a:spcBef>
                <a:spcPts val="0"/>
              </a:spcBef>
            </a:pPr>
            <a:r>
              <a:rPr lang="en-US" sz="1800" b="1" dirty="0">
                <a:solidFill>
                  <a:srgbClr val="0055A6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Local schools</a:t>
            </a:r>
          </a:p>
          <a:p>
            <a:pPr marL="0" marR="0">
              <a:lnSpc>
                <a:spcPts val="2140"/>
              </a:lnSpc>
              <a:spcBef>
                <a:spcPts val="0"/>
              </a:spcBef>
            </a:pPr>
            <a:r>
              <a:rPr lang="en-US" sz="1800" b="1" dirty="0">
                <a:solidFill>
                  <a:srgbClr val="0055A6"/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Local high school/college sports</a:t>
            </a:r>
          </a:p>
          <a:p>
            <a:pPr marL="0" marR="0">
              <a:lnSpc>
                <a:spcPts val="2140"/>
              </a:lnSpc>
              <a:spcBef>
                <a:spcPts val="0"/>
              </a:spcBef>
            </a:pPr>
            <a:r>
              <a:rPr lang="en-US" sz="1800" b="1" dirty="0">
                <a:solidFill>
                  <a:srgbClr val="0055A6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Local announcements</a:t>
            </a:r>
          </a:p>
          <a:p>
            <a:pPr marL="0" marR="0">
              <a:lnSpc>
                <a:spcPts val="2140"/>
              </a:lnSpc>
              <a:spcBef>
                <a:spcPts val="0"/>
              </a:spcBef>
            </a:pPr>
            <a:r>
              <a:rPr lang="en-US" sz="1800" b="1" dirty="0">
                <a:solidFill>
                  <a:srgbClr val="0055A6"/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Local job postings</a:t>
            </a:r>
          </a:p>
          <a:p>
            <a:pPr marL="0" marR="0">
              <a:lnSpc>
                <a:spcPts val="2140"/>
              </a:lnSpc>
              <a:spcBef>
                <a:spcPts val="0"/>
              </a:spcBef>
            </a:pPr>
            <a:r>
              <a:rPr lang="en-US" sz="1800" b="1" dirty="0">
                <a:solidFill>
                  <a:srgbClr val="0055A6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Local religion/churches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AA6A70D-9085-255A-4AC5-84F22981E2C1}"/>
              </a:ext>
            </a:extLst>
          </p:cNvPr>
          <p:cNvSpPr txBox="1">
            <a:spLocks/>
          </p:cNvSpPr>
          <p:nvPr/>
        </p:nvSpPr>
        <p:spPr>
          <a:xfrm>
            <a:off x="4488871" y="2425780"/>
            <a:ext cx="3223098" cy="603820"/>
          </a:xfrm>
          <a:prstGeom prst="rect">
            <a:avLst/>
          </a:prstGeom>
          <a:solidFill>
            <a:srgbClr val="0055A6">
              <a:alpha val="7919"/>
            </a:srgbClr>
          </a:solidFill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en-US" sz="300" b="1" dirty="0">
              <a:solidFill>
                <a:schemeClr val="accent6">
                  <a:lumMod val="50000"/>
                </a:schemeClr>
              </a:solidFill>
              <a:latin typeface="Avenir Heavy" panose="02000503020000020003" pitchFamily="2" charset="0"/>
              <a:cs typeface="Arial Black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latin typeface="Avenir Heavy" panose="02000503020000020003" pitchFamily="2" charset="0"/>
                <a:cs typeface="Arial Black" panose="020B0604020202020204" pitchFamily="34" charset="0"/>
              </a:rPr>
              <a:t>Local TV/TV Websites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Avenir Heavy" panose="02000503020000020003" pitchFamily="2" charset="0"/>
                <a:cs typeface="Arial Black" panose="020B0604020202020204" pitchFamily="34" charset="0"/>
              </a:rPr>
              <a:t> Rank #1 for…</a:t>
            </a:r>
            <a:endParaRPr lang="en-US" sz="1500" dirty="0">
              <a:latin typeface="Avenir Light" panose="020B0402020203020204" pitchFamily="34" charset="77"/>
              <a:cs typeface="Arial Black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5B4642E-599A-F59D-11F6-A2575AB3DCD3}"/>
              </a:ext>
            </a:extLst>
          </p:cNvPr>
          <p:cNvSpPr txBox="1">
            <a:spLocks/>
          </p:cNvSpPr>
          <p:nvPr/>
        </p:nvSpPr>
        <p:spPr>
          <a:xfrm>
            <a:off x="4055968" y="3174647"/>
            <a:ext cx="4094872" cy="143571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>
              <a:lnSpc>
                <a:spcPts val="2140"/>
              </a:lnSpc>
              <a:spcBef>
                <a:spcPts val="0"/>
              </a:spcBef>
            </a:pPr>
            <a:r>
              <a:rPr lang="en-US" sz="18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Local crime/personal safety</a:t>
            </a:r>
          </a:p>
          <a:p>
            <a:pPr marL="0" marR="0">
              <a:lnSpc>
                <a:spcPts val="2140"/>
              </a:lnSpc>
              <a:spcBef>
                <a:spcPts val="0"/>
              </a:spcBef>
            </a:pPr>
            <a:r>
              <a:rPr lang="en-US" sz="1800" dirty="0"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Local government</a:t>
            </a:r>
          </a:p>
          <a:p>
            <a:pPr marL="0" marR="0">
              <a:lnSpc>
                <a:spcPts val="2140"/>
              </a:lnSpc>
              <a:spcBef>
                <a:spcPts val="0"/>
              </a:spcBef>
            </a:pPr>
            <a:r>
              <a:rPr lang="en-US" sz="1800" dirty="0"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Local weather forecasts</a:t>
            </a:r>
          </a:p>
          <a:p>
            <a:pPr marL="0" marR="0">
              <a:lnSpc>
                <a:spcPts val="2140"/>
              </a:lnSpc>
              <a:spcBef>
                <a:spcPts val="0"/>
              </a:spcBef>
            </a:pPr>
            <a:r>
              <a:rPr lang="en-US" sz="1800" dirty="0"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Local candidates and ballot issues</a:t>
            </a:r>
          </a:p>
          <a:p>
            <a:pPr marL="0" marR="0">
              <a:lnSpc>
                <a:spcPts val="2140"/>
              </a:lnSpc>
              <a:spcBef>
                <a:spcPts val="0"/>
              </a:spcBef>
            </a:pPr>
            <a:r>
              <a:rPr lang="en-US" sz="18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Local medical/health information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F930434-DB0A-4399-CC58-9FFB75119D1C}"/>
              </a:ext>
            </a:extLst>
          </p:cNvPr>
          <p:cNvSpPr txBox="1">
            <a:spLocks/>
          </p:cNvSpPr>
          <p:nvPr/>
        </p:nvSpPr>
        <p:spPr>
          <a:xfrm>
            <a:off x="8312730" y="2425779"/>
            <a:ext cx="3223098" cy="603820"/>
          </a:xfrm>
          <a:prstGeom prst="rect">
            <a:avLst/>
          </a:prstGeom>
          <a:solidFill>
            <a:srgbClr val="0055A6">
              <a:alpha val="7919"/>
            </a:srgbClr>
          </a:solidFill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en-US" sz="300" b="1" dirty="0">
              <a:solidFill>
                <a:schemeClr val="accent6">
                  <a:lumMod val="50000"/>
                </a:schemeClr>
              </a:solidFill>
              <a:latin typeface="Avenir Heavy" panose="02000503020000020003" pitchFamily="2" charset="0"/>
              <a:cs typeface="Arial Black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latin typeface="Avenir Heavy" panose="02000503020000020003" pitchFamily="2" charset="0"/>
                <a:cs typeface="Arial Black" panose="020B0604020202020204" pitchFamily="34" charset="0"/>
              </a:rPr>
              <a:t>Social Media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Avenir Heavy" panose="02000503020000020003" pitchFamily="2" charset="0"/>
                <a:cs typeface="Arial Black" panose="020B0604020202020204" pitchFamily="34" charset="0"/>
              </a:rPr>
              <a:t> Ranks #1 for…</a:t>
            </a:r>
            <a:endParaRPr lang="en-US" sz="1500" dirty="0">
              <a:latin typeface="Avenir Light" panose="020B0402020203020204" pitchFamily="34" charset="77"/>
              <a:cs typeface="Arial Black" panose="020B060402020202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514E382-96AE-E082-F2A8-91FCA1022EA7}"/>
              </a:ext>
            </a:extLst>
          </p:cNvPr>
          <p:cNvSpPr txBox="1">
            <a:spLocks/>
          </p:cNvSpPr>
          <p:nvPr/>
        </p:nvSpPr>
        <p:spPr>
          <a:xfrm>
            <a:off x="7879827" y="3174646"/>
            <a:ext cx="4094872" cy="36227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>
              <a:lnSpc>
                <a:spcPts val="2140"/>
              </a:lnSpc>
              <a:spcBef>
                <a:spcPts val="0"/>
              </a:spcBef>
            </a:pPr>
            <a:r>
              <a:rPr lang="en-US" sz="18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Local restaurants and bars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B947BF8D-BCBE-14AA-53CF-1E24A0CF98AB}"/>
              </a:ext>
            </a:extLst>
          </p:cNvPr>
          <p:cNvSpPr txBox="1">
            <a:spLocks/>
          </p:cNvSpPr>
          <p:nvPr/>
        </p:nvSpPr>
        <p:spPr>
          <a:xfrm>
            <a:off x="4835237" y="5155847"/>
            <a:ext cx="6308188" cy="35849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>
              <a:lnSpc>
                <a:spcPts val="2140"/>
              </a:lnSpc>
              <a:spcBef>
                <a:spcPts val="0"/>
              </a:spcBef>
            </a:pPr>
            <a:r>
              <a:rPr lang="en-US" sz="1700" i="1" dirty="0">
                <a:solidFill>
                  <a:srgbClr val="0055A6"/>
                </a:solidFill>
                <a:effectLst/>
                <a:latin typeface="Avenir Medium Oblique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*Local radio/radio websites – no top-ranking local news topics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1B770E-9C1F-20D0-A01A-0F56020836E8}"/>
              </a:ext>
            </a:extLst>
          </p:cNvPr>
          <p:cNvSpPr/>
          <p:nvPr/>
        </p:nvSpPr>
        <p:spPr>
          <a:xfrm>
            <a:off x="0" y="6616599"/>
            <a:ext cx="12192000" cy="244545"/>
          </a:xfrm>
          <a:prstGeom prst="rect">
            <a:avLst/>
          </a:prstGeom>
          <a:solidFill>
            <a:srgbClr val="005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DC8605-3291-4A8F-BA99-818B2B2EFA2C}"/>
              </a:ext>
            </a:extLst>
          </p:cNvPr>
          <p:cNvSpPr/>
          <p:nvPr/>
        </p:nvSpPr>
        <p:spPr>
          <a:xfrm>
            <a:off x="0" y="-8092"/>
            <a:ext cx="12192000" cy="45719"/>
          </a:xfrm>
          <a:prstGeom prst="rect">
            <a:avLst/>
          </a:prstGeom>
          <a:solidFill>
            <a:srgbClr val="005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566476D-A836-5AEB-7DA7-ED5BDE012F19}"/>
              </a:ext>
            </a:extLst>
          </p:cNvPr>
          <p:cNvSpPr txBox="1">
            <a:spLocks/>
          </p:cNvSpPr>
          <p:nvPr/>
        </p:nvSpPr>
        <p:spPr>
          <a:xfrm>
            <a:off x="3985074" y="6627023"/>
            <a:ext cx="8040909" cy="2308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5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 spc="300" baseline="0">
                <a:solidFill>
                  <a:srgbClr val="284A9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n-US" sz="900" b="1" i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</a:t>
            </a:r>
            <a:r>
              <a:rPr lang="en-US" sz="900" i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America's Newspapers 2023 Local Newspaper Study; Conducted by Coda Ventures   </a:t>
            </a:r>
            <a:r>
              <a:rPr lang="en-US" sz="900" b="1" i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Base:</a:t>
            </a:r>
            <a:r>
              <a:rPr lang="en-US" sz="900" i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Total adults</a:t>
            </a:r>
          </a:p>
        </p:txBody>
      </p:sp>
    </p:spTree>
    <p:extLst>
      <p:ext uri="{BB962C8B-B14F-4D97-AF65-F5344CB8AC3E}">
        <p14:creationId xmlns:p14="http://schemas.microsoft.com/office/powerpoint/2010/main" val="242336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B9DE9673-A562-14B1-B02C-512E5B9AED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0330494"/>
              </p:ext>
            </p:extLst>
          </p:nvPr>
        </p:nvGraphicFramePr>
        <p:xfrm>
          <a:off x="3959109" y="1688058"/>
          <a:ext cx="6556929" cy="3957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E6299C5-1919-621C-A5D8-FBFDEA075534}"/>
              </a:ext>
            </a:extLst>
          </p:cNvPr>
          <p:cNvSpPr txBox="1"/>
          <p:nvPr/>
        </p:nvSpPr>
        <p:spPr>
          <a:xfrm>
            <a:off x="860164" y="1481905"/>
            <a:ext cx="47411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tlingGothicFB Normal Black" panose="02000505020000020004" pitchFamily="50" charset="0"/>
              </a:rPr>
              <a:t>Newspapers are trusted as American’s </a:t>
            </a:r>
            <a:r>
              <a:rPr lang="en-US" sz="3600" b="1" dirty="0">
                <a:latin typeface="TitlingGothicFB Normal Black" panose="02000505020000020004" pitchFamily="50" charset="0"/>
              </a:rPr>
              <a:t>"most accurate and reliable source of </a:t>
            </a:r>
            <a:r>
              <a:rPr lang="en-US" sz="3600" b="1" dirty="0">
                <a:solidFill>
                  <a:srgbClr val="0055A6"/>
                </a:solidFill>
                <a:latin typeface="TitlingGothicFB Normal Black" panose="02000505020000020004" pitchFamily="50" charset="0"/>
              </a:rPr>
              <a:t>original</a:t>
            </a:r>
            <a:r>
              <a:rPr lang="en-US" sz="3600" b="1" dirty="0">
                <a:solidFill>
                  <a:srgbClr val="00797E"/>
                </a:solidFill>
                <a:latin typeface="TitlingGothicFB Normal Black" panose="02000505020000020004" pitchFamily="50" charset="0"/>
              </a:rPr>
              <a:t> </a:t>
            </a:r>
            <a:r>
              <a:rPr lang="en-US" sz="3600" b="1" dirty="0">
                <a:latin typeface="TitlingGothicFB Normal Black" panose="02000505020000020004" pitchFamily="50" charset="0"/>
              </a:rPr>
              <a:t>news reporting"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111E80B3-8782-54F6-5DF4-B1C7E46B7607}"/>
              </a:ext>
            </a:extLst>
          </p:cNvPr>
          <p:cNvSpPr txBox="1">
            <a:spLocks/>
          </p:cNvSpPr>
          <p:nvPr/>
        </p:nvSpPr>
        <p:spPr>
          <a:xfrm>
            <a:off x="6367027" y="1443375"/>
            <a:ext cx="5021416" cy="47769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algn="l">
              <a:lnSpc>
                <a:spcPts val="3380"/>
              </a:lnSpc>
              <a:spcBef>
                <a:spcPts val="0"/>
              </a:spcBef>
            </a:pP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Local newspaper/newspaper websites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154D58A0-243D-10A1-0B94-AFB08E0FEFCC}"/>
              </a:ext>
            </a:extLst>
          </p:cNvPr>
          <p:cNvSpPr txBox="1">
            <a:spLocks/>
          </p:cNvSpPr>
          <p:nvPr/>
        </p:nvSpPr>
        <p:spPr>
          <a:xfrm>
            <a:off x="6369802" y="2493549"/>
            <a:ext cx="4522652" cy="47186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algn="l">
              <a:lnSpc>
                <a:spcPts val="3380"/>
              </a:lnSpc>
              <a:spcBef>
                <a:spcPts val="0"/>
              </a:spcBef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Local TV/TV websites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59AA6CA-D64F-955C-335B-FAF56C1179AC}"/>
              </a:ext>
            </a:extLst>
          </p:cNvPr>
          <p:cNvSpPr txBox="1">
            <a:spLocks/>
          </p:cNvSpPr>
          <p:nvPr/>
        </p:nvSpPr>
        <p:spPr>
          <a:xfrm>
            <a:off x="6372577" y="3493842"/>
            <a:ext cx="4522652" cy="47186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algn="l">
              <a:lnSpc>
                <a:spcPts val="3380"/>
              </a:lnSpc>
              <a:spcBef>
                <a:spcPts val="0"/>
              </a:spcBef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Social media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349C068A-2901-1C75-B939-7550AB3FBD03}"/>
              </a:ext>
            </a:extLst>
          </p:cNvPr>
          <p:cNvSpPr txBox="1">
            <a:spLocks/>
          </p:cNvSpPr>
          <p:nvPr/>
        </p:nvSpPr>
        <p:spPr>
          <a:xfrm>
            <a:off x="6375352" y="4477510"/>
            <a:ext cx="4522652" cy="47186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algn="l">
              <a:lnSpc>
                <a:spcPts val="3380"/>
              </a:lnSpc>
              <a:spcBef>
                <a:spcPts val="0"/>
              </a:spcBef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Local radio/radio websites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F8E6AE-1284-B697-913C-A2890E9B085F}"/>
              </a:ext>
            </a:extLst>
          </p:cNvPr>
          <p:cNvSpPr/>
          <p:nvPr/>
        </p:nvSpPr>
        <p:spPr>
          <a:xfrm>
            <a:off x="0" y="6616599"/>
            <a:ext cx="12192000" cy="244545"/>
          </a:xfrm>
          <a:prstGeom prst="rect">
            <a:avLst/>
          </a:prstGeom>
          <a:solidFill>
            <a:srgbClr val="005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B03273-A6AB-CDAA-1FA2-C3A3D244D651}"/>
              </a:ext>
            </a:extLst>
          </p:cNvPr>
          <p:cNvSpPr/>
          <p:nvPr/>
        </p:nvSpPr>
        <p:spPr>
          <a:xfrm>
            <a:off x="0" y="-8092"/>
            <a:ext cx="12192000" cy="45719"/>
          </a:xfrm>
          <a:prstGeom prst="rect">
            <a:avLst/>
          </a:prstGeom>
          <a:solidFill>
            <a:srgbClr val="005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5AD7D26-613C-25B5-205B-B95C33B714D3}"/>
              </a:ext>
            </a:extLst>
          </p:cNvPr>
          <p:cNvSpPr txBox="1">
            <a:spLocks/>
          </p:cNvSpPr>
          <p:nvPr/>
        </p:nvSpPr>
        <p:spPr>
          <a:xfrm>
            <a:off x="3985074" y="6627023"/>
            <a:ext cx="8040909" cy="2308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5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 spc="300" baseline="0">
                <a:solidFill>
                  <a:srgbClr val="284A9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n-US" sz="900" b="1" i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</a:t>
            </a:r>
            <a:r>
              <a:rPr lang="en-US" sz="900" i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America's Newspapers 2023 Local Newspaper Study; Conducted by Coda Ventures   </a:t>
            </a:r>
            <a:r>
              <a:rPr lang="en-US" sz="900" b="1" i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Base:</a:t>
            </a:r>
            <a:r>
              <a:rPr lang="en-US" sz="900" i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Total adults</a:t>
            </a:r>
          </a:p>
        </p:txBody>
      </p:sp>
    </p:spTree>
    <p:extLst>
      <p:ext uri="{BB962C8B-B14F-4D97-AF65-F5344CB8AC3E}">
        <p14:creationId xmlns:p14="http://schemas.microsoft.com/office/powerpoint/2010/main" val="332695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E6299C5-1919-621C-A5D8-FBFDEA075534}"/>
              </a:ext>
            </a:extLst>
          </p:cNvPr>
          <p:cNvSpPr txBox="1"/>
          <p:nvPr/>
        </p:nvSpPr>
        <p:spPr>
          <a:xfrm>
            <a:off x="963829" y="1108494"/>
            <a:ext cx="10275251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55A6"/>
                </a:solidFill>
                <a:latin typeface="TitlingGothicFB Normal Black" panose="02000505020000020004" pitchFamily="50" charset="0"/>
              </a:rPr>
              <a:t>74% </a:t>
            </a:r>
            <a:r>
              <a:rPr lang="en-US" sz="4000" dirty="0">
                <a:latin typeface="TitlingGothicFB Normal Black" panose="02000505020000020004" pitchFamily="50" charset="0"/>
              </a:rPr>
              <a:t>of Americans believe that it is </a:t>
            </a:r>
            <a:r>
              <a:rPr lang="en-US" sz="4000" b="1" dirty="0">
                <a:latin typeface="TitlingGothicFB Normal Black" panose="02000505020000020004" pitchFamily="50" charset="0"/>
              </a:rPr>
              <a:t>very important </a:t>
            </a:r>
            <a:r>
              <a:rPr lang="en-US" sz="4000" dirty="0">
                <a:latin typeface="TitlingGothicFB Normal Black" panose="02000505020000020004" pitchFamily="50" charset="0"/>
              </a:rPr>
              <a:t>to have a </a:t>
            </a:r>
            <a:r>
              <a:rPr lang="en-US" sz="4000" b="1" dirty="0">
                <a:latin typeface="TitlingGothicFB Normal Black" panose="02000505020000020004" pitchFamily="50" charset="0"/>
              </a:rPr>
              <a:t>local newspaper </a:t>
            </a:r>
            <a:r>
              <a:rPr lang="en-US" sz="4000" dirty="0">
                <a:latin typeface="TitlingGothicFB Normal Black" panose="02000505020000020004" pitchFamily="50" charset="0"/>
              </a:rPr>
              <a:t>provide them with community news and information</a:t>
            </a:r>
          </a:p>
          <a:p>
            <a:pPr algn="ctr"/>
            <a:endParaRPr lang="en-US" sz="4000" b="1" dirty="0">
              <a:latin typeface="TitlingGothicFB Normal Black" panose="02000505020000020004" pitchFamily="50" charset="0"/>
            </a:endParaRPr>
          </a:p>
          <a:p>
            <a:pPr algn="ctr">
              <a:lnSpc>
                <a:spcPct val="100000"/>
              </a:lnSpc>
            </a:pPr>
            <a:r>
              <a:rPr lang="en-US" sz="3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"</a:t>
            </a:r>
            <a:r>
              <a:rPr lang="en-US" sz="3200" i="1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can't answer that because we don't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have a newspaper anymore</a:t>
            </a:r>
            <a:r>
              <a:rPr lang="en-US" sz="3200" i="1" u="none" strike="noStrike" dirty="0">
                <a:latin typeface="Arial" panose="020B0604020202020204" pitchFamily="34" charset="0"/>
                <a:cs typeface="Arial" panose="020B0604020202020204" pitchFamily="34" charset="0"/>
              </a:rPr>
              <a:t>.  I wish we did.  I liked having one.</a:t>
            </a:r>
            <a:r>
              <a:rPr lang="en-US" sz="3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"</a:t>
            </a:r>
            <a:endParaRPr lang="en-US" sz="800" i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endParaRPr lang="en-US" sz="800" i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sz="3200" u="none" strike="noStrike" dirty="0">
                <a:effectLst/>
                <a:latin typeface="TitlingGothicFB Normal Black" panose="02000505020000020004" pitchFamily="50" charset="0"/>
                <a:cs typeface="Arial" panose="020B0604020202020204" pitchFamily="34" charset="0"/>
              </a:rPr>
              <a:t>- </a:t>
            </a:r>
            <a:r>
              <a:rPr lang="en-US" sz="3200" b="1" u="none" strike="noStrike" dirty="0">
                <a:effectLst/>
                <a:latin typeface="TitlingGothicFB Normal Black" panose="02000505020000020004" pitchFamily="50" charset="0"/>
                <a:cs typeface="Arial" panose="020B0604020202020204" pitchFamily="34" charset="0"/>
              </a:rPr>
              <a:t>Allegan County</a:t>
            </a:r>
            <a:endParaRPr lang="en-US" sz="3200" b="1" u="none" strike="noStrike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5885CD1-2BAD-1019-2B5A-A27B96D9337C}"/>
              </a:ext>
            </a:extLst>
          </p:cNvPr>
          <p:cNvSpPr/>
          <p:nvPr/>
        </p:nvSpPr>
        <p:spPr>
          <a:xfrm>
            <a:off x="0" y="6616599"/>
            <a:ext cx="12192000" cy="244545"/>
          </a:xfrm>
          <a:prstGeom prst="rect">
            <a:avLst/>
          </a:prstGeom>
          <a:solidFill>
            <a:srgbClr val="005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674955-C7B6-3514-1A43-907CA4FEA2E7}"/>
              </a:ext>
            </a:extLst>
          </p:cNvPr>
          <p:cNvSpPr/>
          <p:nvPr/>
        </p:nvSpPr>
        <p:spPr>
          <a:xfrm>
            <a:off x="0" y="-8092"/>
            <a:ext cx="12192000" cy="45719"/>
          </a:xfrm>
          <a:prstGeom prst="rect">
            <a:avLst/>
          </a:prstGeom>
          <a:solidFill>
            <a:srgbClr val="005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D026E61-B81E-C4C2-AAAD-C120B9BC0A9F}"/>
              </a:ext>
            </a:extLst>
          </p:cNvPr>
          <p:cNvSpPr txBox="1">
            <a:spLocks/>
          </p:cNvSpPr>
          <p:nvPr/>
        </p:nvSpPr>
        <p:spPr>
          <a:xfrm>
            <a:off x="3985074" y="6627023"/>
            <a:ext cx="8040909" cy="2308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5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 spc="300" baseline="0">
                <a:solidFill>
                  <a:srgbClr val="284A9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n-US" sz="900" b="1" i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</a:t>
            </a:r>
            <a:r>
              <a:rPr lang="en-US" sz="900" i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America's Newspapers 2023 Local Newspaper Study; Conducted by Coda Ventures   </a:t>
            </a:r>
            <a:r>
              <a:rPr lang="en-US" sz="900" b="1" i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Base:</a:t>
            </a:r>
            <a:r>
              <a:rPr lang="en-US" sz="900" i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Total adults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A7019FB-2E87-4F5D-B6A3-DC24749393BA}"/>
              </a:ext>
            </a:extLst>
          </p:cNvPr>
          <p:cNvCxnSpPr/>
          <p:nvPr/>
        </p:nvCxnSpPr>
        <p:spPr>
          <a:xfrm>
            <a:off x="2273203" y="3576843"/>
            <a:ext cx="7685903" cy="0"/>
          </a:xfrm>
          <a:prstGeom prst="line">
            <a:avLst/>
          </a:prstGeom>
          <a:ln w="12700">
            <a:solidFill>
              <a:srgbClr val="0055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261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colorful speech bubbles&#10;&#10;Description automatically generated with low confidence">
            <a:extLst>
              <a:ext uri="{FF2B5EF4-FFF2-40B4-BE49-F238E27FC236}">
                <a16:creationId xmlns:a16="http://schemas.microsoft.com/office/drawing/2014/main" id="{BF0D4A87-D9EC-5C91-7EAD-9035C32189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7" b="25889"/>
          <a:stretch/>
        </p:blipFill>
        <p:spPr>
          <a:xfrm>
            <a:off x="993844" y="1251284"/>
            <a:ext cx="10189029" cy="33046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204410-A571-948C-118D-E756E54AFC91}"/>
              </a:ext>
            </a:extLst>
          </p:cNvPr>
          <p:cNvSpPr txBox="1"/>
          <p:nvPr/>
        </p:nvSpPr>
        <p:spPr>
          <a:xfrm>
            <a:off x="1" y="465526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TitlingGothicFB Normal Black" panose="02000505020000020004" pitchFamily="50" charset="0"/>
              </a:rPr>
              <a:t>Newspaper Readers Speak Out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DE67612-C85E-0783-E556-BA05D0704884}"/>
              </a:ext>
            </a:extLst>
          </p:cNvPr>
          <p:cNvSpPr/>
          <p:nvPr/>
        </p:nvSpPr>
        <p:spPr>
          <a:xfrm>
            <a:off x="0" y="6616599"/>
            <a:ext cx="12192000" cy="244545"/>
          </a:xfrm>
          <a:prstGeom prst="rect">
            <a:avLst/>
          </a:prstGeom>
          <a:solidFill>
            <a:srgbClr val="005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93F0A1-465A-3536-B497-27E770072F6F}"/>
              </a:ext>
            </a:extLst>
          </p:cNvPr>
          <p:cNvSpPr/>
          <p:nvPr/>
        </p:nvSpPr>
        <p:spPr>
          <a:xfrm>
            <a:off x="0" y="-8092"/>
            <a:ext cx="12192000" cy="45719"/>
          </a:xfrm>
          <a:prstGeom prst="rect">
            <a:avLst/>
          </a:prstGeom>
          <a:solidFill>
            <a:srgbClr val="005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53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8E58793F-6103-F54E-58A7-E8EA695A1A41}"/>
              </a:ext>
            </a:extLst>
          </p:cNvPr>
          <p:cNvSpPr txBox="1">
            <a:spLocks/>
          </p:cNvSpPr>
          <p:nvPr/>
        </p:nvSpPr>
        <p:spPr>
          <a:xfrm>
            <a:off x="618280" y="4141474"/>
            <a:ext cx="4804709" cy="707886"/>
          </a:xfrm>
          <a:prstGeom prst="rect">
            <a:avLst/>
          </a:prstGeom>
          <a:effectLst/>
        </p:spPr>
        <p:txBody>
          <a:bodyPr vert="horz" wrap="square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A National Survey</a:t>
            </a:r>
          </a:p>
          <a:p>
            <a:pPr algn="l">
              <a:lnSpc>
                <a:spcPct val="100000"/>
              </a:lnSpc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Commissioned by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5A3522-0A20-DA5D-BD8E-7CA73FBF235A}"/>
              </a:ext>
            </a:extLst>
          </p:cNvPr>
          <p:cNvSpPr/>
          <p:nvPr/>
        </p:nvSpPr>
        <p:spPr>
          <a:xfrm>
            <a:off x="0" y="-8092"/>
            <a:ext cx="12192000" cy="45719"/>
          </a:xfrm>
          <a:prstGeom prst="rect">
            <a:avLst/>
          </a:prstGeom>
          <a:solidFill>
            <a:srgbClr val="005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DC6FA492-81B1-0AAF-AB14-5E9E7DC1BC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4561" y="4840392"/>
            <a:ext cx="2186796" cy="83684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B4A4398F-128E-2BD5-5067-37527776C6CD}"/>
              </a:ext>
            </a:extLst>
          </p:cNvPr>
          <p:cNvGrpSpPr/>
          <p:nvPr/>
        </p:nvGrpSpPr>
        <p:grpSpPr>
          <a:xfrm>
            <a:off x="5124149" y="1274167"/>
            <a:ext cx="6808283" cy="4531283"/>
            <a:chOff x="3996267" y="1033368"/>
            <a:chExt cx="7926049" cy="527521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548779E-09EC-8574-319F-0752AD4007EB}"/>
                </a:ext>
              </a:extLst>
            </p:cNvPr>
            <p:cNvGrpSpPr/>
            <p:nvPr/>
          </p:nvGrpSpPr>
          <p:grpSpPr>
            <a:xfrm>
              <a:off x="4061485" y="1033368"/>
              <a:ext cx="7860831" cy="5275217"/>
              <a:chOff x="4107980" y="1079863"/>
              <a:chExt cx="7432440" cy="4987734"/>
            </a:xfrm>
          </p:grpSpPr>
          <p:pic>
            <p:nvPicPr>
              <p:cNvPr id="8" name="Picture 7" descr="A picture containing outdoor, beverage&#10;&#10;Description automatically generated">
                <a:extLst>
                  <a:ext uri="{FF2B5EF4-FFF2-40B4-BE49-F238E27FC236}">
                    <a16:creationId xmlns:a16="http://schemas.microsoft.com/office/drawing/2014/main" id="{38A2CA8E-7814-243F-22A3-E76428D73EB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07980" y="1169331"/>
                <a:ext cx="7206018" cy="4755290"/>
              </a:xfrm>
              <a:prstGeom prst="rect">
                <a:avLst/>
              </a:prstGeom>
            </p:spPr>
          </p:pic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B6BD90E-BA76-A85A-361D-193251D8F161}"/>
                  </a:ext>
                </a:extLst>
              </p:cNvPr>
              <p:cNvSpPr/>
              <p:nvPr/>
            </p:nvSpPr>
            <p:spPr>
              <a:xfrm>
                <a:off x="5573486" y="1079863"/>
                <a:ext cx="452845" cy="26996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AE9B5C9-D777-27D8-65B8-45302D7A4B08}"/>
                  </a:ext>
                </a:extLst>
              </p:cNvPr>
              <p:cNvSpPr/>
              <p:nvPr/>
            </p:nvSpPr>
            <p:spPr>
              <a:xfrm>
                <a:off x="6337973" y="1112725"/>
                <a:ext cx="452845" cy="26996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AF0E05A-CF9F-A2B2-A445-3230DB4C8849}"/>
                  </a:ext>
                </a:extLst>
              </p:cNvPr>
              <p:cNvSpPr/>
              <p:nvPr/>
            </p:nvSpPr>
            <p:spPr>
              <a:xfrm>
                <a:off x="7382954" y="1079863"/>
                <a:ext cx="452845" cy="3661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E7A6170-0FEC-D3BC-73DB-122157C7C1BA}"/>
                  </a:ext>
                </a:extLst>
              </p:cNvPr>
              <p:cNvSpPr/>
              <p:nvPr/>
            </p:nvSpPr>
            <p:spPr>
              <a:xfrm>
                <a:off x="11087575" y="2307081"/>
                <a:ext cx="452845" cy="26996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FDCC40F-4639-9704-593F-740F16EC8EB8}"/>
                  </a:ext>
                </a:extLst>
              </p:cNvPr>
              <p:cNvSpPr/>
              <p:nvPr/>
            </p:nvSpPr>
            <p:spPr>
              <a:xfrm>
                <a:off x="10634730" y="5138057"/>
                <a:ext cx="679268" cy="7758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B445B2A-3163-93C0-C59F-4216C858BBB6}"/>
                  </a:ext>
                </a:extLst>
              </p:cNvPr>
              <p:cNvSpPr/>
              <p:nvPr/>
            </p:nvSpPr>
            <p:spPr>
              <a:xfrm>
                <a:off x="5422989" y="5291777"/>
                <a:ext cx="914984" cy="7758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1C103C2-ECA9-5740-921A-C32F7BD7A367}"/>
                  </a:ext>
                </a:extLst>
              </p:cNvPr>
              <p:cNvSpPr/>
              <p:nvPr/>
            </p:nvSpPr>
            <p:spPr>
              <a:xfrm>
                <a:off x="8820615" y="5699631"/>
                <a:ext cx="914984" cy="2444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8E56253-2FEC-9A4B-107C-E8A722F3EAC6}"/>
                </a:ext>
              </a:extLst>
            </p:cNvPr>
            <p:cNvSpPr/>
            <p:nvPr/>
          </p:nvSpPr>
          <p:spPr>
            <a:xfrm>
              <a:off x="3996267" y="6036732"/>
              <a:ext cx="304800" cy="2201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D1F7AF17-65C7-4D87-F2D8-441ACB89827B}"/>
              </a:ext>
            </a:extLst>
          </p:cNvPr>
          <p:cNvSpPr/>
          <p:nvPr/>
        </p:nvSpPr>
        <p:spPr>
          <a:xfrm>
            <a:off x="0" y="6616599"/>
            <a:ext cx="12192000" cy="244545"/>
          </a:xfrm>
          <a:prstGeom prst="rect">
            <a:avLst/>
          </a:prstGeom>
          <a:solidFill>
            <a:srgbClr val="005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A08F891-35D5-4F05-9224-8D5A64F22D80}"/>
              </a:ext>
            </a:extLst>
          </p:cNvPr>
          <p:cNvSpPr txBox="1">
            <a:spLocks/>
          </p:cNvSpPr>
          <p:nvPr/>
        </p:nvSpPr>
        <p:spPr>
          <a:xfrm>
            <a:off x="546556" y="1038097"/>
            <a:ext cx="6076666" cy="3044423"/>
          </a:xfrm>
          <a:prstGeom prst="rect">
            <a:avLst/>
          </a:prstGeom>
          <a:effectLst/>
        </p:spPr>
        <p:txBody>
          <a:bodyPr vert="horz" wrap="square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860"/>
              </a:lnSpc>
            </a:pPr>
            <a:r>
              <a:rPr lang="en-US" sz="4800" b="1" dirty="0">
                <a:solidFill>
                  <a:srgbClr val="0055A6"/>
                </a:solidFill>
                <a:latin typeface="Avenir Black" panose="02000503020000020003" pitchFamily="2" charset="0"/>
                <a:cs typeface="Arial" panose="020B0604020202020204" pitchFamily="34" charset="0"/>
              </a:rPr>
              <a:t>2023</a:t>
            </a:r>
          </a:p>
          <a:p>
            <a:pPr algn="l">
              <a:lnSpc>
                <a:spcPts val="5980"/>
              </a:lnSpc>
            </a:pPr>
            <a:r>
              <a:rPr lang="en-US" b="1" dirty="0">
                <a:solidFill>
                  <a:srgbClr val="0055A6"/>
                </a:solidFill>
                <a:latin typeface="Avenir Black" panose="02000503020000020003" pitchFamily="2" charset="0"/>
                <a:cs typeface="Arial" panose="020B0604020202020204" pitchFamily="34" charset="0"/>
              </a:rPr>
              <a:t>Local</a:t>
            </a:r>
          </a:p>
          <a:p>
            <a:pPr algn="l">
              <a:lnSpc>
                <a:spcPts val="5980"/>
              </a:lnSpc>
            </a:pPr>
            <a:r>
              <a:rPr lang="en-US" b="1" dirty="0">
                <a:solidFill>
                  <a:srgbClr val="0055A6"/>
                </a:solidFill>
                <a:latin typeface="Avenir Black" panose="02000503020000020003" pitchFamily="2" charset="0"/>
                <a:cs typeface="Arial" panose="020B0604020202020204" pitchFamily="34" charset="0"/>
              </a:rPr>
              <a:t>Newspaper</a:t>
            </a:r>
          </a:p>
          <a:p>
            <a:pPr algn="l">
              <a:lnSpc>
                <a:spcPts val="5980"/>
              </a:lnSpc>
            </a:pPr>
            <a:r>
              <a:rPr lang="en-US" b="1" dirty="0">
                <a:solidFill>
                  <a:srgbClr val="0055A6"/>
                </a:solidFill>
                <a:latin typeface="Avenir Black" panose="02000503020000020003" pitchFamily="2" charset="0"/>
                <a:cs typeface="Arial" panose="020B0604020202020204" pitchFamily="34" charset="0"/>
              </a:rPr>
              <a:t>Study</a:t>
            </a:r>
          </a:p>
        </p:txBody>
      </p:sp>
    </p:spTree>
    <p:extLst>
      <p:ext uri="{BB962C8B-B14F-4D97-AF65-F5344CB8AC3E}">
        <p14:creationId xmlns:p14="http://schemas.microsoft.com/office/powerpoint/2010/main" val="34528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E6299C5-1919-621C-A5D8-FBFDEA075534}"/>
              </a:ext>
            </a:extLst>
          </p:cNvPr>
          <p:cNvSpPr txBox="1"/>
          <p:nvPr/>
        </p:nvSpPr>
        <p:spPr>
          <a:xfrm>
            <a:off x="1089210" y="1445910"/>
            <a:ext cx="10031341" cy="4118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tlingGothicFB Normal Black" panose="02000505020000020004" pitchFamily="50" charset="0"/>
              </a:rPr>
              <a:t>Americans believe that local newspapers play a critical role in the </a:t>
            </a:r>
            <a:r>
              <a:rPr lang="en-US" sz="3600" b="1" dirty="0">
                <a:solidFill>
                  <a:srgbClr val="0055A6"/>
                </a:solidFill>
                <a:latin typeface="TitlingGothicFB Normal Black" panose="02000505020000020004" pitchFamily="50" charset="0"/>
              </a:rPr>
              <a:t>vitality</a:t>
            </a:r>
            <a:r>
              <a:rPr lang="en-US" sz="3600" dirty="0">
                <a:latin typeface="TitlingGothicFB Normal Black" panose="02000505020000020004" pitchFamily="50" charset="0"/>
              </a:rPr>
              <a:t> and </a:t>
            </a:r>
            <a:r>
              <a:rPr lang="en-US" sz="3600" b="1" dirty="0">
                <a:solidFill>
                  <a:srgbClr val="0055A6"/>
                </a:solidFill>
                <a:latin typeface="TitlingGothicFB Normal Black" panose="02000505020000020004" pitchFamily="50" charset="0"/>
              </a:rPr>
              <a:t>wellbeing</a:t>
            </a:r>
            <a:r>
              <a:rPr lang="en-US" sz="3600" dirty="0">
                <a:latin typeface="TitlingGothicFB Normal Black" panose="02000505020000020004" pitchFamily="50" charset="0"/>
              </a:rPr>
              <a:t> of their communities, and they want even </a:t>
            </a:r>
            <a:r>
              <a:rPr lang="en-US" sz="3600" b="1" dirty="0">
                <a:solidFill>
                  <a:srgbClr val="0055A6"/>
                </a:solidFill>
                <a:latin typeface="TitlingGothicFB Normal Black" panose="02000505020000020004" pitchFamily="50" charset="0"/>
              </a:rPr>
              <a:t>more local news</a:t>
            </a:r>
            <a:r>
              <a:rPr lang="en-US" sz="3600" dirty="0">
                <a:latin typeface="TitlingGothicFB Normal Black" panose="02000505020000020004" pitchFamily="50" charset="0"/>
              </a:rPr>
              <a:t>.</a:t>
            </a:r>
          </a:p>
          <a:p>
            <a:pPr algn="ctr"/>
            <a:endParaRPr lang="en-US" sz="3600" b="1" dirty="0">
              <a:latin typeface="TitlingGothicFB Normal Black" panose="02000505020000020004" pitchFamily="50" charset="0"/>
            </a:endParaRPr>
          </a:p>
          <a:p>
            <a:pPr>
              <a:lnSpc>
                <a:spcPct val="107000"/>
              </a:lnSpc>
            </a:pPr>
            <a:r>
              <a:rPr lang="en-US" sz="2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"</a:t>
            </a:r>
            <a:r>
              <a:rPr lang="en-US" sz="2800" i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 live in a small town so not much goes on. I would like information on the businesses that are moving in and information about the new ones that have opened.”   </a:t>
            </a:r>
          </a:p>
          <a:p>
            <a:pPr>
              <a:lnSpc>
                <a:spcPct val="107000"/>
              </a:lnSpc>
            </a:pPr>
            <a:r>
              <a:rPr lang="en-US" sz="2800" i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					</a:t>
            </a:r>
            <a:r>
              <a:rPr lang="en-US" sz="2400" i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St. Joseph County</a:t>
            </a:r>
            <a:endParaRPr lang="en-US" sz="2400" i="1" u="none" strike="noStrike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68606C-C69F-D240-3081-999CB3C1ED64}"/>
              </a:ext>
            </a:extLst>
          </p:cNvPr>
          <p:cNvSpPr/>
          <p:nvPr/>
        </p:nvSpPr>
        <p:spPr>
          <a:xfrm>
            <a:off x="0" y="6616599"/>
            <a:ext cx="12192000" cy="244545"/>
          </a:xfrm>
          <a:prstGeom prst="rect">
            <a:avLst/>
          </a:prstGeom>
          <a:solidFill>
            <a:srgbClr val="005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A9A670-E3C7-5ECA-BE53-B81E47449F5F}"/>
              </a:ext>
            </a:extLst>
          </p:cNvPr>
          <p:cNvSpPr/>
          <p:nvPr/>
        </p:nvSpPr>
        <p:spPr>
          <a:xfrm>
            <a:off x="0" y="-8092"/>
            <a:ext cx="12192000" cy="45719"/>
          </a:xfrm>
          <a:prstGeom prst="rect">
            <a:avLst/>
          </a:prstGeom>
          <a:solidFill>
            <a:srgbClr val="005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7644DB4-163A-2D72-751C-E80FCF585BD1}"/>
              </a:ext>
            </a:extLst>
          </p:cNvPr>
          <p:cNvCxnSpPr/>
          <p:nvPr/>
        </p:nvCxnSpPr>
        <p:spPr>
          <a:xfrm>
            <a:off x="2273203" y="3416202"/>
            <a:ext cx="7685903" cy="0"/>
          </a:xfrm>
          <a:prstGeom prst="line">
            <a:avLst/>
          </a:prstGeom>
          <a:ln w="12700">
            <a:solidFill>
              <a:srgbClr val="0055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609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E6299C5-1919-621C-A5D8-FBFDEA075534}"/>
              </a:ext>
            </a:extLst>
          </p:cNvPr>
          <p:cNvSpPr txBox="1"/>
          <p:nvPr/>
        </p:nvSpPr>
        <p:spPr>
          <a:xfrm>
            <a:off x="790832" y="1396486"/>
            <a:ext cx="10614452" cy="4249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tlingGothicFB Normal Black" panose="02000505020000020004" pitchFamily="50" charset="0"/>
              </a:rPr>
              <a:t>Americans want their newspaper content delivered </a:t>
            </a:r>
            <a:r>
              <a:rPr lang="en-US" sz="3600" b="1" dirty="0">
                <a:solidFill>
                  <a:srgbClr val="0055A6"/>
                </a:solidFill>
                <a:latin typeface="TitlingGothicFB Normal Black" panose="02000505020000020004" pitchFamily="50" charset="0"/>
              </a:rPr>
              <a:t>digitally</a:t>
            </a:r>
            <a:r>
              <a:rPr lang="en-US" sz="3600" dirty="0">
                <a:latin typeface="TitlingGothicFB Normal Black" panose="02000505020000020004" pitchFamily="50" charset="0"/>
              </a:rPr>
              <a:t> – via timely, updated </a:t>
            </a:r>
            <a:r>
              <a:rPr lang="en-US" sz="3600" b="1" dirty="0">
                <a:solidFill>
                  <a:srgbClr val="0055A6"/>
                </a:solidFill>
                <a:latin typeface="TitlingGothicFB Normal Black" panose="02000505020000020004" pitchFamily="50" charset="0"/>
              </a:rPr>
              <a:t>websites</a:t>
            </a:r>
            <a:r>
              <a:rPr lang="en-US" sz="3600" dirty="0">
                <a:latin typeface="TitlingGothicFB Normal Black" panose="02000505020000020004" pitchFamily="50" charset="0"/>
              </a:rPr>
              <a:t>, email/text </a:t>
            </a:r>
            <a:r>
              <a:rPr lang="en-US" sz="3600" b="1" dirty="0">
                <a:solidFill>
                  <a:srgbClr val="0055A6"/>
                </a:solidFill>
                <a:latin typeface="TitlingGothicFB Normal Black" panose="02000505020000020004" pitchFamily="50" charset="0"/>
              </a:rPr>
              <a:t>alerts</a:t>
            </a:r>
            <a:r>
              <a:rPr lang="en-US" sz="3600" dirty="0">
                <a:latin typeface="TitlingGothicFB Normal Black" panose="02000505020000020004" pitchFamily="50" charset="0"/>
              </a:rPr>
              <a:t>, and most importantly, </a:t>
            </a:r>
            <a:r>
              <a:rPr lang="en-US" sz="3600" b="1" dirty="0">
                <a:solidFill>
                  <a:srgbClr val="0055A6"/>
                </a:solidFill>
                <a:latin typeface="TitlingGothicFB Normal Black" panose="02000505020000020004" pitchFamily="50" charset="0"/>
              </a:rPr>
              <a:t>social media</a:t>
            </a:r>
            <a:r>
              <a:rPr lang="en-US" sz="3600" dirty="0">
                <a:latin typeface="TitlingGothicFB Normal Black" panose="02000505020000020004" pitchFamily="50" charset="0"/>
              </a:rPr>
              <a:t>.</a:t>
            </a:r>
          </a:p>
          <a:p>
            <a:pPr algn="ctr"/>
            <a:endParaRPr lang="en-US" sz="3600" b="1" dirty="0">
              <a:latin typeface="TitlingGothicFB Normal Black" panose="02000505020000020004" pitchFamily="50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i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en-US" sz="2800" i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Provide more information through websites and social media and provide news of what’s happening.  Also tell us what needs to happen to make the community better.”  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Wayne County</a:t>
            </a:r>
            <a:endParaRPr lang="en-US" sz="2400" i="1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en-US" sz="3200" i="1" u="none" strike="noStrike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68606C-C69F-D240-3081-999CB3C1ED64}"/>
              </a:ext>
            </a:extLst>
          </p:cNvPr>
          <p:cNvSpPr/>
          <p:nvPr/>
        </p:nvSpPr>
        <p:spPr>
          <a:xfrm>
            <a:off x="0" y="6616599"/>
            <a:ext cx="12192000" cy="244545"/>
          </a:xfrm>
          <a:prstGeom prst="rect">
            <a:avLst/>
          </a:prstGeom>
          <a:solidFill>
            <a:srgbClr val="005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A9A670-E3C7-5ECA-BE53-B81E47449F5F}"/>
              </a:ext>
            </a:extLst>
          </p:cNvPr>
          <p:cNvSpPr/>
          <p:nvPr/>
        </p:nvSpPr>
        <p:spPr>
          <a:xfrm>
            <a:off x="0" y="-8092"/>
            <a:ext cx="12192000" cy="45719"/>
          </a:xfrm>
          <a:prstGeom prst="rect">
            <a:avLst/>
          </a:prstGeom>
          <a:solidFill>
            <a:srgbClr val="005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7644DB4-163A-2D72-751C-E80FCF585BD1}"/>
              </a:ext>
            </a:extLst>
          </p:cNvPr>
          <p:cNvCxnSpPr/>
          <p:nvPr/>
        </p:nvCxnSpPr>
        <p:spPr>
          <a:xfrm>
            <a:off x="2273203" y="3366778"/>
            <a:ext cx="7685903" cy="0"/>
          </a:xfrm>
          <a:prstGeom prst="line">
            <a:avLst/>
          </a:prstGeom>
          <a:ln w="12700">
            <a:solidFill>
              <a:srgbClr val="0055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613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0A18E-F286-EE72-F379-9895B09CE1C1}"/>
              </a:ext>
            </a:extLst>
          </p:cNvPr>
          <p:cNvSpPr txBox="1">
            <a:spLocks/>
          </p:cNvSpPr>
          <p:nvPr/>
        </p:nvSpPr>
        <p:spPr>
          <a:xfrm>
            <a:off x="634525" y="3370732"/>
            <a:ext cx="8644447" cy="101919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endParaRPr lang="en-US" sz="2800" i="1" dirty="0">
              <a:solidFill>
                <a:srgbClr val="CF16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6299C5-1919-621C-A5D8-FBFDEA075534}"/>
              </a:ext>
            </a:extLst>
          </p:cNvPr>
          <p:cNvSpPr txBox="1"/>
          <p:nvPr/>
        </p:nvSpPr>
        <p:spPr>
          <a:xfrm>
            <a:off x="1089210" y="1168173"/>
            <a:ext cx="10031341" cy="3631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tlingGothicFB Normal Black" panose="02000505020000020004" pitchFamily="50" charset="0"/>
              </a:rPr>
              <a:t>Americans believe that local newspapers</a:t>
            </a:r>
          </a:p>
          <a:p>
            <a:pPr algn="ctr"/>
            <a:r>
              <a:rPr lang="en-US" sz="3600" dirty="0">
                <a:latin typeface="TitlingGothicFB Normal Black" panose="02000505020000020004" pitchFamily="50" charset="0"/>
              </a:rPr>
              <a:t>need to </a:t>
            </a:r>
            <a:r>
              <a:rPr lang="en-US" sz="3600" b="1" dirty="0">
                <a:solidFill>
                  <a:srgbClr val="0055A6"/>
                </a:solidFill>
                <a:latin typeface="TitlingGothicFB Normal Black" panose="02000505020000020004" pitchFamily="50" charset="0"/>
              </a:rPr>
              <a:t>market themselves better!</a:t>
            </a:r>
            <a:endParaRPr lang="en-US" sz="4400" b="1" dirty="0">
              <a:solidFill>
                <a:srgbClr val="0055A6"/>
              </a:solidFill>
              <a:latin typeface="TitlingGothicFB Normal Black" panose="02000505020000020004" pitchFamily="50" charset="0"/>
            </a:endParaRPr>
          </a:p>
          <a:p>
            <a:pPr algn="ctr"/>
            <a:endParaRPr lang="en-US" sz="4400" b="1" dirty="0">
              <a:latin typeface="TitlingGothicFB Normal Black" panose="02000505020000020004" pitchFamily="50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en-US" sz="2800" i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 feel like our local newspaper is pretty popular. </a:t>
            </a:r>
            <a:endParaRPr lang="en-US" sz="2800" i="1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i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They need a better social media presence.”</a:t>
            </a:r>
          </a:p>
          <a:p>
            <a:pPr algn="ctr"/>
            <a:endParaRPr lang="en-US" sz="2800" i="1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en-US" sz="2800" i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2400" i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Livingston County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D9E629-DA67-36CA-30C4-E2534BF68E8E}"/>
              </a:ext>
            </a:extLst>
          </p:cNvPr>
          <p:cNvSpPr/>
          <p:nvPr/>
        </p:nvSpPr>
        <p:spPr>
          <a:xfrm>
            <a:off x="0" y="6616599"/>
            <a:ext cx="12192000" cy="244545"/>
          </a:xfrm>
          <a:prstGeom prst="rect">
            <a:avLst/>
          </a:prstGeom>
          <a:solidFill>
            <a:srgbClr val="005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B1BDFC-0C4B-3F0B-7DD0-77BBC4D9D1B6}"/>
              </a:ext>
            </a:extLst>
          </p:cNvPr>
          <p:cNvSpPr/>
          <p:nvPr/>
        </p:nvSpPr>
        <p:spPr>
          <a:xfrm>
            <a:off x="0" y="-8092"/>
            <a:ext cx="12192000" cy="45719"/>
          </a:xfrm>
          <a:prstGeom prst="rect">
            <a:avLst/>
          </a:prstGeom>
          <a:solidFill>
            <a:srgbClr val="005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801E013-0818-C588-28BD-DAB14924F288}"/>
              </a:ext>
            </a:extLst>
          </p:cNvPr>
          <p:cNvCxnSpPr/>
          <p:nvPr/>
        </p:nvCxnSpPr>
        <p:spPr>
          <a:xfrm>
            <a:off x="2273203" y="2520773"/>
            <a:ext cx="7685903" cy="0"/>
          </a:xfrm>
          <a:prstGeom prst="line">
            <a:avLst/>
          </a:prstGeom>
          <a:ln w="12700">
            <a:solidFill>
              <a:srgbClr val="0055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760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E6299C5-1919-621C-A5D8-FBFDEA075534}"/>
              </a:ext>
            </a:extLst>
          </p:cNvPr>
          <p:cNvSpPr txBox="1"/>
          <p:nvPr/>
        </p:nvSpPr>
        <p:spPr>
          <a:xfrm>
            <a:off x="1282355" y="3251735"/>
            <a:ext cx="9579605" cy="1993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720"/>
              </a:lnSpc>
            </a:pPr>
            <a:r>
              <a:rPr lang="en-US" sz="3600" dirty="0">
                <a:latin typeface="TitlingGothicFB Normal Black" panose="02000505020000020004" pitchFamily="50" charset="0"/>
              </a:rPr>
              <a:t>The study shows that while local newspapers</a:t>
            </a:r>
          </a:p>
          <a:p>
            <a:pPr algn="ctr">
              <a:lnSpc>
                <a:spcPts val="3720"/>
              </a:lnSpc>
            </a:pPr>
            <a:r>
              <a:rPr lang="en-US" sz="3600" dirty="0">
                <a:latin typeface="TitlingGothicFB Normal Black" panose="02000505020000020004" pitchFamily="50" charset="0"/>
              </a:rPr>
              <a:t>have challenges, they are</a:t>
            </a:r>
            <a:r>
              <a:rPr lang="en-US" sz="3600" b="1" dirty="0">
                <a:latin typeface="TitlingGothicFB Normal Black" panose="02000505020000020004" pitchFamily="50" charset="0"/>
              </a:rPr>
              <a:t> uniquely positioned</a:t>
            </a:r>
          </a:p>
          <a:p>
            <a:pPr algn="ctr">
              <a:lnSpc>
                <a:spcPts val="3720"/>
              </a:lnSpc>
            </a:pPr>
            <a:r>
              <a:rPr lang="en-US" sz="3600" dirty="0">
                <a:latin typeface="TitlingGothicFB Normal Black" panose="02000505020000020004" pitchFamily="50" charset="0"/>
              </a:rPr>
              <a:t>to deliver the local news and information that Americans want… and in the ways they want it.</a:t>
            </a:r>
          </a:p>
        </p:txBody>
      </p:sp>
      <p:sp>
        <p:nvSpPr>
          <p:cNvPr id="7" name="docshape6">
            <a:extLst>
              <a:ext uri="{FF2B5EF4-FFF2-40B4-BE49-F238E27FC236}">
                <a16:creationId xmlns:a16="http://schemas.microsoft.com/office/drawing/2014/main" id="{BE26BF71-8293-17EC-8822-EFCE1995489B}"/>
              </a:ext>
            </a:extLst>
          </p:cNvPr>
          <p:cNvSpPr>
            <a:spLocks noChangeAspect="1" noEditPoints="1" noChangeArrowheads="1" noChangeShapeType="1" noTextEdit="1"/>
          </p:cNvSpPr>
          <p:nvPr/>
        </p:nvSpPr>
        <p:spPr bwMode="auto">
          <a:xfrm>
            <a:off x="6613621" y="2710271"/>
            <a:ext cx="1522556" cy="249416"/>
          </a:xfrm>
          <a:custGeom>
            <a:avLst/>
            <a:gdLst>
              <a:gd name="T0" fmla="+- 0 4231 3442"/>
              <a:gd name="T1" fmla="*/ T0 w 1636"/>
              <a:gd name="T2" fmla="+- 0 5111 5109"/>
              <a:gd name="T3" fmla="*/ 5111 h 268"/>
              <a:gd name="T4" fmla="+- 0 4070 3442"/>
              <a:gd name="T5" fmla="*/ T4 w 1636"/>
              <a:gd name="T6" fmla="+- 0 5121 5109"/>
              <a:gd name="T7" fmla="*/ 5121 h 268"/>
              <a:gd name="T8" fmla="+- 0 3921 3442"/>
              <a:gd name="T9" fmla="*/ T8 w 1636"/>
              <a:gd name="T10" fmla="+- 0 5138 5109"/>
              <a:gd name="T11" fmla="*/ 5138 h 268"/>
              <a:gd name="T12" fmla="+- 0 3787 3442"/>
              <a:gd name="T13" fmla="*/ T12 w 1636"/>
              <a:gd name="T14" fmla="+- 0 5160 5109"/>
              <a:gd name="T15" fmla="*/ 5160 h 268"/>
              <a:gd name="T16" fmla="+- 0 3622 3442"/>
              <a:gd name="T17" fmla="*/ T16 w 1636"/>
              <a:gd name="T18" fmla="+- 0 5197 5109"/>
              <a:gd name="T19" fmla="*/ 5197 h 268"/>
              <a:gd name="T20" fmla="+- 0 3478 3442"/>
              <a:gd name="T21" fmla="*/ T20 w 1636"/>
              <a:gd name="T22" fmla="+- 0 5251 5109"/>
              <a:gd name="T23" fmla="*/ 5251 h 268"/>
              <a:gd name="T24" fmla="+- 0 3443 3442"/>
              <a:gd name="T25" fmla="*/ T24 w 1636"/>
              <a:gd name="T26" fmla="+- 0 5310 5109"/>
              <a:gd name="T27" fmla="*/ 5310 h 268"/>
              <a:gd name="T28" fmla="+- 0 3517 3442"/>
              <a:gd name="T29" fmla="*/ T28 w 1636"/>
              <a:gd name="T30" fmla="+- 0 5346 5109"/>
              <a:gd name="T31" fmla="*/ 5346 h 268"/>
              <a:gd name="T32" fmla="+- 0 3534 3442"/>
              <a:gd name="T33" fmla="*/ T32 w 1636"/>
              <a:gd name="T34" fmla="+- 0 5319 5109"/>
              <a:gd name="T35" fmla="*/ 5319 h 268"/>
              <a:gd name="T36" fmla="+- 0 3688 3442"/>
              <a:gd name="T37" fmla="*/ T36 w 1636"/>
              <a:gd name="T38" fmla="+- 0 5266 5109"/>
              <a:gd name="T39" fmla="*/ 5266 h 268"/>
              <a:gd name="T40" fmla="+- 0 3887 3442"/>
              <a:gd name="T41" fmla="*/ T40 w 1636"/>
              <a:gd name="T42" fmla="+- 0 5224 5109"/>
              <a:gd name="T43" fmla="*/ 5224 h 268"/>
              <a:gd name="T44" fmla="+- 0 4070 3442"/>
              <a:gd name="T45" fmla="*/ T44 w 1636"/>
              <a:gd name="T46" fmla="+- 0 5199 5109"/>
              <a:gd name="T47" fmla="*/ 5199 h 268"/>
              <a:gd name="T48" fmla="+- 0 4199 3442"/>
              <a:gd name="T49" fmla="*/ T48 w 1636"/>
              <a:gd name="T50" fmla="+- 0 5188 5109"/>
              <a:gd name="T51" fmla="*/ 5188 h 268"/>
              <a:gd name="T52" fmla="+- 0 4348 3442"/>
              <a:gd name="T53" fmla="*/ T52 w 1636"/>
              <a:gd name="T54" fmla="+- 0 5182 5109"/>
              <a:gd name="T55" fmla="*/ 5182 h 268"/>
              <a:gd name="T56" fmla="+- 0 4502 3442"/>
              <a:gd name="T57" fmla="*/ T56 w 1636"/>
              <a:gd name="T58" fmla="+- 0 5185 5109"/>
              <a:gd name="T59" fmla="*/ 5185 h 268"/>
              <a:gd name="T60" fmla="+- 0 4643 3442"/>
              <a:gd name="T61" fmla="*/ T60 w 1636"/>
              <a:gd name="T62" fmla="+- 0 5195 5109"/>
              <a:gd name="T63" fmla="*/ 5195 h 268"/>
              <a:gd name="T64" fmla="+- 0 4822 3442"/>
              <a:gd name="T65" fmla="*/ T64 w 1636"/>
              <a:gd name="T66" fmla="+- 0 5217 5109"/>
              <a:gd name="T67" fmla="*/ 5217 h 268"/>
              <a:gd name="T68" fmla="+- 0 4987 3442"/>
              <a:gd name="T69" fmla="*/ T68 w 1636"/>
              <a:gd name="T70" fmla="+- 0 5254 5109"/>
              <a:gd name="T71" fmla="*/ 5254 h 268"/>
              <a:gd name="T72" fmla="+- 0 5054 3442"/>
              <a:gd name="T73" fmla="*/ T72 w 1636"/>
              <a:gd name="T74" fmla="+- 0 5292 5109"/>
              <a:gd name="T75" fmla="*/ 5292 h 268"/>
              <a:gd name="T76" fmla="+- 0 4995 3442"/>
              <a:gd name="T77" fmla="*/ T76 w 1636"/>
              <a:gd name="T78" fmla="+- 0 5337 5109"/>
              <a:gd name="T79" fmla="*/ 5337 h 268"/>
              <a:gd name="T80" fmla="+- 0 4967 3442"/>
              <a:gd name="T81" fmla="*/ T80 w 1636"/>
              <a:gd name="T82" fmla="+- 0 5337 5109"/>
              <a:gd name="T83" fmla="*/ 5337 h 268"/>
              <a:gd name="T84" fmla="+- 0 4962 3442"/>
              <a:gd name="T85" fmla="*/ T84 w 1636"/>
              <a:gd name="T86" fmla="+- 0 5344 5109"/>
              <a:gd name="T87" fmla="*/ 5344 h 268"/>
              <a:gd name="T88" fmla="+- 0 4965 3442"/>
              <a:gd name="T89" fmla="*/ T88 w 1636"/>
              <a:gd name="T90" fmla="+- 0 5359 5109"/>
              <a:gd name="T91" fmla="*/ 5359 h 268"/>
              <a:gd name="T92" fmla="+- 0 4976 3442"/>
              <a:gd name="T93" fmla="*/ T92 w 1636"/>
              <a:gd name="T94" fmla="+- 0 5373 5109"/>
              <a:gd name="T95" fmla="*/ 5373 h 268"/>
              <a:gd name="T96" fmla="+- 0 5000 3442"/>
              <a:gd name="T97" fmla="*/ T96 w 1636"/>
              <a:gd name="T98" fmla="+- 0 5376 5109"/>
              <a:gd name="T99" fmla="*/ 5376 h 268"/>
              <a:gd name="T100" fmla="+- 0 5077 3442"/>
              <a:gd name="T101" fmla="*/ T100 w 1636"/>
              <a:gd name="T102" fmla="+- 0 5302 5109"/>
              <a:gd name="T103" fmla="*/ 5302 h 268"/>
              <a:gd name="T104" fmla="+- 0 5070 3442"/>
              <a:gd name="T105" fmla="*/ T104 w 1636"/>
              <a:gd name="T106" fmla="+- 0 5282 5109"/>
              <a:gd name="T107" fmla="*/ 5282 h 268"/>
              <a:gd name="T108" fmla="+- 0 5060 3442"/>
              <a:gd name="T109" fmla="*/ T108 w 1636"/>
              <a:gd name="T110" fmla="+- 0 5261 5109"/>
              <a:gd name="T111" fmla="*/ 5261 h 268"/>
              <a:gd name="T112" fmla="+- 0 4935 3442"/>
              <a:gd name="T113" fmla="*/ T112 w 1636"/>
              <a:gd name="T114" fmla="+- 0 5188 5109"/>
              <a:gd name="T115" fmla="*/ 5188 h 268"/>
              <a:gd name="T116" fmla="+- 0 4796 3442"/>
              <a:gd name="T117" fmla="*/ T116 w 1636"/>
              <a:gd name="T118" fmla="+- 0 5153 5109"/>
              <a:gd name="T119" fmla="*/ 5153 h 268"/>
              <a:gd name="T120" fmla="+- 0 4623 3442"/>
              <a:gd name="T121" fmla="*/ T120 w 1636"/>
              <a:gd name="T122" fmla="+- 0 5126 5109"/>
              <a:gd name="T123" fmla="*/ 5126 h 268"/>
              <a:gd name="T124" fmla="+- 0 4431 3442"/>
              <a:gd name="T125" fmla="*/ T124 w 1636"/>
              <a:gd name="T126" fmla="+- 0 5111 5109"/>
              <a:gd name="T127" fmla="*/ 5111 h 268"/>
              <a:gd name="T128" fmla="+- 0 4331 3442"/>
              <a:gd name="T129" fmla="*/ T128 w 1636"/>
              <a:gd name="T130" fmla="+- 0 5109 5109"/>
              <a:gd name="T131" fmla="*/ 5109 h 26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1636" h="268">
                <a:moveTo>
                  <a:pt x="889" y="0"/>
                </a:moveTo>
                <a:lnTo>
                  <a:pt x="789" y="2"/>
                </a:lnTo>
                <a:lnTo>
                  <a:pt x="707" y="6"/>
                </a:lnTo>
                <a:lnTo>
                  <a:pt x="628" y="12"/>
                </a:lnTo>
                <a:lnTo>
                  <a:pt x="552" y="20"/>
                </a:lnTo>
                <a:lnTo>
                  <a:pt x="479" y="29"/>
                </a:lnTo>
                <a:lnTo>
                  <a:pt x="410" y="40"/>
                </a:lnTo>
                <a:lnTo>
                  <a:pt x="345" y="51"/>
                </a:lnTo>
                <a:lnTo>
                  <a:pt x="285" y="63"/>
                </a:lnTo>
                <a:lnTo>
                  <a:pt x="180" y="88"/>
                </a:lnTo>
                <a:lnTo>
                  <a:pt x="96" y="115"/>
                </a:lnTo>
                <a:lnTo>
                  <a:pt x="36" y="142"/>
                </a:lnTo>
                <a:lnTo>
                  <a:pt x="0" y="190"/>
                </a:lnTo>
                <a:lnTo>
                  <a:pt x="1" y="201"/>
                </a:lnTo>
                <a:lnTo>
                  <a:pt x="55" y="240"/>
                </a:lnTo>
                <a:lnTo>
                  <a:pt x="75" y="237"/>
                </a:lnTo>
                <a:lnTo>
                  <a:pt x="78" y="219"/>
                </a:lnTo>
                <a:lnTo>
                  <a:pt x="92" y="210"/>
                </a:lnTo>
                <a:lnTo>
                  <a:pt x="169" y="180"/>
                </a:lnTo>
                <a:lnTo>
                  <a:pt x="246" y="157"/>
                </a:lnTo>
                <a:lnTo>
                  <a:pt x="339" y="136"/>
                </a:lnTo>
                <a:lnTo>
                  <a:pt x="445" y="115"/>
                </a:lnTo>
                <a:lnTo>
                  <a:pt x="565" y="98"/>
                </a:lnTo>
                <a:lnTo>
                  <a:pt x="628" y="90"/>
                </a:lnTo>
                <a:lnTo>
                  <a:pt x="692" y="84"/>
                </a:lnTo>
                <a:lnTo>
                  <a:pt x="757" y="79"/>
                </a:lnTo>
                <a:lnTo>
                  <a:pt x="824" y="75"/>
                </a:lnTo>
                <a:lnTo>
                  <a:pt x="906" y="73"/>
                </a:lnTo>
                <a:lnTo>
                  <a:pt x="985" y="74"/>
                </a:lnTo>
                <a:lnTo>
                  <a:pt x="1060" y="76"/>
                </a:lnTo>
                <a:lnTo>
                  <a:pt x="1133" y="80"/>
                </a:lnTo>
                <a:lnTo>
                  <a:pt x="1201" y="86"/>
                </a:lnTo>
                <a:lnTo>
                  <a:pt x="1265" y="93"/>
                </a:lnTo>
                <a:lnTo>
                  <a:pt x="1380" y="108"/>
                </a:lnTo>
                <a:lnTo>
                  <a:pt x="1474" y="126"/>
                </a:lnTo>
                <a:lnTo>
                  <a:pt x="1545" y="145"/>
                </a:lnTo>
                <a:lnTo>
                  <a:pt x="1604" y="168"/>
                </a:lnTo>
                <a:lnTo>
                  <a:pt x="1612" y="183"/>
                </a:lnTo>
                <a:lnTo>
                  <a:pt x="1609" y="191"/>
                </a:lnTo>
                <a:lnTo>
                  <a:pt x="1553" y="228"/>
                </a:lnTo>
                <a:lnTo>
                  <a:pt x="1528" y="233"/>
                </a:lnTo>
                <a:lnTo>
                  <a:pt x="1525" y="228"/>
                </a:lnTo>
                <a:lnTo>
                  <a:pt x="1523" y="228"/>
                </a:lnTo>
                <a:lnTo>
                  <a:pt x="1520" y="235"/>
                </a:lnTo>
                <a:lnTo>
                  <a:pt x="1520" y="239"/>
                </a:lnTo>
                <a:lnTo>
                  <a:pt x="1523" y="250"/>
                </a:lnTo>
                <a:lnTo>
                  <a:pt x="1526" y="255"/>
                </a:lnTo>
                <a:lnTo>
                  <a:pt x="1534" y="264"/>
                </a:lnTo>
                <a:lnTo>
                  <a:pt x="1541" y="267"/>
                </a:lnTo>
                <a:lnTo>
                  <a:pt x="1558" y="267"/>
                </a:lnTo>
                <a:lnTo>
                  <a:pt x="1616" y="235"/>
                </a:lnTo>
                <a:lnTo>
                  <a:pt x="1635" y="193"/>
                </a:lnTo>
                <a:lnTo>
                  <a:pt x="1633" y="183"/>
                </a:lnTo>
                <a:lnTo>
                  <a:pt x="1628" y="173"/>
                </a:lnTo>
                <a:lnTo>
                  <a:pt x="1620" y="163"/>
                </a:lnTo>
                <a:lnTo>
                  <a:pt x="1618" y="152"/>
                </a:lnTo>
                <a:lnTo>
                  <a:pt x="1568" y="109"/>
                </a:lnTo>
                <a:lnTo>
                  <a:pt x="1493" y="79"/>
                </a:lnTo>
                <a:lnTo>
                  <a:pt x="1429" y="60"/>
                </a:lnTo>
                <a:lnTo>
                  <a:pt x="1354" y="44"/>
                </a:lnTo>
                <a:lnTo>
                  <a:pt x="1270" y="29"/>
                </a:lnTo>
                <a:lnTo>
                  <a:pt x="1181" y="17"/>
                </a:lnTo>
                <a:lnTo>
                  <a:pt x="1087" y="8"/>
                </a:lnTo>
                <a:lnTo>
                  <a:pt x="989" y="2"/>
                </a:lnTo>
                <a:lnTo>
                  <a:pt x="939" y="0"/>
                </a:lnTo>
                <a:lnTo>
                  <a:pt x="889" y="0"/>
                </a:lnTo>
                <a:close/>
              </a:path>
            </a:pathLst>
          </a:custGeom>
          <a:solidFill>
            <a:srgbClr val="0055A6"/>
          </a:solidFill>
          <a:ln>
            <a:noFill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8" name="Google Shape;1286;p5">
            <a:extLst>
              <a:ext uri="{FF2B5EF4-FFF2-40B4-BE49-F238E27FC236}">
                <a16:creationId xmlns:a16="http://schemas.microsoft.com/office/drawing/2014/main" id="{3A0B8A01-EFC1-0FC4-29CE-D8CDE1B25AF2}"/>
              </a:ext>
            </a:extLst>
          </p:cNvPr>
          <p:cNvSpPr txBox="1"/>
          <p:nvPr/>
        </p:nvSpPr>
        <p:spPr>
          <a:xfrm>
            <a:off x="3669435" y="1436085"/>
            <a:ext cx="5390661" cy="1308016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76188" tIns="38083" rIns="76188" bIns="38083" anchor="t" anchorCtr="0">
            <a:spAutoFit/>
          </a:bodyPr>
          <a:lstStyle/>
          <a:p>
            <a:pPr marL="100965" marR="158750">
              <a:lnSpc>
                <a:spcPts val="3960"/>
              </a:lnSpc>
              <a:spcBef>
                <a:spcPts val="810"/>
              </a:spcBef>
              <a:spcAft>
                <a:spcPts val="0"/>
              </a:spcAft>
            </a:pPr>
            <a:r>
              <a:rPr lang="en-US" sz="4800" b="1" spc="-20" dirty="0">
                <a:solidFill>
                  <a:srgbClr val="0055A6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Newspapers</a:t>
            </a:r>
          </a:p>
          <a:p>
            <a:pPr marL="100965" marR="158750">
              <a:lnSpc>
                <a:spcPts val="3960"/>
              </a:lnSpc>
              <a:spcBef>
                <a:spcPts val="810"/>
              </a:spcBef>
              <a:spcAft>
                <a:spcPts val="0"/>
              </a:spcAft>
            </a:pPr>
            <a:r>
              <a:rPr lang="en-US" sz="4800" b="1" spc="-70" dirty="0">
                <a:solidFill>
                  <a:srgbClr val="0055A6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make</a:t>
            </a:r>
            <a:r>
              <a:rPr lang="en-US" sz="4800" b="1" spc="-165" dirty="0">
                <a:solidFill>
                  <a:srgbClr val="0055A6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spc="-70" dirty="0">
                <a:solidFill>
                  <a:srgbClr val="0055A6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sz="4800" b="1" spc="-135" dirty="0">
                <a:solidFill>
                  <a:srgbClr val="0055A6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i="1" spc="-70" dirty="0">
                <a:solidFill>
                  <a:srgbClr val="0055A6"/>
                </a:solidFill>
                <a:effectLst/>
                <a:latin typeface="Adobe Garamond Pro Bold" panose="02020502060506020403" pitchFamily="18" charset="0"/>
                <a:ea typeface="Tahoma" panose="020B0604030504040204" pitchFamily="34" charset="0"/>
              </a:rPr>
              <a:t>difference</a:t>
            </a:r>
            <a:r>
              <a:rPr lang="en-US" sz="4800" i="1" spc="-70" dirty="0">
                <a:solidFill>
                  <a:srgbClr val="0055A6"/>
                </a:solidFill>
                <a:effectLst/>
                <a:latin typeface="Adobe Garamond Pro Bold" panose="02020502060506020403" pitchFamily="18" charset="0"/>
                <a:ea typeface="Tahoma" panose="020B0604030504040204" pitchFamily="34" charset="0"/>
              </a:rPr>
              <a:t>.</a:t>
            </a:r>
            <a:endParaRPr lang="en-US" sz="4800" dirty="0">
              <a:solidFill>
                <a:srgbClr val="0055A6"/>
              </a:solidFill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5F94CBD-6E66-DADB-E320-269B8D4076EA}"/>
              </a:ext>
            </a:extLst>
          </p:cNvPr>
          <p:cNvSpPr/>
          <p:nvPr/>
        </p:nvSpPr>
        <p:spPr>
          <a:xfrm>
            <a:off x="0" y="6616599"/>
            <a:ext cx="12192000" cy="244545"/>
          </a:xfrm>
          <a:prstGeom prst="rect">
            <a:avLst/>
          </a:prstGeom>
          <a:solidFill>
            <a:srgbClr val="005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F63D76-238F-4D1F-3B60-1383F1340799}"/>
              </a:ext>
            </a:extLst>
          </p:cNvPr>
          <p:cNvSpPr/>
          <p:nvPr/>
        </p:nvSpPr>
        <p:spPr>
          <a:xfrm>
            <a:off x="0" y="-8092"/>
            <a:ext cx="12192000" cy="45719"/>
          </a:xfrm>
          <a:prstGeom prst="rect">
            <a:avLst/>
          </a:prstGeom>
          <a:solidFill>
            <a:srgbClr val="005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03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85A7B-5DEA-CAB3-96BB-F5589E61B3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26421"/>
            <a:ext cx="9144000" cy="1421928"/>
          </a:xfrm>
        </p:spPr>
        <p:txBody>
          <a:bodyPr anchor="t" anchorCtr="0">
            <a:spAutoFit/>
          </a:bodyPr>
          <a:lstStyle/>
          <a:p>
            <a:r>
              <a:rPr lang="en-US" sz="4800" b="1" dirty="0">
                <a:solidFill>
                  <a:srgbClr val="0055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News and Small Business Support Act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B1D396-8DED-325C-94A6-63B5897762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795410"/>
            <a:ext cx="12191999" cy="1655762"/>
          </a:xfrm>
        </p:spPr>
        <p:txBody>
          <a:bodyPr>
            <a:noAutofit/>
          </a:bodyPr>
          <a:lstStyle/>
          <a:p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H.R. 4756  </a:t>
            </a:r>
            <a:r>
              <a:rPr lang="en-US" sz="2500" dirty="0">
                <a:solidFill>
                  <a:srgbClr val="0055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 118</a:t>
            </a:r>
            <a:r>
              <a:rPr lang="en-US" sz="25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Congress</a:t>
            </a:r>
          </a:p>
          <a:p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Sponsored by Rep. Claudia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Tenney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(R-NY) and Rep. Suzan DelBene (D-WA)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ACC067-5799-D984-2D44-1A945FD3CDAA}"/>
              </a:ext>
            </a:extLst>
          </p:cNvPr>
          <p:cNvSpPr/>
          <p:nvPr/>
        </p:nvSpPr>
        <p:spPr>
          <a:xfrm>
            <a:off x="0" y="6616599"/>
            <a:ext cx="12192000" cy="244545"/>
          </a:xfrm>
          <a:prstGeom prst="rect">
            <a:avLst/>
          </a:prstGeom>
          <a:solidFill>
            <a:srgbClr val="005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478024-249F-1A52-AC50-540BD5E3AB46}"/>
              </a:ext>
            </a:extLst>
          </p:cNvPr>
          <p:cNvSpPr/>
          <p:nvPr/>
        </p:nvSpPr>
        <p:spPr>
          <a:xfrm>
            <a:off x="0" y="-8092"/>
            <a:ext cx="12192000" cy="45719"/>
          </a:xfrm>
          <a:prstGeom prst="rect">
            <a:avLst/>
          </a:prstGeom>
          <a:solidFill>
            <a:srgbClr val="005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A61353-F2C4-C7A6-9466-99654C642D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030" y="123984"/>
            <a:ext cx="3274663" cy="32746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772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A7587E5-43B8-456B-A9EB-6CD2CBC1940D}"/>
              </a:ext>
            </a:extLst>
          </p:cNvPr>
          <p:cNvSpPr txBox="1"/>
          <p:nvPr/>
        </p:nvSpPr>
        <p:spPr>
          <a:xfrm>
            <a:off x="465543" y="345375"/>
            <a:ext cx="6307216" cy="818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4400" b="1" dirty="0" err="1">
                <a:solidFill>
                  <a:srgbClr val="0055A6"/>
                </a:solidFill>
                <a:ea typeface="Roboto Medium" panose="02000000000000000000" pitchFamily="2" charset="0"/>
              </a:rPr>
              <a:t>Tenney</a:t>
            </a:r>
            <a:r>
              <a:rPr lang="en-US" sz="4400" b="1" dirty="0">
                <a:solidFill>
                  <a:srgbClr val="0055A6"/>
                </a:solidFill>
                <a:ea typeface="Roboto Medium" panose="02000000000000000000" pitchFamily="2" charset="0"/>
              </a:rPr>
              <a:t>-DelBene Bill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AFAF1D-1C3A-6D0F-D2AC-7E5458C32754}"/>
              </a:ext>
            </a:extLst>
          </p:cNvPr>
          <p:cNvSpPr/>
          <p:nvPr/>
        </p:nvSpPr>
        <p:spPr>
          <a:xfrm>
            <a:off x="1048505" y="1891841"/>
            <a:ext cx="10466735" cy="40318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74320" rIns="274320" rtlCol="0" anchor="ctr">
            <a:spAutoFit/>
          </a:bodyPr>
          <a:lstStyle/>
          <a:p>
            <a:r>
              <a:rPr lang="en-US" sz="4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components</a:t>
            </a:r>
          </a:p>
          <a:p>
            <a:endParaRPr lang="en-US" sz="2400" b="1" u="sng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Allows local news-journalist employers a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payroll credit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wages paid to local news journalists.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Allows small businesses (&lt;50 employees) a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 credit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amounts paid for advertising in a local newspaper or through a radio or television station serving a local community.</a:t>
            </a:r>
          </a:p>
          <a:p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FC9A308-9EC5-10D3-5A8B-E577EBCE9020}"/>
              </a:ext>
            </a:extLst>
          </p:cNvPr>
          <p:cNvSpPr/>
          <p:nvPr/>
        </p:nvSpPr>
        <p:spPr>
          <a:xfrm>
            <a:off x="0" y="6616599"/>
            <a:ext cx="12192000" cy="244545"/>
          </a:xfrm>
          <a:prstGeom prst="rect">
            <a:avLst/>
          </a:prstGeom>
          <a:solidFill>
            <a:srgbClr val="005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DD1E2F-A069-FBAD-2EA1-10F0D7D0D5ED}"/>
              </a:ext>
            </a:extLst>
          </p:cNvPr>
          <p:cNvSpPr/>
          <p:nvPr/>
        </p:nvSpPr>
        <p:spPr>
          <a:xfrm>
            <a:off x="0" y="-8092"/>
            <a:ext cx="12192000" cy="45719"/>
          </a:xfrm>
          <a:prstGeom prst="rect">
            <a:avLst/>
          </a:prstGeom>
          <a:solidFill>
            <a:srgbClr val="005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76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72F586E-7AF5-9207-43F1-AFC1DB64CEB7}"/>
              </a:ext>
            </a:extLst>
          </p:cNvPr>
          <p:cNvSpPr/>
          <p:nvPr/>
        </p:nvSpPr>
        <p:spPr>
          <a:xfrm>
            <a:off x="1265481" y="2493212"/>
            <a:ext cx="9391817" cy="31700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74320" rIns="274320" rtlCol="0" anchor="ctr">
            <a:spAutoFit/>
          </a:bodyPr>
          <a:lstStyle/>
          <a:p>
            <a:r>
              <a:rPr lang="en-US" sz="4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bill is Bipartisan!</a:t>
            </a:r>
            <a:endParaRPr lang="en-US" sz="16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b="1" u="sng" dirty="0">
              <a:solidFill>
                <a:schemeClr val="tx1"/>
              </a:solidFill>
            </a:endParaRPr>
          </a:p>
          <a:p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Republican Sponsor</a:t>
            </a:r>
          </a:p>
          <a:p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Republican Cosponsors</a:t>
            </a:r>
          </a:p>
          <a:p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Democrat Cosponsors</a:t>
            </a:r>
          </a:p>
          <a:p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6D5C50-7663-031C-6DCC-8003216AEECE}"/>
              </a:ext>
            </a:extLst>
          </p:cNvPr>
          <p:cNvSpPr/>
          <p:nvPr/>
        </p:nvSpPr>
        <p:spPr>
          <a:xfrm>
            <a:off x="0" y="6616599"/>
            <a:ext cx="12192000" cy="244545"/>
          </a:xfrm>
          <a:prstGeom prst="rect">
            <a:avLst/>
          </a:prstGeom>
          <a:solidFill>
            <a:srgbClr val="005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94B0383-29EE-DBC5-E944-7BEFF1B2BDBA}"/>
              </a:ext>
            </a:extLst>
          </p:cNvPr>
          <p:cNvSpPr/>
          <p:nvPr/>
        </p:nvSpPr>
        <p:spPr>
          <a:xfrm>
            <a:off x="0" y="-8092"/>
            <a:ext cx="12192000" cy="45719"/>
          </a:xfrm>
          <a:prstGeom prst="rect">
            <a:avLst/>
          </a:prstGeom>
          <a:solidFill>
            <a:srgbClr val="005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0F8B2F-B4AD-55C3-B9F6-813269EC7E40}"/>
              </a:ext>
            </a:extLst>
          </p:cNvPr>
          <p:cNvSpPr txBox="1"/>
          <p:nvPr/>
        </p:nvSpPr>
        <p:spPr>
          <a:xfrm>
            <a:off x="465543" y="345375"/>
            <a:ext cx="6307216" cy="818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4400" b="1" dirty="0" err="1">
                <a:solidFill>
                  <a:srgbClr val="0055A6"/>
                </a:solidFill>
                <a:ea typeface="Roboto Medium" panose="02000000000000000000" pitchFamily="2" charset="0"/>
              </a:rPr>
              <a:t>Tenney</a:t>
            </a:r>
            <a:r>
              <a:rPr lang="en-US" sz="4400" b="1" dirty="0">
                <a:solidFill>
                  <a:srgbClr val="0055A6"/>
                </a:solidFill>
                <a:ea typeface="Roboto Medium" panose="02000000000000000000" pitchFamily="2" charset="0"/>
              </a:rPr>
              <a:t>-DelBene Bill</a:t>
            </a:r>
          </a:p>
        </p:txBody>
      </p:sp>
      <p:pic>
        <p:nvPicPr>
          <p:cNvPr id="8" name="Picture 7" descr="A handshake in a circle with stars&#10;&#10;Description automatically generated">
            <a:extLst>
              <a:ext uri="{FF2B5EF4-FFF2-40B4-BE49-F238E27FC236}">
                <a16:creationId xmlns:a16="http://schemas.microsoft.com/office/drawing/2014/main" id="{4DE85352-BA86-73A8-7DEB-4559F8E2C4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487" y="976393"/>
            <a:ext cx="2488205" cy="318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39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59B56BB-42B8-4BF0-5C26-060A19ACD8EB}"/>
              </a:ext>
            </a:extLst>
          </p:cNvPr>
          <p:cNvSpPr/>
          <p:nvPr/>
        </p:nvSpPr>
        <p:spPr>
          <a:xfrm>
            <a:off x="878024" y="1585601"/>
            <a:ext cx="10249760" cy="5078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74320" rIns="274320" rtlCol="0" anchor="t" anchorCtr="0">
            <a:noAutofit/>
          </a:bodyPr>
          <a:lstStyle/>
          <a:p>
            <a:r>
              <a:rPr lang="en-US" sz="3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bill will provide significant support!</a:t>
            </a:r>
            <a:endParaRPr lang="en-US" sz="20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u="sng" dirty="0">
              <a:solidFill>
                <a:schemeClr val="tx1"/>
              </a:solidFill>
            </a:endParaRPr>
          </a:p>
          <a:p>
            <a:r>
              <a:rPr lang="en-US" sz="2400" b="1" dirty="0">
                <a:solidFill>
                  <a:srgbClr val="0055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Newspapers</a:t>
            </a:r>
          </a:p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one: Receive up to $25,000 per newsroom employee (half of first $50,000 of compensation)</a:t>
            </a:r>
            <a:endParaRPr lang="en-US" sz="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•  Years 2 – 5: Receive up to $15,000 per newsroom employee </a:t>
            </a:r>
          </a:p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•  Total value: Up to $85,000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solidFill>
                  <a:srgbClr val="0055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Businesses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(&lt;50 employees)</a:t>
            </a:r>
            <a:endParaRPr lang="en-US" sz="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•  Year one: Receive a $5000 advertising credit </a:t>
            </a:r>
          </a:p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•  Year 2-5: Receive a $2500 advertising credit</a:t>
            </a:r>
          </a:p>
          <a:p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FBDBEEC-FB1B-41C5-71E3-F791F4D8E775}"/>
              </a:ext>
            </a:extLst>
          </p:cNvPr>
          <p:cNvSpPr/>
          <p:nvPr/>
        </p:nvSpPr>
        <p:spPr>
          <a:xfrm>
            <a:off x="0" y="6616599"/>
            <a:ext cx="12192000" cy="244545"/>
          </a:xfrm>
          <a:prstGeom prst="rect">
            <a:avLst/>
          </a:prstGeom>
          <a:solidFill>
            <a:srgbClr val="005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708EBD2-319C-30E5-4FA9-6D3B060C28E0}"/>
              </a:ext>
            </a:extLst>
          </p:cNvPr>
          <p:cNvSpPr/>
          <p:nvPr/>
        </p:nvSpPr>
        <p:spPr>
          <a:xfrm>
            <a:off x="0" y="-8092"/>
            <a:ext cx="12192000" cy="45719"/>
          </a:xfrm>
          <a:prstGeom prst="rect">
            <a:avLst/>
          </a:prstGeom>
          <a:solidFill>
            <a:srgbClr val="005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7A8796-9715-4CCD-B4D9-00A0856992C6}"/>
              </a:ext>
            </a:extLst>
          </p:cNvPr>
          <p:cNvSpPr txBox="1"/>
          <p:nvPr/>
        </p:nvSpPr>
        <p:spPr>
          <a:xfrm>
            <a:off x="465543" y="345375"/>
            <a:ext cx="6307216" cy="818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4400" b="1" dirty="0" err="1">
                <a:solidFill>
                  <a:srgbClr val="0055A6"/>
                </a:solidFill>
                <a:ea typeface="Roboto Medium" panose="02000000000000000000" pitchFamily="2" charset="0"/>
              </a:rPr>
              <a:t>Tenney</a:t>
            </a:r>
            <a:r>
              <a:rPr lang="en-US" sz="4400" b="1" dirty="0">
                <a:solidFill>
                  <a:srgbClr val="0055A6"/>
                </a:solidFill>
                <a:ea typeface="Roboto Medium" panose="02000000000000000000" pitchFamily="2" charset="0"/>
              </a:rPr>
              <a:t>-DelBene Bill</a:t>
            </a:r>
          </a:p>
        </p:txBody>
      </p:sp>
    </p:spTree>
    <p:extLst>
      <p:ext uri="{BB962C8B-B14F-4D97-AF65-F5344CB8AC3E}">
        <p14:creationId xmlns:p14="http://schemas.microsoft.com/office/powerpoint/2010/main" val="151217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59B56BB-42B8-4BF0-5C26-060A19ACD8EB}"/>
              </a:ext>
            </a:extLst>
          </p:cNvPr>
          <p:cNvSpPr/>
          <p:nvPr/>
        </p:nvSpPr>
        <p:spPr>
          <a:xfrm>
            <a:off x="802470" y="2285693"/>
            <a:ext cx="9391817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74320" rIns="274320" rtlCol="0" anchor="ctr">
            <a:spAutoFit/>
          </a:bodyPr>
          <a:lstStyle/>
          <a:p>
            <a:r>
              <a:rPr lang="en-US" sz="3600" b="1" dirty="0">
                <a:solidFill>
                  <a:srgbClr val="0055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Health of Local Newspapers Study</a:t>
            </a:r>
          </a:p>
          <a:p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FA038E6-0CB8-0382-B88F-ABC7E0FE6959}"/>
              </a:ext>
            </a:extLst>
          </p:cNvPr>
          <p:cNvSpPr/>
          <p:nvPr/>
        </p:nvSpPr>
        <p:spPr>
          <a:xfrm>
            <a:off x="883108" y="2672742"/>
            <a:ext cx="9391817" cy="35137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74320" rIns="274320" rtlCol="0" anchor="t" anchorCtr="0">
            <a:noAutofit/>
          </a:bodyPr>
          <a:lstStyle/>
          <a:p>
            <a:endParaRPr lang="en-US" sz="27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000"/>
              </a:spcAft>
            </a:pPr>
            <a:r>
              <a:rPr lang="en-US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Directional research study to take a snapshot of the current, and near term, outlook for local newspapers.</a:t>
            </a:r>
          </a:p>
          <a:p>
            <a:pPr>
              <a:spcAft>
                <a:spcPts val="1000"/>
              </a:spcAft>
            </a:pPr>
            <a:r>
              <a:rPr lang="en-US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Completely Confidential</a:t>
            </a:r>
          </a:p>
          <a:p>
            <a:pPr>
              <a:spcAft>
                <a:spcPts val="1000"/>
              </a:spcAft>
            </a:pPr>
            <a:r>
              <a:rPr lang="en-US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Directional information</a:t>
            </a:r>
          </a:p>
          <a:p>
            <a:pPr>
              <a:spcAft>
                <a:spcPts val="1000"/>
              </a:spcAft>
            </a:pPr>
            <a:r>
              <a:rPr lang="en-US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used in the industry’s advocacy effort</a:t>
            </a:r>
          </a:p>
          <a:p>
            <a:pPr>
              <a:spcAft>
                <a:spcPts val="1000"/>
              </a:spcAft>
            </a:pPr>
            <a:r>
              <a:rPr lang="en-US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to newspapers.org to take the survey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CDC6DD0-F7D2-D144-0514-75526CD23B3A}"/>
              </a:ext>
            </a:extLst>
          </p:cNvPr>
          <p:cNvSpPr/>
          <p:nvPr/>
        </p:nvSpPr>
        <p:spPr>
          <a:xfrm>
            <a:off x="0" y="6616599"/>
            <a:ext cx="12192000" cy="244545"/>
          </a:xfrm>
          <a:prstGeom prst="rect">
            <a:avLst/>
          </a:prstGeom>
          <a:solidFill>
            <a:srgbClr val="005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DF624E-6ED4-F826-EBB7-81D2CF06CAB6}"/>
              </a:ext>
            </a:extLst>
          </p:cNvPr>
          <p:cNvSpPr/>
          <p:nvPr/>
        </p:nvSpPr>
        <p:spPr>
          <a:xfrm>
            <a:off x="0" y="-8092"/>
            <a:ext cx="12192000" cy="45719"/>
          </a:xfrm>
          <a:prstGeom prst="rect">
            <a:avLst/>
          </a:prstGeom>
          <a:solidFill>
            <a:srgbClr val="005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7CF2DD3-7120-9648-A4E6-A4DD843878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536" y="170481"/>
            <a:ext cx="254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82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lighthouse on a rocky shore with Crisp Point Light in the background&#10;&#10;Description automatically generated">
            <a:extLst>
              <a:ext uri="{FF2B5EF4-FFF2-40B4-BE49-F238E27FC236}">
                <a16:creationId xmlns:a16="http://schemas.microsoft.com/office/drawing/2014/main" id="{C0E4AB6D-B90B-45F0-BE8B-20EDD1F27B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097"/>
          <a:stretch/>
        </p:blipFill>
        <p:spPr>
          <a:xfrm>
            <a:off x="-1" y="0"/>
            <a:ext cx="12192001" cy="6701246"/>
          </a:xfrm>
          <a:prstGeom prst="rect">
            <a:avLst/>
          </a:prstGeom>
          <a:solidFill>
            <a:srgbClr val="0055A5"/>
          </a:solidFill>
        </p:spPr>
      </p:pic>
      <p:pic>
        <p:nvPicPr>
          <p:cNvPr id="3" name="Google Shape;1418;g9548537c18_0_208" descr="A close up of a logo&#10;&#10;Description automatically generated">
            <a:extLst>
              <a:ext uri="{FF2B5EF4-FFF2-40B4-BE49-F238E27FC236}">
                <a16:creationId xmlns:a16="http://schemas.microsoft.com/office/drawing/2014/main" id="{3CBE95E2-CEA6-BFC4-EDFE-AD7042E9EB76}"/>
              </a:ext>
            </a:extLst>
          </p:cNvPr>
          <p:cNvPicPr preferRelativeResize="0"/>
          <p:nvPr/>
        </p:nvPicPr>
        <p:blipFill rotWithShape="1">
          <a:blip r:embed="rId3" cstate="screen">
            <a:alphaModFix amt="32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4030"/>
          <a:stretch/>
        </p:blipFill>
        <p:spPr>
          <a:xfrm>
            <a:off x="10361" y="0"/>
            <a:ext cx="737517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245;g9548537c18_0_1483">
            <a:extLst>
              <a:ext uri="{FF2B5EF4-FFF2-40B4-BE49-F238E27FC236}">
                <a16:creationId xmlns:a16="http://schemas.microsoft.com/office/drawing/2014/main" id="{4EEEBE1A-D428-4AB2-1AC5-011CEB6C7F89}"/>
              </a:ext>
            </a:extLst>
          </p:cNvPr>
          <p:cNvSpPr txBox="1">
            <a:spLocks/>
          </p:cNvSpPr>
          <p:nvPr/>
        </p:nvSpPr>
        <p:spPr>
          <a:xfrm>
            <a:off x="757266" y="1799975"/>
            <a:ext cx="5743731" cy="1184905"/>
          </a:xfrm>
          <a:prstGeom prst="rect">
            <a:avLst/>
          </a:prstGeom>
          <a:noFill/>
          <a:ln>
            <a:noFill/>
          </a:ln>
          <a:effectLst>
            <a:outerShdw blurRad="38100" dist="50800" dir="2700000" algn="tl" rotWithShape="0">
              <a:prstClr val="black"/>
            </a:outerShdw>
          </a:effectLst>
        </p:spPr>
        <p:txBody>
          <a:bodyPr spcFirstLastPara="1" vert="horz" wrap="square" lIns="76188" tIns="38083" rIns="76188" bIns="38083" rtlCol="0" anchor="ctr" anchorCtr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chemeClr val="dk2"/>
              </a:buClr>
              <a:buSzPts val="960"/>
            </a:pPr>
            <a:r>
              <a:rPr lang="en-US" sz="4000" b="1" dirty="0">
                <a:solidFill>
                  <a:schemeClr val="bg1"/>
                </a:solidFill>
                <a:latin typeface="Arial Black" panose="020B0604020202020204" pitchFamily="34" charset="0"/>
                <a:ea typeface="Roboto"/>
                <a:cs typeface="Arial Black" panose="020B0604020202020204" pitchFamily="34" charset="0"/>
                <a:sym typeface="Roboto"/>
              </a:rPr>
              <a:t>The Michigan</a:t>
            </a:r>
          </a:p>
          <a:p>
            <a:pPr>
              <a:spcBef>
                <a:spcPts val="0"/>
              </a:spcBef>
              <a:buClr>
                <a:schemeClr val="dk2"/>
              </a:buClr>
              <a:buSzPts val="960"/>
            </a:pPr>
            <a:r>
              <a:rPr lang="en-US" sz="4000" b="1" dirty="0">
                <a:solidFill>
                  <a:schemeClr val="bg1"/>
                </a:solidFill>
                <a:latin typeface="Arial Black" panose="020B0604020202020204" pitchFamily="34" charset="0"/>
                <a:ea typeface="Roboto"/>
                <a:cs typeface="Arial Black" panose="020B0604020202020204" pitchFamily="34" charset="0"/>
                <a:sym typeface="Roboto"/>
              </a:rPr>
              <a:t>State Study</a:t>
            </a:r>
            <a:endParaRPr lang="en-US" b="1" dirty="0">
              <a:solidFill>
                <a:srgbClr val="FEF1B3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8" name="Google Shape;1245;g9548537c18_0_1483">
            <a:extLst>
              <a:ext uri="{FF2B5EF4-FFF2-40B4-BE49-F238E27FC236}">
                <a16:creationId xmlns:a16="http://schemas.microsoft.com/office/drawing/2014/main" id="{665D033C-7D26-2863-AF73-CD0935A4F0FF}"/>
              </a:ext>
            </a:extLst>
          </p:cNvPr>
          <p:cNvSpPr txBox="1">
            <a:spLocks/>
          </p:cNvSpPr>
          <p:nvPr/>
        </p:nvSpPr>
        <p:spPr>
          <a:xfrm>
            <a:off x="771121" y="2974835"/>
            <a:ext cx="5743731" cy="754018"/>
          </a:xfrm>
          <a:prstGeom prst="rect">
            <a:avLst/>
          </a:prstGeom>
          <a:noFill/>
          <a:ln>
            <a:noFill/>
          </a:ln>
          <a:effectLst>
            <a:outerShdw blurRad="38100" dist="50800" dir="2700000" algn="tl" rotWithShape="0">
              <a:prstClr val="black"/>
            </a:outerShdw>
          </a:effectLst>
        </p:spPr>
        <p:txBody>
          <a:bodyPr spcFirstLastPara="1" vert="horz" wrap="square" lIns="76188" tIns="38083" rIns="76188" bIns="38083" rtlCol="0" anchor="ctr" anchorCtr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960"/>
            </a:pP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Consumer Insights from the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960"/>
            </a:pP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Michigan Press Association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7963603-F1B0-B460-FA44-85657C626A9F}"/>
              </a:ext>
            </a:extLst>
          </p:cNvPr>
          <p:cNvSpPr/>
          <p:nvPr/>
        </p:nvSpPr>
        <p:spPr>
          <a:xfrm>
            <a:off x="0" y="6610662"/>
            <a:ext cx="12192000" cy="247338"/>
          </a:xfrm>
          <a:prstGeom prst="rect">
            <a:avLst/>
          </a:prstGeom>
          <a:solidFill>
            <a:srgbClr val="005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6DBCC5-4F8B-E7C5-0DD0-7EDDE7D438A1}"/>
              </a:ext>
            </a:extLst>
          </p:cNvPr>
          <p:cNvSpPr/>
          <p:nvPr/>
        </p:nvSpPr>
        <p:spPr>
          <a:xfrm>
            <a:off x="0" y="-8092"/>
            <a:ext cx="12192000" cy="45719"/>
          </a:xfrm>
          <a:prstGeom prst="rect">
            <a:avLst/>
          </a:prstGeom>
          <a:solidFill>
            <a:srgbClr val="2E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 descr="A logo with white text&#10;&#10;Description automatically generated">
            <a:extLst>
              <a:ext uri="{FF2B5EF4-FFF2-40B4-BE49-F238E27FC236}">
                <a16:creationId xmlns:a16="http://schemas.microsoft.com/office/drawing/2014/main" id="{06B6D211-5546-3805-217B-D30EFBDA80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0183" y="3958230"/>
            <a:ext cx="2540000" cy="10287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90D4E66-CC57-5FF7-905F-00A1B7B8A8E8}"/>
              </a:ext>
            </a:extLst>
          </p:cNvPr>
          <p:cNvSpPr txBox="1"/>
          <p:nvPr/>
        </p:nvSpPr>
        <p:spPr>
          <a:xfrm>
            <a:off x="-711200" y="26270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527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826851-31D2-87D8-D4A2-FDA8A396E142}"/>
              </a:ext>
            </a:extLst>
          </p:cNvPr>
          <p:cNvSpPr/>
          <p:nvPr/>
        </p:nvSpPr>
        <p:spPr>
          <a:xfrm>
            <a:off x="0" y="6616599"/>
            <a:ext cx="12192000" cy="244545"/>
          </a:xfrm>
          <a:prstGeom prst="rect">
            <a:avLst/>
          </a:prstGeom>
          <a:solidFill>
            <a:srgbClr val="005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66502E-5DED-91FE-59D1-A92B1EC69187}"/>
              </a:ext>
            </a:extLst>
          </p:cNvPr>
          <p:cNvSpPr/>
          <p:nvPr/>
        </p:nvSpPr>
        <p:spPr>
          <a:xfrm>
            <a:off x="0" y="-8092"/>
            <a:ext cx="12192000" cy="45719"/>
          </a:xfrm>
          <a:prstGeom prst="rect">
            <a:avLst/>
          </a:prstGeom>
          <a:solidFill>
            <a:srgbClr val="005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A7CBD75-3694-1CFA-8975-D2B8134B7EFB}"/>
              </a:ext>
            </a:extLst>
          </p:cNvPr>
          <p:cNvSpPr txBox="1">
            <a:spLocks/>
          </p:cNvSpPr>
          <p:nvPr/>
        </p:nvSpPr>
        <p:spPr>
          <a:xfrm>
            <a:off x="3985074" y="6627023"/>
            <a:ext cx="8040909" cy="2308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5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 spc="300" baseline="0">
                <a:solidFill>
                  <a:srgbClr val="284A9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n-US" sz="900" b="1" i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</a:t>
            </a:r>
            <a:r>
              <a:rPr lang="en-US" sz="900" i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America's Newspapers 2023 Local Newspaper Study; Conducted by Coda Ventures   </a:t>
            </a:r>
            <a:r>
              <a:rPr lang="en-US" sz="900" b="1" i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Base:</a:t>
            </a:r>
            <a:r>
              <a:rPr lang="en-US" sz="900" i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Total adults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299009B-E4A3-E10E-92EC-BBAB397492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118643"/>
              </p:ext>
            </p:extLst>
          </p:nvPr>
        </p:nvGraphicFramePr>
        <p:xfrm>
          <a:off x="172279" y="1722532"/>
          <a:ext cx="11047656" cy="4890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11A779F9-C08D-78F5-B8D5-4AF2103F9A97}"/>
              </a:ext>
            </a:extLst>
          </p:cNvPr>
          <p:cNvSpPr txBox="1">
            <a:spLocks/>
          </p:cNvSpPr>
          <p:nvPr/>
        </p:nvSpPr>
        <p:spPr>
          <a:xfrm>
            <a:off x="2040860" y="426545"/>
            <a:ext cx="8077503" cy="101919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600" b="1" dirty="0">
                <a:latin typeface="Avenir" panose="02000503020000020003" pitchFamily="2" charset="0"/>
                <a:cs typeface="Arial Black" panose="020B0604020202020204" pitchFamily="34" charset="0"/>
              </a:rPr>
              <a:t>Americans overwhelmingly rely on local news</a:t>
            </a:r>
          </a:p>
          <a:p>
            <a:pPr>
              <a:lnSpc>
                <a:spcPct val="100000"/>
              </a:lnSpc>
            </a:pPr>
            <a:r>
              <a:rPr lang="en-US" sz="2600" b="1" dirty="0">
                <a:latin typeface="Avenir" panose="02000503020000020003" pitchFamily="2" charset="0"/>
                <a:cs typeface="Arial Black" panose="020B0604020202020204" pitchFamily="34" charset="0"/>
              </a:rPr>
              <a:t>"to stay informed" about their local communities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86AF2C3-FD17-7161-59D0-4E2C27D94E1A}"/>
              </a:ext>
            </a:extLst>
          </p:cNvPr>
          <p:cNvSpPr txBox="1">
            <a:spLocks/>
          </p:cNvSpPr>
          <p:nvPr/>
        </p:nvSpPr>
        <p:spPr>
          <a:xfrm>
            <a:off x="3433934" y="1529311"/>
            <a:ext cx="6175513" cy="37252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500" b="1" dirty="0">
                <a:latin typeface="Avenir Heavy" panose="02000503020000020003" pitchFamily="2" charset="0"/>
                <a:cs typeface="Arial Black" panose="020B0604020202020204" pitchFamily="34" charset="0"/>
              </a:rPr>
              <a:t>Reasons Americans Read/Use Local News</a:t>
            </a:r>
          </a:p>
        </p:txBody>
      </p:sp>
    </p:spTree>
    <p:extLst>
      <p:ext uri="{BB962C8B-B14F-4D97-AF65-F5344CB8AC3E}">
        <p14:creationId xmlns:p14="http://schemas.microsoft.com/office/powerpoint/2010/main" val="215051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keyboard, electronics, indoor&#10;&#10;Description automatically generated">
            <a:extLst>
              <a:ext uri="{FF2B5EF4-FFF2-40B4-BE49-F238E27FC236}">
                <a16:creationId xmlns:a16="http://schemas.microsoft.com/office/drawing/2014/main" id="{CD98965A-656B-8EE8-EDD4-C91318E1EE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00731" y="-8092"/>
            <a:ext cx="4671286" cy="6626532"/>
          </a:xfrm>
          <a:prstGeom prst="rect">
            <a:avLst/>
          </a:prstGeom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516AD5-54C1-492A-1FE2-2AFE84D0E00B}"/>
              </a:ext>
            </a:extLst>
          </p:cNvPr>
          <p:cNvSpPr txBox="1"/>
          <p:nvPr/>
        </p:nvSpPr>
        <p:spPr>
          <a:xfrm>
            <a:off x="11257613" y="6430779"/>
            <a:ext cx="0" cy="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none" lIns="0" tIns="0" rIns="0" bIns="0" rtlCol="0">
            <a:noAutofit/>
          </a:bodyPr>
          <a:lstStyle/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Google Shape;1286;p5">
            <a:extLst>
              <a:ext uri="{FF2B5EF4-FFF2-40B4-BE49-F238E27FC236}">
                <a16:creationId xmlns:a16="http://schemas.microsoft.com/office/drawing/2014/main" id="{FEBA31C3-7BDE-878B-5C9D-45D16B83FB24}"/>
              </a:ext>
            </a:extLst>
          </p:cNvPr>
          <p:cNvSpPr txBox="1"/>
          <p:nvPr/>
        </p:nvSpPr>
        <p:spPr>
          <a:xfrm>
            <a:off x="728222" y="1950651"/>
            <a:ext cx="6221856" cy="3849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188" tIns="38083" rIns="76188" bIns="38083" anchor="t" anchorCtr="0">
            <a:spAutoFit/>
          </a:bodyPr>
          <a:lstStyle/>
          <a:p>
            <a:pPr marL="285750" indent="-285750">
              <a:lnSpc>
                <a:spcPct val="103333"/>
              </a:lnSpc>
              <a:buClr>
                <a:srgbClr val="2E319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The Michigan Press Association commissioned Coda Ventures, an independent research and consulting firm, to conduct a survey among Michigan adults, age 18+.</a:t>
            </a:r>
          </a:p>
          <a:p>
            <a:pPr marL="285750" indent="-285750">
              <a:lnSpc>
                <a:spcPct val="103333"/>
              </a:lnSpc>
              <a:buClr>
                <a:srgbClr val="2E3192"/>
              </a:buClr>
              <a:buSzPct val="150000"/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marL="285750" indent="-285750">
              <a:lnSpc>
                <a:spcPct val="103333"/>
              </a:lnSpc>
              <a:buClr>
                <a:srgbClr val="2E319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The survey was designed to measure the demographics, media behavior and purchase intentions of respondents for specific product categories.</a:t>
            </a:r>
          </a:p>
          <a:p>
            <a:pPr marL="285750" indent="-285750">
              <a:lnSpc>
                <a:spcPct val="103333"/>
              </a:lnSpc>
              <a:buClr>
                <a:srgbClr val="2E3192"/>
              </a:buClr>
              <a:buSzPct val="150000"/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marL="285750" indent="-285750">
              <a:lnSpc>
                <a:spcPct val="103333"/>
              </a:lnSpc>
              <a:buClr>
                <a:srgbClr val="2E319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The survey was fielded online and respondents were screened by zip code to ensure an accurate representation of urban, suburban and rural communities. 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Additional quotas were set for age, gender, education and race to match the demographic composition of the population.</a:t>
            </a:r>
            <a:r>
              <a:rPr lang="en-US" sz="1400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  The data were weighted and projected to the most recent ESRI census estimates.</a:t>
            </a:r>
          </a:p>
          <a:p>
            <a:pPr marL="285750" indent="-285750">
              <a:lnSpc>
                <a:spcPct val="103333"/>
              </a:lnSpc>
              <a:buClr>
                <a:srgbClr val="2E3192"/>
              </a:buClr>
              <a:buSzPct val="150000"/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marL="285750" indent="-285750">
              <a:lnSpc>
                <a:spcPct val="103333"/>
              </a:lnSpc>
              <a:buClr>
                <a:srgbClr val="2E319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The survey was fielded from June 21 – July 16, 2023.</a:t>
            </a:r>
          </a:p>
          <a:p>
            <a:pPr marL="285750" indent="-285750">
              <a:lnSpc>
                <a:spcPct val="103333"/>
              </a:lnSpc>
              <a:buClr>
                <a:srgbClr val="2E3192"/>
              </a:buClr>
              <a:buSzPct val="150000"/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marL="285750" indent="-285750">
              <a:lnSpc>
                <a:spcPct val="103333"/>
              </a:lnSpc>
              <a:buClr>
                <a:srgbClr val="2E319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At the close of the survey, a total of 605 adults participated.</a:t>
            </a:r>
          </a:p>
          <a:p>
            <a:pPr>
              <a:lnSpc>
                <a:spcPct val="103333"/>
              </a:lnSpc>
              <a:buClr>
                <a:srgbClr val="2E3192"/>
              </a:buClr>
              <a:buSzPct val="150000"/>
            </a:pPr>
            <a:r>
              <a:rPr lang="en-US" sz="1400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      (Margin of Error: </a:t>
            </a:r>
            <a:r>
              <a:rPr lang="en-US" sz="140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+/- 4%)</a:t>
            </a:r>
            <a:endParaRPr lang="en-US" sz="1400" dirty="0"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5" name="Google Shape;1283;p5">
            <a:extLst>
              <a:ext uri="{FF2B5EF4-FFF2-40B4-BE49-F238E27FC236}">
                <a16:creationId xmlns:a16="http://schemas.microsoft.com/office/drawing/2014/main" id="{6CE9BF0F-0D33-055B-B910-DC180B48F66C}"/>
              </a:ext>
            </a:extLst>
          </p:cNvPr>
          <p:cNvSpPr txBox="1">
            <a:spLocks/>
          </p:cNvSpPr>
          <p:nvPr/>
        </p:nvSpPr>
        <p:spPr>
          <a:xfrm>
            <a:off x="699617" y="894565"/>
            <a:ext cx="5656729" cy="62052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76188" tIns="38083" rIns="76188" bIns="38083" rtlCol="0" anchor="t" anchorCtr="0">
            <a:no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40403F"/>
                </a:solidFill>
                <a:latin typeface="Unify Sans" panose="020B0603020203020204" pitchFamily="34" charset="0"/>
                <a:ea typeface="Roboto"/>
                <a:cs typeface="Roboto"/>
                <a:sym typeface="Roboto"/>
              </a:rPr>
              <a:t>Survey Methodology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2D41BF2-E9EB-B58D-B3DD-8F7C3F0CB540}"/>
              </a:ext>
            </a:extLst>
          </p:cNvPr>
          <p:cNvCxnSpPr>
            <a:cxnSpLocks/>
          </p:cNvCxnSpPr>
          <p:nvPr/>
        </p:nvCxnSpPr>
        <p:spPr>
          <a:xfrm>
            <a:off x="769787" y="1646884"/>
            <a:ext cx="5705173" cy="0"/>
          </a:xfrm>
          <a:prstGeom prst="line">
            <a:avLst/>
          </a:prstGeom>
          <a:ln w="12700">
            <a:solidFill>
              <a:srgbClr val="0055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2F651EFD-40C9-3A4C-0BC2-D49DD15D5945}"/>
              </a:ext>
            </a:extLst>
          </p:cNvPr>
          <p:cNvSpPr/>
          <p:nvPr/>
        </p:nvSpPr>
        <p:spPr>
          <a:xfrm>
            <a:off x="0" y="6610662"/>
            <a:ext cx="12192000" cy="247338"/>
          </a:xfrm>
          <a:prstGeom prst="rect">
            <a:avLst/>
          </a:prstGeom>
          <a:solidFill>
            <a:srgbClr val="005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9996A5-C5F5-FC0B-231C-2BD350A43D9C}"/>
              </a:ext>
            </a:extLst>
          </p:cNvPr>
          <p:cNvSpPr/>
          <p:nvPr/>
        </p:nvSpPr>
        <p:spPr>
          <a:xfrm>
            <a:off x="0" y="-8092"/>
            <a:ext cx="12192000" cy="45719"/>
          </a:xfrm>
          <a:prstGeom prst="rect">
            <a:avLst/>
          </a:prstGeom>
          <a:solidFill>
            <a:srgbClr val="005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17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96DABA-29C5-B549-E7C4-413E04238C30}"/>
              </a:ext>
            </a:extLst>
          </p:cNvPr>
          <p:cNvSpPr/>
          <p:nvPr/>
        </p:nvSpPr>
        <p:spPr>
          <a:xfrm>
            <a:off x="0" y="6610662"/>
            <a:ext cx="12192000" cy="247338"/>
          </a:xfrm>
          <a:prstGeom prst="rect">
            <a:avLst/>
          </a:prstGeom>
          <a:solidFill>
            <a:srgbClr val="005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434C6E-2CC5-399D-6F9A-041CB2232C0C}"/>
              </a:ext>
            </a:extLst>
          </p:cNvPr>
          <p:cNvSpPr/>
          <p:nvPr/>
        </p:nvSpPr>
        <p:spPr>
          <a:xfrm>
            <a:off x="0" y="-8092"/>
            <a:ext cx="12192000" cy="45719"/>
          </a:xfrm>
          <a:prstGeom prst="rect">
            <a:avLst/>
          </a:prstGeom>
          <a:solidFill>
            <a:srgbClr val="005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25E898-5071-A07D-F23D-31A5D9C775C8}"/>
              </a:ext>
            </a:extLst>
          </p:cNvPr>
          <p:cNvSpPr/>
          <p:nvPr/>
        </p:nvSpPr>
        <p:spPr>
          <a:xfrm>
            <a:off x="0" y="338842"/>
            <a:ext cx="12192000" cy="680987"/>
          </a:xfrm>
          <a:prstGeom prst="rect">
            <a:avLst/>
          </a:prstGeom>
          <a:solidFill>
            <a:srgbClr val="0055A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>
            <a:noAutofit/>
          </a:bodyPr>
          <a:lstStyle/>
          <a:p>
            <a:pPr algn="l"/>
            <a:endParaRPr lang="en-US" sz="14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CBDDFA3-F8C8-2CCD-FC0D-C9B84FE1CC84}"/>
              </a:ext>
            </a:extLst>
          </p:cNvPr>
          <p:cNvSpPr txBox="1">
            <a:spLocks/>
          </p:cNvSpPr>
          <p:nvPr/>
        </p:nvSpPr>
        <p:spPr>
          <a:xfrm>
            <a:off x="0" y="188413"/>
            <a:ext cx="12192000" cy="7674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Newspaper Readership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A044B84-FEB7-CB40-7D75-0C56F4D81819}"/>
              </a:ext>
            </a:extLst>
          </p:cNvPr>
          <p:cNvSpPr txBox="1">
            <a:spLocks/>
          </p:cNvSpPr>
          <p:nvPr/>
        </p:nvSpPr>
        <p:spPr>
          <a:xfrm>
            <a:off x="1190172" y="3034619"/>
            <a:ext cx="9799434" cy="89255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5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 spc="300" baseline="0">
                <a:solidFill>
                  <a:srgbClr val="284A9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6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Month, </a:t>
            </a:r>
            <a:r>
              <a:rPr lang="en-US" sz="2600" b="1" spc="0" dirty="0">
                <a:solidFill>
                  <a:srgbClr val="0055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85% </a:t>
            </a:r>
            <a:r>
              <a:rPr lang="en-US" sz="26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Michigan Adults</a:t>
            </a:r>
          </a:p>
          <a:p>
            <a:pPr>
              <a:lnSpc>
                <a:spcPct val="100000"/>
              </a:lnSpc>
            </a:pPr>
            <a:r>
              <a:rPr lang="en-US" sz="26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Read Local Print or Digital </a:t>
            </a:r>
            <a:r>
              <a:rPr lang="en-US" sz="2600" b="1" spc="0" dirty="0">
                <a:solidFill>
                  <a:srgbClr val="0055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Newspapers</a:t>
            </a:r>
            <a:endParaRPr lang="en-US" sz="2600" spc="0" dirty="0">
              <a:solidFill>
                <a:srgbClr val="0055A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A picture containing person, floor, standing, people&#10;&#10;Description automatically generated">
            <a:extLst>
              <a:ext uri="{FF2B5EF4-FFF2-40B4-BE49-F238E27FC236}">
                <a16:creationId xmlns:a16="http://schemas.microsoft.com/office/drawing/2014/main" id="{F9C0A2CA-A665-B628-522F-3A5F7BA77E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65624" y="1418682"/>
            <a:ext cx="6227876" cy="1400870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C4C22D9A-7EDB-C507-0CBC-76774741338F}"/>
              </a:ext>
            </a:extLst>
          </p:cNvPr>
          <p:cNvSpPr txBox="1">
            <a:spLocks/>
          </p:cNvSpPr>
          <p:nvPr/>
        </p:nvSpPr>
        <p:spPr>
          <a:xfrm>
            <a:off x="4569995" y="5302032"/>
            <a:ext cx="3142679" cy="100642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5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 spc="300" baseline="0">
                <a:solidFill>
                  <a:srgbClr val="284A9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spc="0" dirty="0">
                <a:solidFill>
                  <a:srgbClr val="0055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63%</a:t>
            </a:r>
          </a:p>
          <a:p>
            <a:r>
              <a:rPr lang="en-US" sz="20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Print Readers</a:t>
            </a:r>
          </a:p>
          <a:p>
            <a:r>
              <a:rPr lang="en-US" sz="18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 million)</a:t>
            </a:r>
          </a:p>
        </p:txBody>
      </p:sp>
      <p:pic>
        <p:nvPicPr>
          <p:cNvPr id="11" name="Picture 10" descr="A picture containing text, electronics, calculator&#10;&#10;Description automatically generated">
            <a:extLst>
              <a:ext uri="{FF2B5EF4-FFF2-40B4-BE49-F238E27FC236}">
                <a16:creationId xmlns:a16="http://schemas.microsoft.com/office/drawing/2014/main" id="{06D80DAD-42D8-9880-51C3-2F7D6DEA4E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9348" y="4253601"/>
            <a:ext cx="1042502" cy="977839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72C28EF-B247-A177-C0E3-A3E43659BB6A}"/>
              </a:ext>
            </a:extLst>
          </p:cNvPr>
          <p:cNvSpPr txBox="1">
            <a:spLocks/>
          </p:cNvSpPr>
          <p:nvPr/>
        </p:nvSpPr>
        <p:spPr>
          <a:xfrm>
            <a:off x="1481912" y="5274015"/>
            <a:ext cx="2612965" cy="97872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5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 spc="300" baseline="0">
                <a:solidFill>
                  <a:srgbClr val="284A9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spc="0" dirty="0">
                <a:solidFill>
                  <a:srgbClr val="0055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74%</a:t>
            </a:r>
          </a:p>
          <a:p>
            <a:r>
              <a:rPr lang="en-US" sz="20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Digital Readers</a:t>
            </a:r>
          </a:p>
          <a:p>
            <a:r>
              <a:rPr lang="en-US" sz="18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(6 million)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ECABC9B-7D1A-E29A-CCA8-9C0BEC6D741D}"/>
              </a:ext>
            </a:extLst>
          </p:cNvPr>
          <p:cNvSpPr txBox="1">
            <a:spLocks/>
          </p:cNvSpPr>
          <p:nvPr/>
        </p:nvSpPr>
        <p:spPr>
          <a:xfrm>
            <a:off x="7811025" y="5294118"/>
            <a:ext cx="3400825" cy="100642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5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 spc="300" baseline="0">
                <a:solidFill>
                  <a:srgbClr val="284A9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spc="0" dirty="0">
                <a:solidFill>
                  <a:srgbClr val="0055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52%</a:t>
            </a:r>
          </a:p>
          <a:p>
            <a:r>
              <a:rPr lang="en-US" sz="20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Print &amp; Digital Readers</a:t>
            </a:r>
          </a:p>
          <a:p>
            <a:r>
              <a:rPr lang="en-US" sz="18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(4.2 million)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6972007-E197-03F1-0338-E04A9884C22E}"/>
              </a:ext>
            </a:extLst>
          </p:cNvPr>
          <p:cNvSpPr txBox="1">
            <a:spLocks/>
          </p:cNvSpPr>
          <p:nvPr/>
        </p:nvSpPr>
        <p:spPr>
          <a:xfrm>
            <a:off x="3985074" y="6610981"/>
            <a:ext cx="8040909" cy="230832"/>
          </a:xfrm>
          <a:prstGeom prst="rect">
            <a:avLst/>
          </a:prstGeom>
          <a:solidFill>
            <a:srgbClr val="0055A5"/>
          </a:solidFill>
          <a:ln>
            <a:noFill/>
          </a:ln>
        </p:spPr>
        <p:txBody>
          <a:bodyPr vert="horz" wrap="square" lIns="91440" tIns="45720" rIns="91440" bIns="45720" rtlCol="0" anchor="t">
            <a:spAutoFit/>
          </a:bodyPr>
          <a:lstStyle>
            <a:lvl1pPr algn="ctr" defTabSz="5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 spc="300" baseline="0">
                <a:solidFill>
                  <a:srgbClr val="284A9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n-US" sz="900" b="1" i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</a:t>
            </a:r>
            <a:r>
              <a:rPr lang="en-US" sz="900" i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Michigan State Study, 2023; Conducted by Coda Ventures   </a:t>
            </a:r>
            <a:r>
              <a:rPr lang="en-US" sz="900" b="1" i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Base:</a:t>
            </a:r>
            <a:r>
              <a:rPr lang="en-US" sz="900" i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Total adults; multiple responses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4FE4A0D-6168-44F8-1511-C72C1CCBFB8E}"/>
              </a:ext>
            </a:extLst>
          </p:cNvPr>
          <p:cNvCxnSpPr>
            <a:cxnSpLocks/>
          </p:cNvCxnSpPr>
          <p:nvPr/>
        </p:nvCxnSpPr>
        <p:spPr>
          <a:xfrm>
            <a:off x="6086373" y="3959255"/>
            <a:ext cx="2608289" cy="420956"/>
          </a:xfrm>
          <a:prstGeom prst="line">
            <a:avLst/>
          </a:prstGeom>
          <a:ln w="9525">
            <a:solidFill>
              <a:srgbClr val="0055A5"/>
            </a:solidFill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41C072D-3C22-5328-8E10-F0D1B4FAF6CD}"/>
              </a:ext>
            </a:extLst>
          </p:cNvPr>
          <p:cNvCxnSpPr>
            <a:cxnSpLocks/>
          </p:cNvCxnSpPr>
          <p:nvPr/>
        </p:nvCxnSpPr>
        <p:spPr>
          <a:xfrm flipH="1">
            <a:off x="3268222" y="3959255"/>
            <a:ext cx="2818151" cy="420956"/>
          </a:xfrm>
          <a:prstGeom prst="line">
            <a:avLst/>
          </a:prstGeom>
          <a:ln w="9525">
            <a:solidFill>
              <a:srgbClr val="0055A5"/>
            </a:solidFill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F6AA647-0A9A-8F56-470F-22FE5B629650}"/>
              </a:ext>
            </a:extLst>
          </p:cNvPr>
          <p:cNvCxnSpPr/>
          <p:nvPr/>
        </p:nvCxnSpPr>
        <p:spPr>
          <a:xfrm>
            <a:off x="6087828" y="3960705"/>
            <a:ext cx="0" cy="276202"/>
          </a:xfrm>
          <a:prstGeom prst="line">
            <a:avLst/>
          </a:prstGeom>
          <a:ln w="9525">
            <a:solidFill>
              <a:srgbClr val="0055A5"/>
            </a:solidFill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A picture containing text, electronics, calculator&#10;&#10;Description automatically generated">
            <a:extLst>
              <a:ext uri="{FF2B5EF4-FFF2-40B4-BE49-F238E27FC236}">
                <a16:creationId xmlns:a16="http://schemas.microsoft.com/office/drawing/2014/main" id="{07A145A0-C9FD-71E0-DAD8-1FF7C17AACD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51113" y="4282286"/>
            <a:ext cx="1042176" cy="986831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B2768684-1552-A4E9-068E-332CE05ECC09}"/>
              </a:ext>
            </a:extLst>
          </p:cNvPr>
          <p:cNvGrpSpPr/>
          <p:nvPr/>
        </p:nvGrpSpPr>
        <p:grpSpPr>
          <a:xfrm>
            <a:off x="8718795" y="4182701"/>
            <a:ext cx="1440791" cy="1080381"/>
            <a:chOff x="1538035" y="2806582"/>
            <a:chExt cx="2020911" cy="1515386"/>
          </a:xfrm>
        </p:grpSpPr>
        <p:pic>
          <p:nvPicPr>
            <p:cNvPr id="20" name="Picture 19" descr="A picture containing text, electronics, calculator&#10;&#10;Description automatically generated">
              <a:extLst>
                <a:ext uri="{FF2B5EF4-FFF2-40B4-BE49-F238E27FC236}">
                  <a16:creationId xmlns:a16="http://schemas.microsoft.com/office/drawing/2014/main" id="{500460D6-8299-A5E3-07F8-8D11AE2F47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38035" y="2806582"/>
              <a:ext cx="1229499" cy="1164206"/>
            </a:xfrm>
            <a:prstGeom prst="rect">
              <a:avLst/>
            </a:prstGeom>
          </p:spPr>
        </p:pic>
        <p:pic>
          <p:nvPicPr>
            <p:cNvPr id="21" name="Picture 20" descr="A picture containing text, electronics, calculator&#10;&#10;Description automatically generated">
              <a:extLst>
                <a:ext uri="{FF2B5EF4-FFF2-40B4-BE49-F238E27FC236}">
                  <a16:creationId xmlns:a16="http://schemas.microsoft.com/office/drawing/2014/main" id="{F4B6BD8B-8C76-D89A-F34D-AFB19E6346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88316" y="3171824"/>
              <a:ext cx="1170630" cy="11501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4901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030E144-487B-50EE-92F7-03442AE9866E}"/>
              </a:ext>
            </a:extLst>
          </p:cNvPr>
          <p:cNvSpPr/>
          <p:nvPr/>
        </p:nvSpPr>
        <p:spPr>
          <a:xfrm>
            <a:off x="0" y="6610662"/>
            <a:ext cx="12192000" cy="247338"/>
          </a:xfrm>
          <a:prstGeom prst="rect">
            <a:avLst/>
          </a:prstGeom>
          <a:solidFill>
            <a:srgbClr val="005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1D20D94-E95B-AEC7-E7D4-E45893DF694A}"/>
              </a:ext>
            </a:extLst>
          </p:cNvPr>
          <p:cNvSpPr/>
          <p:nvPr/>
        </p:nvSpPr>
        <p:spPr>
          <a:xfrm>
            <a:off x="0" y="-8092"/>
            <a:ext cx="12192000" cy="45719"/>
          </a:xfrm>
          <a:prstGeom prst="rect">
            <a:avLst/>
          </a:prstGeom>
          <a:solidFill>
            <a:srgbClr val="005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3FE8311-194B-5382-B479-7D4C10BE74AA}"/>
              </a:ext>
            </a:extLst>
          </p:cNvPr>
          <p:cNvSpPr txBox="1">
            <a:spLocks/>
          </p:cNvSpPr>
          <p:nvPr/>
        </p:nvSpPr>
        <p:spPr>
          <a:xfrm>
            <a:off x="3985074" y="6610981"/>
            <a:ext cx="8040909" cy="2308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5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 spc="300" baseline="0">
                <a:solidFill>
                  <a:srgbClr val="284A9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n-US" sz="900" b="1" i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</a:t>
            </a:r>
            <a:r>
              <a:rPr lang="en-US" sz="900" i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Michigan State Study, 2023; Conducted by Coda Ventures   </a:t>
            </a:r>
            <a:r>
              <a:rPr lang="en-US" sz="900" b="1" i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Base:</a:t>
            </a:r>
            <a:r>
              <a:rPr lang="en-US" sz="900" i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Total adults; multiple responses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3AAB67-6BDC-9477-C28D-48E04BBA2B96}"/>
              </a:ext>
            </a:extLst>
          </p:cNvPr>
          <p:cNvSpPr/>
          <p:nvPr/>
        </p:nvSpPr>
        <p:spPr>
          <a:xfrm>
            <a:off x="0" y="338842"/>
            <a:ext cx="12192000" cy="680987"/>
          </a:xfrm>
          <a:prstGeom prst="rect">
            <a:avLst/>
          </a:prstGeom>
          <a:solidFill>
            <a:srgbClr val="0055A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>
            <a:noAutofit/>
          </a:bodyPr>
          <a:lstStyle/>
          <a:p>
            <a:pPr algn="l"/>
            <a:endParaRPr lang="en-US" sz="1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F4236C0-0D83-FC8B-CF17-D35F891BC0F2}"/>
              </a:ext>
            </a:extLst>
          </p:cNvPr>
          <p:cNvSpPr txBox="1">
            <a:spLocks/>
          </p:cNvSpPr>
          <p:nvPr/>
        </p:nvSpPr>
        <p:spPr>
          <a:xfrm>
            <a:off x="0" y="188413"/>
            <a:ext cx="12192000" cy="7674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Platforms Accessed for Newspaper Information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56F66C67-36F2-5F2B-4D8D-619C25B157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3654750"/>
              </p:ext>
            </p:extLst>
          </p:nvPr>
        </p:nvGraphicFramePr>
        <p:xfrm>
          <a:off x="-294237" y="1407993"/>
          <a:ext cx="11110283" cy="4819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7727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2434D31-7CCE-5A8F-A72A-08927FEA700B}"/>
              </a:ext>
            </a:extLst>
          </p:cNvPr>
          <p:cNvSpPr/>
          <p:nvPr/>
        </p:nvSpPr>
        <p:spPr>
          <a:xfrm>
            <a:off x="0" y="6610662"/>
            <a:ext cx="12192000" cy="247338"/>
          </a:xfrm>
          <a:prstGeom prst="rect">
            <a:avLst/>
          </a:prstGeom>
          <a:solidFill>
            <a:srgbClr val="005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5561B5-130C-BDC9-275F-536014AF98C8}"/>
              </a:ext>
            </a:extLst>
          </p:cNvPr>
          <p:cNvSpPr/>
          <p:nvPr/>
        </p:nvSpPr>
        <p:spPr>
          <a:xfrm>
            <a:off x="0" y="-8092"/>
            <a:ext cx="12192000" cy="45719"/>
          </a:xfrm>
          <a:prstGeom prst="rect">
            <a:avLst/>
          </a:prstGeom>
          <a:solidFill>
            <a:srgbClr val="005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24C5BA7-4A0B-2F0D-8A46-776C661A2109}"/>
              </a:ext>
            </a:extLst>
          </p:cNvPr>
          <p:cNvSpPr txBox="1">
            <a:spLocks/>
          </p:cNvSpPr>
          <p:nvPr/>
        </p:nvSpPr>
        <p:spPr>
          <a:xfrm>
            <a:off x="3985074" y="6610981"/>
            <a:ext cx="8040909" cy="2308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5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 spc="300" baseline="0">
                <a:solidFill>
                  <a:srgbClr val="284A9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n-US" sz="900" b="1" i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</a:t>
            </a:r>
            <a:r>
              <a:rPr lang="en-US" sz="900" i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Michigan State Study, 2023; Conducted by Coda Ventures   </a:t>
            </a:r>
            <a:r>
              <a:rPr lang="en-US" sz="900" b="1" i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Base:</a:t>
            </a:r>
            <a:r>
              <a:rPr lang="en-US" sz="900" i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Total newspaper readers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9B114E-3C90-336B-140F-C803A142132E}"/>
              </a:ext>
            </a:extLst>
          </p:cNvPr>
          <p:cNvSpPr/>
          <p:nvPr/>
        </p:nvSpPr>
        <p:spPr>
          <a:xfrm>
            <a:off x="0" y="338842"/>
            <a:ext cx="12192000" cy="680987"/>
          </a:xfrm>
          <a:prstGeom prst="rect">
            <a:avLst/>
          </a:prstGeom>
          <a:solidFill>
            <a:srgbClr val="0055A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>
            <a:noAutofit/>
          </a:bodyPr>
          <a:lstStyle/>
          <a:p>
            <a:pPr algn="l"/>
            <a:endParaRPr lang="en-US" sz="14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1B89B23-6EF2-3D4C-E148-5E2E6E8942B7}"/>
              </a:ext>
            </a:extLst>
          </p:cNvPr>
          <p:cNvSpPr txBox="1">
            <a:spLocks/>
          </p:cNvSpPr>
          <p:nvPr/>
        </p:nvSpPr>
        <p:spPr>
          <a:xfrm>
            <a:off x="0" y="188413"/>
            <a:ext cx="12192000" cy="7674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How Newspaper Readers Access Content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CB20F5E1-4C31-0EB7-CF45-D4BC1ADCCB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0403110"/>
              </p:ext>
            </p:extLst>
          </p:nvPr>
        </p:nvGraphicFramePr>
        <p:xfrm>
          <a:off x="3030583" y="2088086"/>
          <a:ext cx="6017883" cy="4011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itle 1">
            <a:extLst>
              <a:ext uri="{FF2B5EF4-FFF2-40B4-BE49-F238E27FC236}">
                <a16:creationId xmlns:a16="http://schemas.microsoft.com/office/drawing/2014/main" id="{5B4887DB-1F6E-A526-9DF0-7ECA0CE803E5}"/>
              </a:ext>
            </a:extLst>
          </p:cNvPr>
          <p:cNvSpPr txBox="1">
            <a:spLocks/>
          </p:cNvSpPr>
          <p:nvPr/>
        </p:nvSpPr>
        <p:spPr>
          <a:xfrm>
            <a:off x="2251894" y="1798277"/>
            <a:ext cx="3205629" cy="46166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5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 spc="300" baseline="0">
                <a:solidFill>
                  <a:srgbClr val="284A9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400" b="1" spc="0" dirty="0">
                <a:solidFill>
                  <a:schemeClr val="tx1"/>
                </a:solidFill>
                <a:latin typeface="Avenir Medium" panose="02000503020000020003" pitchFamily="2" charset="0"/>
                <a:cs typeface="Arial" panose="020B0604020202020204" pitchFamily="34" charset="0"/>
              </a:rPr>
              <a:t>Print Only  12%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7101887-5ECD-D4D1-8BCD-91CAE66A3A88}"/>
              </a:ext>
            </a:extLst>
          </p:cNvPr>
          <p:cNvSpPr txBox="1">
            <a:spLocks/>
          </p:cNvSpPr>
          <p:nvPr/>
        </p:nvSpPr>
        <p:spPr>
          <a:xfrm>
            <a:off x="1508418" y="3432813"/>
            <a:ext cx="2585431" cy="83099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5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 spc="300" baseline="0">
                <a:solidFill>
                  <a:srgbClr val="284A9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400" b="1" spc="0" dirty="0">
                <a:solidFill>
                  <a:schemeClr val="tx1"/>
                </a:solidFill>
                <a:latin typeface="Avenir Medium" panose="02000503020000020003" pitchFamily="2" charset="0"/>
                <a:cs typeface="Arial" panose="020B0604020202020204" pitchFamily="34" charset="0"/>
              </a:rPr>
              <a:t>Digital Only  26%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78E9E6A1-67C2-BC82-8222-8AD21258384C}"/>
              </a:ext>
            </a:extLst>
          </p:cNvPr>
          <p:cNvSpPr txBox="1">
            <a:spLocks/>
          </p:cNvSpPr>
          <p:nvPr/>
        </p:nvSpPr>
        <p:spPr>
          <a:xfrm>
            <a:off x="8150511" y="4048493"/>
            <a:ext cx="2420297" cy="83099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5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 spc="300" baseline="0">
                <a:solidFill>
                  <a:srgbClr val="284A9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400" b="1" spc="0" dirty="0">
                <a:solidFill>
                  <a:schemeClr val="tx1"/>
                </a:solidFill>
                <a:latin typeface="Avenir Medium" panose="02000503020000020003" pitchFamily="2" charset="0"/>
                <a:cs typeface="Arial" panose="020B0604020202020204" pitchFamily="34" charset="0"/>
              </a:rPr>
              <a:t>Print + Digital  62%</a:t>
            </a:r>
          </a:p>
        </p:txBody>
      </p:sp>
    </p:spTree>
    <p:extLst>
      <p:ext uri="{BB962C8B-B14F-4D97-AF65-F5344CB8AC3E}">
        <p14:creationId xmlns:p14="http://schemas.microsoft.com/office/powerpoint/2010/main" val="181679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5E990A-6BEA-73DA-341A-6842C3D83718}"/>
              </a:ext>
            </a:extLst>
          </p:cNvPr>
          <p:cNvSpPr/>
          <p:nvPr/>
        </p:nvSpPr>
        <p:spPr>
          <a:xfrm>
            <a:off x="0" y="6610662"/>
            <a:ext cx="12192000" cy="247338"/>
          </a:xfrm>
          <a:prstGeom prst="rect">
            <a:avLst/>
          </a:prstGeom>
          <a:solidFill>
            <a:srgbClr val="005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5F7CBB-12FF-4BD7-A705-FE976282C111}"/>
              </a:ext>
            </a:extLst>
          </p:cNvPr>
          <p:cNvSpPr/>
          <p:nvPr/>
        </p:nvSpPr>
        <p:spPr>
          <a:xfrm>
            <a:off x="0" y="-8092"/>
            <a:ext cx="12192000" cy="45719"/>
          </a:xfrm>
          <a:prstGeom prst="rect">
            <a:avLst/>
          </a:prstGeom>
          <a:solidFill>
            <a:srgbClr val="005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9534C8-FC82-94C3-9C8C-A26650E78951}"/>
              </a:ext>
            </a:extLst>
          </p:cNvPr>
          <p:cNvSpPr/>
          <p:nvPr/>
        </p:nvSpPr>
        <p:spPr>
          <a:xfrm>
            <a:off x="544184" y="1593740"/>
            <a:ext cx="7613980" cy="2437050"/>
          </a:xfrm>
          <a:prstGeom prst="rect">
            <a:avLst/>
          </a:prstGeom>
          <a:solidFill>
            <a:schemeClr val="tx2">
              <a:lumMod val="20000"/>
              <a:lumOff val="80000"/>
              <a:alpha val="40000"/>
            </a:schemeClr>
          </a:solidFill>
          <a:effectLst/>
        </p:spPr>
        <p:txBody>
          <a:bodyPr rtlCol="0" anchor="ctr">
            <a:noAutofit/>
          </a:bodyPr>
          <a:lstStyle/>
          <a:p>
            <a:pPr algn="l"/>
            <a:endParaRPr lang="en-US" sz="1400" dirty="0">
              <a:solidFill>
                <a:srgbClr val="A7B5DB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899564-4D5D-FB30-16BB-AF8E6820097E}"/>
              </a:ext>
            </a:extLst>
          </p:cNvPr>
          <p:cNvSpPr/>
          <p:nvPr/>
        </p:nvSpPr>
        <p:spPr>
          <a:xfrm>
            <a:off x="0" y="338842"/>
            <a:ext cx="12192000" cy="680987"/>
          </a:xfrm>
          <a:prstGeom prst="rect">
            <a:avLst/>
          </a:prstGeom>
          <a:solidFill>
            <a:srgbClr val="0055A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>
            <a:noAutofit/>
          </a:bodyPr>
          <a:lstStyle/>
          <a:p>
            <a:pPr algn="l"/>
            <a:endParaRPr lang="en-US" sz="14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8AE2DA9-9F5A-F88B-0CEF-58287361A3D3}"/>
              </a:ext>
            </a:extLst>
          </p:cNvPr>
          <p:cNvSpPr txBox="1">
            <a:spLocks/>
          </p:cNvSpPr>
          <p:nvPr/>
        </p:nvSpPr>
        <p:spPr>
          <a:xfrm>
            <a:off x="1754241" y="4862944"/>
            <a:ext cx="3803054" cy="113877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5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 spc="300" baseline="0">
                <a:solidFill>
                  <a:srgbClr val="284A9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800" b="1" spc="0" dirty="0">
                <a:solidFill>
                  <a:srgbClr val="0055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39%</a:t>
            </a:r>
          </a:p>
          <a:p>
            <a:pPr>
              <a:lnSpc>
                <a:spcPct val="100000"/>
              </a:lnSpc>
            </a:pPr>
            <a:r>
              <a:rPr lang="en-US" sz="20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Desktop/Laptop</a:t>
            </a:r>
          </a:p>
          <a:p>
            <a:pPr>
              <a:lnSpc>
                <a:spcPct val="100000"/>
              </a:lnSpc>
            </a:pPr>
            <a:r>
              <a:rPr lang="en-US" sz="20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Computer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9F7ABFB-5B57-5441-5E95-6F51C6DE42F2}"/>
              </a:ext>
            </a:extLst>
          </p:cNvPr>
          <p:cNvSpPr txBox="1">
            <a:spLocks/>
          </p:cNvSpPr>
          <p:nvPr/>
        </p:nvSpPr>
        <p:spPr>
          <a:xfrm>
            <a:off x="4199472" y="4880753"/>
            <a:ext cx="3803054" cy="113877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5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 spc="300" baseline="0">
                <a:solidFill>
                  <a:srgbClr val="284A9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800" b="1" spc="0" dirty="0">
                <a:solidFill>
                  <a:srgbClr val="0055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19%</a:t>
            </a:r>
          </a:p>
          <a:p>
            <a:pPr>
              <a:lnSpc>
                <a:spcPct val="100000"/>
              </a:lnSpc>
            </a:pPr>
            <a:r>
              <a:rPr lang="en-US" sz="20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iPad/Tablet</a:t>
            </a:r>
          </a:p>
          <a:p>
            <a:pPr>
              <a:lnSpc>
                <a:spcPct val="100000"/>
              </a:lnSpc>
            </a:pPr>
            <a:r>
              <a:rPr lang="en-US" sz="20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Device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BB95A5A-0B89-2CCF-8D79-284245A661A3}"/>
              </a:ext>
            </a:extLst>
          </p:cNvPr>
          <p:cNvSpPr txBox="1">
            <a:spLocks/>
          </p:cNvSpPr>
          <p:nvPr/>
        </p:nvSpPr>
        <p:spPr>
          <a:xfrm>
            <a:off x="6624176" y="4862944"/>
            <a:ext cx="3803054" cy="113877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5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 spc="300" baseline="0">
                <a:solidFill>
                  <a:srgbClr val="284A9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800" b="1" spc="0" dirty="0">
                <a:solidFill>
                  <a:srgbClr val="0055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7%</a:t>
            </a:r>
          </a:p>
          <a:p>
            <a:pPr>
              <a:lnSpc>
                <a:spcPct val="100000"/>
              </a:lnSpc>
            </a:pPr>
            <a:r>
              <a:rPr lang="en-US" sz="20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Internet</a:t>
            </a:r>
          </a:p>
          <a:p>
            <a:pPr>
              <a:lnSpc>
                <a:spcPct val="100000"/>
              </a:lnSpc>
            </a:pPr>
            <a:r>
              <a:rPr lang="en-US" sz="20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Device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A52D50E-09DB-7F74-F094-65CB7E14D278}"/>
              </a:ext>
            </a:extLst>
          </p:cNvPr>
          <p:cNvSpPr txBox="1">
            <a:spLocks/>
          </p:cNvSpPr>
          <p:nvPr/>
        </p:nvSpPr>
        <p:spPr>
          <a:xfrm>
            <a:off x="0" y="188413"/>
            <a:ext cx="12192000" cy="7674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Digital Readership by Device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A13EA39-B074-627F-A674-856BBA245E30}"/>
              </a:ext>
            </a:extLst>
          </p:cNvPr>
          <p:cNvSpPr txBox="1">
            <a:spLocks/>
          </p:cNvSpPr>
          <p:nvPr/>
        </p:nvSpPr>
        <p:spPr>
          <a:xfrm>
            <a:off x="3985074" y="6610981"/>
            <a:ext cx="8040909" cy="2308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5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 spc="300" baseline="0">
                <a:solidFill>
                  <a:srgbClr val="284A9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n-US" sz="900" b="1" i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</a:t>
            </a:r>
            <a:r>
              <a:rPr lang="en-US" sz="900" i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Michigan State Study, 2023; Conducted by Coda Ventures   </a:t>
            </a:r>
            <a:r>
              <a:rPr lang="en-US" sz="900" b="1" i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Base:</a:t>
            </a:r>
            <a:r>
              <a:rPr lang="en-US" sz="900" i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Total adults; multiple responses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665639D-8A9C-1DF1-7776-582BA2B581D6}"/>
              </a:ext>
            </a:extLst>
          </p:cNvPr>
          <p:cNvSpPr txBox="1">
            <a:spLocks/>
          </p:cNvSpPr>
          <p:nvPr/>
        </p:nvSpPr>
        <p:spPr>
          <a:xfrm>
            <a:off x="585216" y="2236060"/>
            <a:ext cx="7479792" cy="120032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5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 spc="300" baseline="0">
                <a:solidFill>
                  <a:srgbClr val="284A9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4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than</a:t>
            </a:r>
            <a:r>
              <a:rPr lang="en-US" sz="2400" b="1" spc="0" dirty="0">
                <a:solidFill>
                  <a:srgbClr val="0055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out of 10</a:t>
            </a:r>
            <a:r>
              <a:rPr lang="en-US" sz="2400" spc="0" dirty="0">
                <a:solidFill>
                  <a:srgbClr val="0055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Michigan adults</a:t>
            </a:r>
          </a:p>
          <a:p>
            <a:pPr>
              <a:lnSpc>
                <a:spcPct val="100000"/>
              </a:lnSpc>
            </a:pPr>
            <a:r>
              <a:rPr lang="en-US" sz="2400" b="1" spc="0" dirty="0">
                <a:solidFill>
                  <a:srgbClr val="0055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(64%) </a:t>
            </a:r>
            <a:r>
              <a:rPr lang="en-US" sz="24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local digital newspaper</a:t>
            </a:r>
          </a:p>
          <a:p>
            <a:pPr>
              <a:lnSpc>
                <a:spcPct val="100000"/>
              </a:lnSpc>
            </a:pPr>
            <a:r>
              <a:rPr lang="en-US" sz="24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through a </a:t>
            </a:r>
            <a:r>
              <a:rPr lang="en-US" sz="2400" b="1" spc="0" dirty="0">
                <a:solidFill>
                  <a:srgbClr val="0055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smartphone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1005A16-2BC0-4C8C-038F-1EA14756538E}"/>
              </a:ext>
            </a:extLst>
          </p:cNvPr>
          <p:cNvSpPr txBox="1">
            <a:spLocks/>
          </p:cNvSpPr>
          <p:nvPr/>
        </p:nvSpPr>
        <p:spPr>
          <a:xfrm>
            <a:off x="0" y="4445521"/>
            <a:ext cx="12192000" cy="40011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5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 spc="300" baseline="0">
                <a:solidFill>
                  <a:srgbClr val="284A9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000" b="1" i="1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Michigan adults also access digital newspaper content through...</a:t>
            </a:r>
          </a:p>
        </p:txBody>
      </p:sp>
      <p:pic>
        <p:nvPicPr>
          <p:cNvPr id="19" name="Picture 18" descr="A person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8D05E878-BE32-2C1A-E9B1-A21F0A54B7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69012" y="1600032"/>
            <a:ext cx="3595976" cy="242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77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sitting on a couch using a computer&#10;&#10;Description automatically generated with medium confidence">
            <a:extLst>
              <a:ext uri="{FF2B5EF4-FFF2-40B4-BE49-F238E27FC236}">
                <a16:creationId xmlns:a16="http://schemas.microsoft.com/office/drawing/2014/main" id="{DD2C0E5A-F8B2-6AE6-DA45-D274CD16FA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496" y="-15500"/>
            <a:ext cx="3905573" cy="669526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DCA2699-D3C8-2755-6D3D-0CDE45B76198}"/>
              </a:ext>
            </a:extLst>
          </p:cNvPr>
          <p:cNvSpPr/>
          <p:nvPr/>
        </p:nvSpPr>
        <p:spPr>
          <a:xfrm>
            <a:off x="0" y="6610662"/>
            <a:ext cx="12192000" cy="247338"/>
          </a:xfrm>
          <a:prstGeom prst="rect">
            <a:avLst/>
          </a:prstGeom>
          <a:solidFill>
            <a:srgbClr val="005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7C449C7-C194-110C-DEFD-97E82ACD3F4B}"/>
              </a:ext>
            </a:extLst>
          </p:cNvPr>
          <p:cNvSpPr/>
          <p:nvPr/>
        </p:nvSpPr>
        <p:spPr>
          <a:xfrm>
            <a:off x="0" y="-8092"/>
            <a:ext cx="12192000" cy="45719"/>
          </a:xfrm>
          <a:prstGeom prst="rect">
            <a:avLst/>
          </a:prstGeom>
          <a:solidFill>
            <a:srgbClr val="005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7D9AB3-2BC6-6FFB-2001-5EC4C8D76632}"/>
              </a:ext>
            </a:extLst>
          </p:cNvPr>
          <p:cNvSpPr/>
          <p:nvPr/>
        </p:nvSpPr>
        <p:spPr>
          <a:xfrm>
            <a:off x="0" y="338842"/>
            <a:ext cx="12191999" cy="680987"/>
          </a:xfrm>
          <a:prstGeom prst="rect">
            <a:avLst/>
          </a:prstGeom>
          <a:solidFill>
            <a:srgbClr val="0055A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>
            <a:noAutofit/>
          </a:bodyPr>
          <a:lstStyle/>
          <a:p>
            <a:pPr algn="l"/>
            <a:endParaRPr lang="en-US" sz="1400" dirty="0"/>
          </a:p>
        </p:txBody>
      </p:sp>
      <p:sp>
        <p:nvSpPr>
          <p:cNvPr id="6" name="Google Shape;1424;g9548537c18_0_208">
            <a:extLst>
              <a:ext uri="{FF2B5EF4-FFF2-40B4-BE49-F238E27FC236}">
                <a16:creationId xmlns:a16="http://schemas.microsoft.com/office/drawing/2014/main" id="{4208EFDE-30C3-DEC2-B310-7862A6389EF3}"/>
              </a:ext>
            </a:extLst>
          </p:cNvPr>
          <p:cNvSpPr txBox="1"/>
          <p:nvPr/>
        </p:nvSpPr>
        <p:spPr>
          <a:xfrm flipH="1">
            <a:off x="4185654" y="1420083"/>
            <a:ext cx="7613427" cy="58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8" tIns="38104" rIns="76208" bIns="38104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595959"/>
              </a:buClr>
              <a:buSzPts val="4500"/>
            </a:pPr>
            <a:r>
              <a:rPr lang="en-US" sz="2800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The Typical Michigan Newspaper</a:t>
            </a:r>
          </a:p>
          <a:p>
            <a:pPr algn="ctr">
              <a:lnSpc>
                <a:spcPct val="90000"/>
              </a:lnSpc>
              <a:buClr>
                <a:srgbClr val="595959"/>
              </a:buClr>
              <a:buSzPts val="4500"/>
            </a:pPr>
            <a:r>
              <a:rPr lang="en-US" sz="2800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Reader Is… </a:t>
            </a:r>
            <a:r>
              <a:rPr lang="en-US" sz="2800" b="1" dirty="0">
                <a:solidFill>
                  <a:srgbClr val="0055A5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Anything But Typical</a:t>
            </a:r>
            <a:endParaRPr sz="2800" b="1" dirty="0">
              <a:solidFill>
                <a:srgbClr val="0055A5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E57E0EA-2C1B-EFA5-3101-0766350CC495}"/>
              </a:ext>
            </a:extLst>
          </p:cNvPr>
          <p:cNvSpPr txBox="1">
            <a:spLocks/>
          </p:cNvSpPr>
          <p:nvPr/>
        </p:nvSpPr>
        <p:spPr>
          <a:xfrm>
            <a:off x="4781610" y="3055239"/>
            <a:ext cx="4176152" cy="43088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5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 spc="300" baseline="0">
                <a:solidFill>
                  <a:srgbClr val="284A9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200" spc="0" dirty="0">
                <a:solidFill>
                  <a:srgbClr val="0055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US" sz="2200" b="1" spc="0" dirty="0">
                <a:solidFill>
                  <a:srgbClr val="0055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77% </a:t>
            </a:r>
            <a:r>
              <a:rPr lang="en-US" sz="2200" spc="0" dirty="0">
                <a:solidFill>
                  <a:srgbClr val="40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sz="2200" b="1" u="sng" spc="0" dirty="0">
                <a:solidFill>
                  <a:srgbClr val="40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</a:t>
            </a:r>
            <a:r>
              <a:rPr lang="en-US" sz="2200" spc="0" dirty="0">
                <a:solidFill>
                  <a:srgbClr val="40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age of 65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ADAF1CB-4036-39FD-A752-90BBEDE16D77}"/>
              </a:ext>
            </a:extLst>
          </p:cNvPr>
          <p:cNvSpPr txBox="1">
            <a:spLocks/>
          </p:cNvSpPr>
          <p:nvPr/>
        </p:nvSpPr>
        <p:spPr>
          <a:xfrm>
            <a:off x="4794527" y="3513329"/>
            <a:ext cx="6047195" cy="43088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5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 spc="300" baseline="0">
                <a:solidFill>
                  <a:srgbClr val="284A9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200" spc="0" dirty="0">
                <a:solidFill>
                  <a:srgbClr val="0055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US" sz="2200" b="1" spc="0" dirty="0">
                <a:solidFill>
                  <a:srgbClr val="0055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51% </a:t>
            </a:r>
            <a:r>
              <a:rPr lang="en-US" sz="2200" spc="0" dirty="0">
                <a:solidFill>
                  <a:srgbClr val="40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households earn </a:t>
            </a:r>
            <a:r>
              <a:rPr lang="en-US" sz="2200" b="1" spc="0" dirty="0">
                <a:solidFill>
                  <a:srgbClr val="40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$50k+ </a:t>
            </a:r>
            <a:r>
              <a:rPr lang="en-US" sz="2200" spc="0" dirty="0">
                <a:solidFill>
                  <a:srgbClr val="40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annually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30B4BF9-B7B6-26BF-0AEE-A15DEDB80281}"/>
              </a:ext>
            </a:extLst>
          </p:cNvPr>
          <p:cNvSpPr txBox="1">
            <a:spLocks/>
          </p:cNvSpPr>
          <p:nvPr/>
        </p:nvSpPr>
        <p:spPr>
          <a:xfrm>
            <a:off x="4791948" y="3982426"/>
            <a:ext cx="5791110" cy="43088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5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 spc="300" baseline="0">
                <a:solidFill>
                  <a:srgbClr val="284A9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200" spc="0" dirty="0">
                <a:solidFill>
                  <a:srgbClr val="0055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US" sz="2200" b="1" spc="0" dirty="0">
                <a:solidFill>
                  <a:srgbClr val="0055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63% </a:t>
            </a:r>
            <a:r>
              <a:rPr lang="en-US" sz="2200" spc="0" dirty="0">
                <a:solidFill>
                  <a:srgbClr val="40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sz="2200" b="1" spc="0" dirty="0">
                <a:solidFill>
                  <a:srgbClr val="40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homeowners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2E99B6D-8865-453A-A042-263333F53D29}"/>
              </a:ext>
            </a:extLst>
          </p:cNvPr>
          <p:cNvSpPr txBox="1">
            <a:spLocks/>
          </p:cNvSpPr>
          <p:nvPr/>
        </p:nvSpPr>
        <p:spPr>
          <a:xfrm>
            <a:off x="4786788" y="5373440"/>
            <a:ext cx="5184468" cy="43088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5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 spc="300" baseline="0">
                <a:solidFill>
                  <a:srgbClr val="284A9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200" spc="0" dirty="0">
                <a:solidFill>
                  <a:srgbClr val="0055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US" sz="2200" b="1" spc="0" dirty="0">
                <a:solidFill>
                  <a:srgbClr val="0055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31% </a:t>
            </a:r>
            <a:r>
              <a:rPr lang="en-US" sz="2200" spc="0" dirty="0">
                <a:solidFill>
                  <a:srgbClr val="40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</a:t>
            </a:r>
            <a:r>
              <a:rPr lang="en-US" sz="2200" b="1" spc="0" dirty="0">
                <a:solidFill>
                  <a:srgbClr val="40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</a:t>
            </a:r>
            <a:r>
              <a:rPr lang="en-US" sz="2200" spc="0" dirty="0">
                <a:solidFill>
                  <a:srgbClr val="40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home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6184E50-8A81-7BBC-1316-E1F16E14052E}"/>
              </a:ext>
            </a:extLst>
          </p:cNvPr>
          <p:cNvSpPr txBox="1">
            <a:spLocks/>
          </p:cNvSpPr>
          <p:nvPr/>
        </p:nvSpPr>
        <p:spPr>
          <a:xfrm>
            <a:off x="4799706" y="5882294"/>
            <a:ext cx="6047195" cy="43088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5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 spc="300" baseline="0">
                <a:solidFill>
                  <a:srgbClr val="284A9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200" spc="0" dirty="0">
                <a:solidFill>
                  <a:srgbClr val="0055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US" sz="2200" b="1" spc="0" dirty="0">
                <a:solidFill>
                  <a:srgbClr val="0055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70% </a:t>
            </a:r>
            <a:r>
              <a:rPr lang="en-US" sz="2200" spc="0" dirty="0">
                <a:solidFill>
                  <a:srgbClr val="40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lived in the community </a:t>
            </a:r>
            <a:r>
              <a:rPr lang="en-US" sz="2200" b="1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5+ years</a:t>
            </a: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57DCAC9A-66DD-222F-2180-862ED263FA5A}"/>
              </a:ext>
            </a:extLst>
          </p:cNvPr>
          <p:cNvSpPr/>
          <p:nvPr/>
        </p:nvSpPr>
        <p:spPr>
          <a:xfrm flipV="1">
            <a:off x="4443315" y="2234547"/>
            <a:ext cx="7100524" cy="149099"/>
          </a:xfrm>
          <a:custGeom>
            <a:avLst/>
            <a:gdLst/>
            <a:ahLst/>
            <a:cxnLst/>
            <a:rect l="l" t="t" r="r" b="b"/>
            <a:pathLst>
              <a:path w="1869440">
                <a:moveTo>
                  <a:pt x="0" y="0"/>
                </a:moveTo>
                <a:lnTo>
                  <a:pt x="1869033" y="0"/>
                </a:lnTo>
              </a:path>
            </a:pathLst>
          </a:custGeom>
          <a:ln w="12700">
            <a:solidFill>
              <a:schemeClr val="accent6">
                <a:lumMod val="50000"/>
              </a:schemeClr>
            </a:solidFill>
          </a:ln>
          <a:effectLst/>
        </p:spPr>
        <p:txBody>
          <a:bodyPr wrap="square" lIns="0" tIns="0" rIns="0" bIns="0" rtlCol="0"/>
          <a:lstStyle/>
          <a:p>
            <a:pPr defTabSz="761940">
              <a:defRPr/>
            </a:pPr>
            <a:endParaRPr sz="1500" kern="0" dirty="0">
              <a:solidFill>
                <a:prstClr val="black"/>
              </a:solidFill>
              <a:latin typeface="Unify Sans" panose="020B0603020203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8ECDD60-FCC5-0B19-64C7-02C420AB776B}"/>
              </a:ext>
            </a:extLst>
          </p:cNvPr>
          <p:cNvSpPr txBox="1">
            <a:spLocks/>
          </p:cNvSpPr>
          <p:nvPr/>
        </p:nvSpPr>
        <p:spPr>
          <a:xfrm>
            <a:off x="4769491" y="4908724"/>
            <a:ext cx="5184468" cy="43088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5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 spc="300" baseline="0">
                <a:solidFill>
                  <a:srgbClr val="284A9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200" spc="0" dirty="0">
                <a:solidFill>
                  <a:srgbClr val="0055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US" sz="2200" b="1" spc="0" dirty="0">
                <a:solidFill>
                  <a:srgbClr val="0055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64% </a:t>
            </a:r>
            <a:r>
              <a:rPr lang="en-US" sz="2200" spc="0" dirty="0">
                <a:solidFill>
                  <a:srgbClr val="40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sz="2200" b="1" spc="0" dirty="0">
                <a:solidFill>
                  <a:srgbClr val="40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college educated</a:t>
            </a:r>
            <a:endParaRPr lang="en-US" sz="2200" spc="0" dirty="0">
              <a:solidFill>
                <a:srgbClr val="4040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FDD8519-1779-8FAB-3F8F-6A48E176B148}"/>
              </a:ext>
            </a:extLst>
          </p:cNvPr>
          <p:cNvSpPr txBox="1">
            <a:spLocks/>
          </p:cNvSpPr>
          <p:nvPr/>
        </p:nvSpPr>
        <p:spPr>
          <a:xfrm>
            <a:off x="4776119" y="4438274"/>
            <a:ext cx="5184468" cy="43088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5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 spc="300" baseline="0">
                <a:solidFill>
                  <a:srgbClr val="284A9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200" spc="0" dirty="0">
                <a:solidFill>
                  <a:srgbClr val="0055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US" sz="2200" b="1" spc="0" dirty="0">
                <a:solidFill>
                  <a:srgbClr val="0055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56% </a:t>
            </a:r>
            <a:r>
              <a:rPr lang="en-US" sz="2200" spc="0" dirty="0">
                <a:solidFill>
                  <a:srgbClr val="40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sz="2200" b="1" spc="0" dirty="0">
                <a:solidFill>
                  <a:srgbClr val="40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employed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F524054-2AFF-B0E8-416D-BB1C22F02C1B}"/>
              </a:ext>
            </a:extLst>
          </p:cNvPr>
          <p:cNvSpPr txBox="1">
            <a:spLocks/>
          </p:cNvSpPr>
          <p:nvPr/>
        </p:nvSpPr>
        <p:spPr>
          <a:xfrm>
            <a:off x="4774986" y="2584791"/>
            <a:ext cx="5508268" cy="43088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5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 spc="300" baseline="0">
                <a:solidFill>
                  <a:srgbClr val="284A9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200" spc="0" dirty="0">
                <a:solidFill>
                  <a:srgbClr val="0055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US" sz="2200" b="1" spc="0" dirty="0">
                <a:solidFill>
                  <a:srgbClr val="0055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47% </a:t>
            </a:r>
            <a:r>
              <a:rPr lang="en-US" sz="2200" spc="0" dirty="0">
                <a:solidFill>
                  <a:srgbClr val="40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sz="2200" b="1" spc="0" dirty="0">
                <a:solidFill>
                  <a:srgbClr val="40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</a:t>
            </a:r>
            <a:r>
              <a:rPr lang="en-US" sz="2200" spc="0" dirty="0">
                <a:solidFill>
                  <a:srgbClr val="40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spc="0" dirty="0">
                <a:solidFill>
                  <a:srgbClr val="0055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53% </a:t>
            </a:r>
            <a:r>
              <a:rPr lang="en-US" sz="2200" spc="0" dirty="0">
                <a:solidFill>
                  <a:srgbClr val="40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sz="2200" b="1" spc="0" dirty="0">
                <a:solidFill>
                  <a:srgbClr val="40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female</a:t>
            </a:r>
            <a:r>
              <a:rPr lang="en-US" sz="2200" u="sng" spc="0" dirty="0">
                <a:solidFill>
                  <a:srgbClr val="40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200" spc="0" dirty="0">
              <a:solidFill>
                <a:srgbClr val="4040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E925D6E-4606-E985-8645-9873AD0C53DC}"/>
              </a:ext>
            </a:extLst>
          </p:cNvPr>
          <p:cNvSpPr txBox="1">
            <a:spLocks/>
          </p:cNvSpPr>
          <p:nvPr/>
        </p:nvSpPr>
        <p:spPr>
          <a:xfrm>
            <a:off x="0" y="188413"/>
            <a:ext cx="12192000" cy="7674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Newspaper Reader Profile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6753AC3-531F-2A83-E9F1-74597863F9BE}"/>
              </a:ext>
            </a:extLst>
          </p:cNvPr>
          <p:cNvSpPr txBox="1">
            <a:spLocks/>
          </p:cNvSpPr>
          <p:nvPr/>
        </p:nvSpPr>
        <p:spPr>
          <a:xfrm>
            <a:off x="3985074" y="6610981"/>
            <a:ext cx="8040909" cy="2308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5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 spc="300" baseline="0">
                <a:solidFill>
                  <a:srgbClr val="284A9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n-US" sz="900" b="1" i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</a:t>
            </a:r>
            <a:r>
              <a:rPr lang="en-US" sz="900" i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Michigan State Study, 2023; Conducted by Coda Ventures   </a:t>
            </a:r>
            <a:r>
              <a:rPr lang="en-US" sz="900" b="1" i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Base:</a:t>
            </a:r>
            <a:r>
              <a:rPr lang="en-US" sz="900" i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Total newspaper readers</a:t>
            </a:r>
          </a:p>
        </p:txBody>
      </p:sp>
    </p:spTree>
    <p:extLst>
      <p:ext uri="{BB962C8B-B14F-4D97-AF65-F5344CB8AC3E}">
        <p14:creationId xmlns:p14="http://schemas.microsoft.com/office/powerpoint/2010/main" val="132772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079C592-C388-B1C5-A89B-79238A76BA72}"/>
              </a:ext>
            </a:extLst>
          </p:cNvPr>
          <p:cNvSpPr/>
          <p:nvPr/>
        </p:nvSpPr>
        <p:spPr>
          <a:xfrm>
            <a:off x="0" y="6610662"/>
            <a:ext cx="12192000" cy="247338"/>
          </a:xfrm>
          <a:prstGeom prst="rect">
            <a:avLst/>
          </a:prstGeom>
          <a:solidFill>
            <a:srgbClr val="005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B0661A8-98EE-6F54-06C3-EECAE9A3938D}"/>
              </a:ext>
            </a:extLst>
          </p:cNvPr>
          <p:cNvSpPr/>
          <p:nvPr/>
        </p:nvSpPr>
        <p:spPr>
          <a:xfrm>
            <a:off x="0" y="-8092"/>
            <a:ext cx="12192000" cy="45719"/>
          </a:xfrm>
          <a:prstGeom prst="rect">
            <a:avLst/>
          </a:prstGeom>
          <a:solidFill>
            <a:srgbClr val="005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D55FB9-C696-ECB0-39A4-C7EE213348B2}"/>
              </a:ext>
            </a:extLst>
          </p:cNvPr>
          <p:cNvSpPr/>
          <p:nvPr/>
        </p:nvSpPr>
        <p:spPr>
          <a:xfrm>
            <a:off x="0" y="338842"/>
            <a:ext cx="12192000" cy="680987"/>
          </a:xfrm>
          <a:prstGeom prst="rect">
            <a:avLst/>
          </a:prstGeom>
          <a:solidFill>
            <a:srgbClr val="0055A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>
            <a:noAutofit/>
          </a:bodyPr>
          <a:lstStyle/>
          <a:p>
            <a:pPr algn="l"/>
            <a:endParaRPr lang="en-US" sz="1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28E68B-FDBA-D6BB-2D6C-AD4D7FE1A061}"/>
              </a:ext>
            </a:extLst>
          </p:cNvPr>
          <p:cNvSpPr/>
          <p:nvPr/>
        </p:nvSpPr>
        <p:spPr>
          <a:xfrm>
            <a:off x="853370" y="4966954"/>
            <a:ext cx="10264462" cy="321972"/>
          </a:xfrm>
          <a:prstGeom prst="rect">
            <a:avLst/>
          </a:prstGeom>
          <a:solidFill>
            <a:schemeClr val="tx2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53B504-2EB8-F7AF-CAE3-AF773276B8D8}"/>
              </a:ext>
            </a:extLst>
          </p:cNvPr>
          <p:cNvSpPr/>
          <p:nvPr/>
        </p:nvSpPr>
        <p:spPr>
          <a:xfrm>
            <a:off x="855518" y="4299398"/>
            <a:ext cx="10264462" cy="321972"/>
          </a:xfrm>
          <a:prstGeom prst="rect">
            <a:avLst/>
          </a:prstGeom>
          <a:solidFill>
            <a:schemeClr val="tx2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8FD429-3FEC-987A-AA1A-F221DD8B1D4E}"/>
              </a:ext>
            </a:extLst>
          </p:cNvPr>
          <p:cNvSpPr/>
          <p:nvPr/>
        </p:nvSpPr>
        <p:spPr>
          <a:xfrm>
            <a:off x="857666" y="3657600"/>
            <a:ext cx="10264462" cy="321972"/>
          </a:xfrm>
          <a:prstGeom prst="rect">
            <a:avLst/>
          </a:prstGeom>
          <a:solidFill>
            <a:schemeClr val="tx2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E7D529C-EADF-F490-4845-5067D941DC08}"/>
              </a:ext>
            </a:extLst>
          </p:cNvPr>
          <p:cNvSpPr txBox="1">
            <a:spLocks/>
          </p:cNvSpPr>
          <p:nvPr/>
        </p:nvSpPr>
        <p:spPr>
          <a:xfrm>
            <a:off x="0" y="188413"/>
            <a:ext cx="12192000" cy="7674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Community Newspaper Readers Use of Media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82EFCDA-C252-5F98-4F4C-FD7AD0B6B6BE}"/>
              </a:ext>
            </a:extLst>
          </p:cNvPr>
          <p:cNvSpPr txBox="1">
            <a:spLocks/>
          </p:cNvSpPr>
          <p:nvPr/>
        </p:nvSpPr>
        <p:spPr>
          <a:xfrm>
            <a:off x="3985074" y="6610981"/>
            <a:ext cx="8040909" cy="2308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5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 spc="300" baseline="0">
                <a:solidFill>
                  <a:srgbClr val="284A9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n-US" sz="900" b="1" i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</a:t>
            </a:r>
            <a:r>
              <a:rPr lang="en-US" sz="900" i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Michigan State Study, 2023; Conducted by Coda Ventures   </a:t>
            </a:r>
            <a:r>
              <a:rPr lang="en-US" sz="900" b="1" i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Base:</a:t>
            </a:r>
            <a:r>
              <a:rPr lang="en-US" sz="900" i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Community newspaper readers</a:t>
            </a:r>
          </a:p>
        </p:txBody>
      </p:sp>
      <p:sp>
        <p:nvSpPr>
          <p:cNvPr id="11" name="South Dakota Adul..." descr="b028f8f9-9d38-4b35-983c-b7fe1a8829ac South Dakota Adul...">
            <a:extLst>
              <a:ext uri="{FF2B5EF4-FFF2-40B4-BE49-F238E27FC236}">
                <a16:creationId xmlns:a16="http://schemas.microsoft.com/office/drawing/2014/main" id="{5289E114-A669-EF7E-E271-8A6450A1430D}"/>
              </a:ext>
            </a:extLst>
          </p:cNvPr>
          <p:cNvSpPr txBox="1">
            <a:spLocks/>
          </p:cNvSpPr>
          <p:nvPr/>
        </p:nvSpPr>
        <p:spPr>
          <a:xfrm>
            <a:off x="1249252" y="1438450"/>
            <a:ext cx="9685784" cy="742950"/>
          </a:xfrm>
          <a:prstGeom prst="rect">
            <a:avLst/>
          </a:prstGeom>
          <a:noFill/>
        </p:spPr>
        <p:txBody>
          <a:bodyPr vert="horz" lIns="0" tIns="14288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250" b="1">
                <a:solidFill>
                  <a:srgbClr val="0055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weekly newspaper </a:t>
            </a:r>
            <a:r>
              <a:rPr lang="en-US" sz="2250" b="1" dirty="0">
                <a:solidFill>
                  <a:srgbClr val="0055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readers </a:t>
            </a:r>
            <a:r>
              <a:rPr lang="en-US" sz="2250" b="1" dirty="0">
                <a:latin typeface="Arial" panose="020B0604020202020204" pitchFamily="34" charset="0"/>
                <a:cs typeface="Arial" panose="020B0604020202020204" pitchFamily="34" charset="0"/>
              </a:rPr>
              <a:t>use local newspapers and their websites as a primary source of information about their communities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6794CA3-8A5E-682F-CCF7-796ECC0B9B94}"/>
              </a:ext>
            </a:extLst>
          </p:cNvPr>
          <p:cNvSpPr/>
          <p:nvPr/>
        </p:nvSpPr>
        <p:spPr>
          <a:xfrm>
            <a:off x="4881552" y="2522846"/>
            <a:ext cx="6338572" cy="548696"/>
          </a:xfrm>
          <a:prstGeom prst="rect">
            <a:avLst/>
          </a:prstGeom>
          <a:solidFill>
            <a:srgbClr val="0055A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>
            <a:noAutofit/>
          </a:bodyPr>
          <a:lstStyle/>
          <a:p>
            <a:pPr algn="l"/>
            <a:endParaRPr lang="en-US" sz="1400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451ACB38-AD41-18BB-0EA3-4CAA57823A67}"/>
              </a:ext>
            </a:extLst>
          </p:cNvPr>
          <p:cNvSpPr txBox="1">
            <a:spLocks/>
          </p:cNvSpPr>
          <p:nvPr/>
        </p:nvSpPr>
        <p:spPr>
          <a:xfrm>
            <a:off x="4742065" y="2551495"/>
            <a:ext cx="2318037" cy="46166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5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 spc="300" baseline="0">
                <a:solidFill>
                  <a:srgbClr val="284A9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200" b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Newspapers/</a:t>
            </a:r>
          </a:p>
          <a:p>
            <a:pPr>
              <a:lnSpc>
                <a:spcPct val="100000"/>
              </a:lnSpc>
            </a:pPr>
            <a:r>
              <a:rPr lang="en-US" sz="1200" b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Newspaper Websites</a:t>
            </a:r>
            <a:endParaRPr lang="en-US" sz="1200" spc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7EC986D7-BCA7-884C-33A5-19CDCC69A0A7}"/>
              </a:ext>
            </a:extLst>
          </p:cNvPr>
          <p:cNvSpPr txBox="1">
            <a:spLocks/>
          </p:cNvSpPr>
          <p:nvPr/>
        </p:nvSpPr>
        <p:spPr>
          <a:xfrm>
            <a:off x="6759756" y="2546883"/>
            <a:ext cx="1832423" cy="46166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5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 spc="300" baseline="0">
                <a:solidFill>
                  <a:srgbClr val="284A9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200" b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TV News/</a:t>
            </a:r>
          </a:p>
          <a:p>
            <a:pPr>
              <a:lnSpc>
                <a:spcPct val="100000"/>
              </a:lnSpc>
            </a:pPr>
            <a:r>
              <a:rPr lang="en-US" sz="1200" b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 Websites</a:t>
            </a:r>
            <a:endParaRPr lang="en-US" sz="1200" spc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DDD3F09F-9F4A-CE72-7AD7-EBE6B43CFF0B}"/>
              </a:ext>
            </a:extLst>
          </p:cNvPr>
          <p:cNvSpPr txBox="1">
            <a:spLocks/>
          </p:cNvSpPr>
          <p:nvPr/>
        </p:nvSpPr>
        <p:spPr>
          <a:xfrm>
            <a:off x="8280285" y="2546877"/>
            <a:ext cx="1832423" cy="46166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5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 spc="300" baseline="0">
                <a:solidFill>
                  <a:srgbClr val="284A9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200" b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Radio/</a:t>
            </a:r>
          </a:p>
          <a:p>
            <a:pPr>
              <a:lnSpc>
                <a:spcPct val="100000"/>
              </a:lnSpc>
            </a:pPr>
            <a:r>
              <a:rPr lang="en-US" sz="1200" b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 Websites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1D03007-1F4E-6065-31F1-6430BEA3A1E3}"/>
              </a:ext>
            </a:extLst>
          </p:cNvPr>
          <p:cNvCxnSpPr>
            <a:cxnSpLocks/>
          </p:cNvCxnSpPr>
          <p:nvPr/>
        </p:nvCxnSpPr>
        <p:spPr>
          <a:xfrm>
            <a:off x="6928522" y="2597359"/>
            <a:ext cx="0" cy="43628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FF4EC20-93A1-8FD1-BF30-2DC78EB6B8D8}"/>
              </a:ext>
            </a:extLst>
          </p:cNvPr>
          <p:cNvCxnSpPr>
            <a:cxnSpLocks/>
          </p:cNvCxnSpPr>
          <p:nvPr/>
        </p:nvCxnSpPr>
        <p:spPr>
          <a:xfrm>
            <a:off x="8473432" y="2594379"/>
            <a:ext cx="0" cy="43628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itle 1">
            <a:extLst>
              <a:ext uri="{FF2B5EF4-FFF2-40B4-BE49-F238E27FC236}">
                <a16:creationId xmlns:a16="http://schemas.microsoft.com/office/drawing/2014/main" id="{83D14697-6717-E22B-9DAD-E44B0730803D}"/>
              </a:ext>
            </a:extLst>
          </p:cNvPr>
          <p:cNvSpPr txBox="1">
            <a:spLocks/>
          </p:cNvSpPr>
          <p:nvPr/>
        </p:nvSpPr>
        <p:spPr>
          <a:xfrm>
            <a:off x="10003216" y="2544297"/>
            <a:ext cx="1209858" cy="46166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5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 spc="300" baseline="0">
                <a:solidFill>
                  <a:srgbClr val="284A9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200" b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Online</a:t>
            </a:r>
          </a:p>
          <a:p>
            <a:pPr>
              <a:lnSpc>
                <a:spcPct val="100000"/>
              </a:lnSpc>
            </a:pPr>
            <a:r>
              <a:rPr lang="en-US" sz="1200" b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Sources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A92CA4B-229D-87D7-BABC-85E42FEFE07F}"/>
              </a:ext>
            </a:extLst>
          </p:cNvPr>
          <p:cNvCxnSpPr>
            <a:cxnSpLocks/>
          </p:cNvCxnSpPr>
          <p:nvPr/>
        </p:nvCxnSpPr>
        <p:spPr>
          <a:xfrm>
            <a:off x="9980246" y="2595527"/>
            <a:ext cx="0" cy="43628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itle 1">
            <a:extLst>
              <a:ext uri="{FF2B5EF4-FFF2-40B4-BE49-F238E27FC236}">
                <a16:creationId xmlns:a16="http://schemas.microsoft.com/office/drawing/2014/main" id="{956CC26A-3087-3219-2F86-255836BDDA90}"/>
              </a:ext>
            </a:extLst>
          </p:cNvPr>
          <p:cNvSpPr txBox="1">
            <a:spLocks/>
          </p:cNvSpPr>
          <p:nvPr/>
        </p:nvSpPr>
        <p:spPr>
          <a:xfrm>
            <a:off x="897713" y="3272079"/>
            <a:ext cx="10481991" cy="239552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5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 spc="300" baseline="0">
                <a:solidFill>
                  <a:srgbClr val="284A9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560"/>
              </a:lnSpc>
            </a:pPr>
            <a:r>
              <a:rPr lang="en-US" sz="18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government						  58%		     27%		      7%		     8%</a:t>
            </a:r>
          </a:p>
          <a:p>
            <a:pPr algn="l">
              <a:lnSpc>
                <a:spcPts val="2560"/>
              </a:lnSpc>
              <a:tabLst>
                <a:tab pos="3136900" algn="l"/>
              </a:tabLst>
            </a:pPr>
            <a:r>
              <a:rPr lang="en-US" sz="18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entertainment &amp; things to do			  57%		     22%		    12%		     9%</a:t>
            </a:r>
          </a:p>
          <a:p>
            <a:pPr algn="l">
              <a:lnSpc>
                <a:spcPts val="2560"/>
              </a:lnSpc>
            </a:pPr>
            <a:r>
              <a:rPr lang="en-US" sz="18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high school sports					  57%		     27%		      9%		     7%</a:t>
            </a:r>
          </a:p>
          <a:p>
            <a:pPr algn="l">
              <a:lnSpc>
                <a:spcPts val="2560"/>
              </a:lnSpc>
            </a:pPr>
            <a:r>
              <a:rPr lang="en-US" sz="18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Schools in the community				  55%		     28%		      8%		     9%</a:t>
            </a:r>
          </a:p>
          <a:p>
            <a:pPr algn="l">
              <a:lnSpc>
                <a:spcPts val="2560"/>
              </a:lnSpc>
            </a:pPr>
            <a:r>
              <a:rPr lang="en-US" sz="18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Candidates &amp; ballot issues				  50%		     34%		      4%		   12%</a:t>
            </a:r>
          </a:p>
          <a:p>
            <a:pPr algn="l">
              <a:lnSpc>
                <a:spcPts val="2560"/>
              </a:lnSpc>
            </a:pPr>
            <a:r>
              <a:rPr lang="en-US" sz="18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Crime &amp; personal safety issues			  45%		     40%		      7%		     8%</a:t>
            </a:r>
          </a:p>
          <a:p>
            <a:pPr algn="l">
              <a:lnSpc>
                <a:spcPts val="2560"/>
              </a:lnSpc>
            </a:pPr>
            <a:r>
              <a:rPr lang="en-US" sz="18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Healthcare &amp; medical information			  34%		     35%		      6%		   25%</a:t>
            </a:r>
          </a:p>
        </p:txBody>
      </p:sp>
      <p:sp>
        <p:nvSpPr>
          <p:cNvPr id="38" name="table.We.would.like.to.understand.which.media.provides.the.most.useful.source.of.information.for.various.local.topics.Please.indicate.which.of.the.media.listed.is.your.primary.source.for.information.for.each.of.the.topics.listed.below footer" descr="Footer: 7ca6e053-4a47-41e5-9288-45c5490c564d table.We.would.like.to.understand.which.media.provides.the.most.useful.source.of.information.for.various.local.topics.Please.indicate.which.of.the.media.listed.is.your.primary.source.for.information.for.each.of.the.topics.listed.below">
            <a:extLst>
              <a:ext uri="{FF2B5EF4-FFF2-40B4-BE49-F238E27FC236}">
                <a16:creationId xmlns:a16="http://schemas.microsoft.com/office/drawing/2014/main" id="{0A227290-2CED-50F4-EF5E-C9082FFAED37}"/>
              </a:ext>
            </a:extLst>
          </p:cNvPr>
          <p:cNvSpPr/>
          <p:nvPr/>
        </p:nvSpPr>
        <p:spPr>
          <a:xfrm>
            <a:off x="2415749" y="5916768"/>
            <a:ext cx="7423714" cy="574184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rPr sz="1200" b="0" i="0" u="none" strike="noStrike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We would like to understand which media provides the most useful source of information for various local</a:t>
            </a:r>
            <a:endParaRPr lang="en-US" sz="1200" b="0" i="0" u="none" strike="noStrike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 marL="0" lvl="0" indent="0" algn="ctr">
              <a:buNone/>
            </a:pPr>
            <a:r>
              <a:rPr sz="1200" b="0" i="0" u="none" strike="noStrike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topics.</a:t>
            </a:r>
            <a:r>
              <a:rPr lang="en-US" sz="1200" b="0" i="0" u="none" strike="noStrike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  </a:t>
            </a:r>
            <a:r>
              <a:rPr sz="1200" b="0" i="0" u="none" strike="noStrike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Please indicate which of the media listed is your primary source for information for each of the topics</a:t>
            </a:r>
            <a:r>
              <a:rPr lang="en-US" sz="1200" b="0" i="0" u="none" strike="noStrike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.</a:t>
            </a:r>
            <a:endParaRPr sz="12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6171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907697-153F-5F49-E91D-EDDA47614FB7}"/>
              </a:ext>
            </a:extLst>
          </p:cNvPr>
          <p:cNvSpPr/>
          <p:nvPr/>
        </p:nvSpPr>
        <p:spPr>
          <a:xfrm>
            <a:off x="0" y="6610662"/>
            <a:ext cx="12192000" cy="247338"/>
          </a:xfrm>
          <a:prstGeom prst="rect">
            <a:avLst/>
          </a:prstGeom>
          <a:solidFill>
            <a:srgbClr val="005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548674-3B64-7B4B-23EE-1EFCEB2A0FE0}"/>
              </a:ext>
            </a:extLst>
          </p:cNvPr>
          <p:cNvSpPr/>
          <p:nvPr/>
        </p:nvSpPr>
        <p:spPr>
          <a:xfrm>
            <a:off x="0" y="-8092"/>
            <a:ext cx="12192000" cy="45719"/>
          </a:xfrm>
          <a:prstGeom prst="rect">
            <a:avLst/>
          </a:prstGeom>
          <a:solidFill>
            <a:srgbClr val="005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719C7D-A8A4-187E-23F9-DD8A921C3EBE}"/>
              </a:ext>
            </a:extLst>
          </p:cNvPr>
          <p:cNvSpPr/>
          <p:nvPr/>
        </p:nvSpPr>
        <p:spPr>
          <a:xfrm>
            <a:off x="0" y="338842"/>
            <a:ext cx="12192000" cy="680987"/>
          </a:xfrm>
          <a:prstGeom prst="rect">
            <a:avLst/>
          </a:prstGeom>
          <a:solidFill>
            <a:srgbClr val="0055A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>
            <a:noAutofit/>
          </a:bodyPr>
          <a:lstStyle/>
          <a:p>
            <a:pPr algn="l"/>
            <a:endParaRPr lang="en-US" sz="14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B6E4370-C9EC-D80F-4680-BF01D12CEDCE}"/>
              </a:ext>
            </a:extLst>
          </p:cNvPr>
          <p:cNvGrpSpPr/>
          <p:nvPr/>
        </p:nvGrpSpPr>
        <p:grpSpPr>
          <a:xfrm>
            <a:off x="1520685" y="3515932"/>
            <a:ext cx="9043051" cy="2565747"/>
            <a:chOff x="890089" y="3515932"/>
            <a:chExt cx="10165268" cy="2565747"/>
          </a:xfrm>
          <a:solidFill>
            <a:schemeClr val="tx2">
              <a:lumMod val="20000"/>
              <a:lumOff val="80000"/>
              <a:alpha val="40000"/>
            </a:schemeClr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E020BB2-3946-3AFB-5B29-CD7E65E54E2F}"/>
                </a:ext>
              </a:extLst>
            </p:cNvPr>
            <p:cNvSpPr/>
            <p:nvPr/>
          </p:nvSpPr>
          <p:spPr>
            <a:xfrm>
              <a:off x="919657" y="5383530"/>
              <a:ext cx="10135700" cy="6981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6E94702-220D-1374-88D9-2C037E4AA6F5}"/>
                </a:ext>
              </a:extLst>
            </p:cNvPr>
            <p:cNvSpPr/>
            <p:nvPr/>
          </p:nvSpPr>
          <p:spPr>
            <a:xfrm>
              <a:off x="890089" y="3515932"/>
              <a:ext cx="10135700" cy="9530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14A0DAE7-B4BC-90EB-68E8-836FF4AED132}"/>
              </a:ext>
            </a:extLst>
          </p:cNvPr>
          <p:cNvSpPr txBox="1">
            <a:spLocks/>
          </p:cNvSpPr>
          <p:nvPr/>
        </p:nvSpPr>
        <p:spPr>
          <a:xfrm>
            <a:off x="0" y="188413"/>
            <a:ext cx="12192000" cy="7674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Community Involvement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853C264-ACD0-7FA6-0694-ADEBF4065015}"/>
              </a:ext>
            </a:extLst>
          </p:cNvPr>
          <p:cNvSpPr txBox="1">
            <a:spLocks/>
          </p:cNvSpPr>
          <p:nvPr/>
        </p:nvSpPr>
        <p:spPr>
          <a:xfrm>
            <a:off x="3985074" y="6610981"/>
            <a:ext cx="8040909" cy="2308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5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 spc="300" baseline="0">
                <a:solidFill>
                  <a:srgbClr val="284A9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n-US" sz="900" b="1" i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</a:t>
            </a:r>
            <a:r>
              <a:rPr lang="en-US" sz="900" i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Michigan State Study, 2023; Conducted by Coda Ventures   </a:t>
            </a:r>
            <a:r>
              <a:rPr lang="en-US" sz="900" b="1" i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Base:</a:t>
            </a:r>
            <a:r>
              <a:rPr lang="en-US" sz="900" i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Total adults; % agree</a:t>
            </a:r>
          </a:p>
        </p:txBody>
      </p:sp>
      <p:sp>
        <p:nvSpPr>
          <p:cNvPr id="11" name="South Dakota Adul..." descr="b028f8f9-9d38-4b35-983c-b7fe1a8829ac South Dakota Adul...">
            <a:extLst>
              <a:ext uri="{FF2B5EF4-FFF2-40B4-BE49-F238E27FC236}">
                <a16:creationId xmlns:a16="http://schemas.microsoft.com/office/drawing/2014/main" id="{FAB5147B-6A92-7480-9A9D-15CCE4B9B06D}"/>
              </a:ext>
            </a:extLst>
          </p:cNvPr>
          <p:cNvSpPr txBox="1">
            <a:spLocks/>
          </p:cNvSpPr>
          <p:nvPr/>
        </p:nvSpPr>
        <p:spPr>
          <a:xfrm>
            <a:off x="2537139" y="1336537"/>
            <a:ext cx="7134894" cy="742950"/>
          </a:xfrm>
          <a:prstGeom prst="rect">
            <a:avLst/>
          </a:prstGeom>
          <a:noFill/>
        </p:spPr>
        <p:txBody>
          <a:bodyPr vert="horz" lIns="0" tIns="14288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250" b="1" dirty="0">
                <a:latin typeface="Arial" panose="020B0604020202020204" pitchFamily="34" charset="0"/>
                <a:cs typeface="Arial" panose="020B0604020202020204" pitchFamily="34" charset="0"/>
              </a:rPr>
              <a:t>Newspaper readers are more engaged in their communities than non-newspaper readers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A0F8956-EF2B-CB85-46E6-169ADBB3BA5E}"/>
              </a:ext>
            </a:extLst>
          </p:cNvPr>
          <p:cNvSpPr txBox="1">
            <a:spLocks/>
          </p:cNvSpPr>
          <p:nvPr/>
        </p:nvSpPr>
        <p:spPr>
          <a:xfrm>
            <a:off x="1586517" y="2834191"/>
            <a:ext cx="9014797" cy="3231654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ctr" defTabSz="5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 spc="300" baseline="0">
                <a:solidFill>
                  <a:srgbClr val="284A9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18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feel that I have a responsibility to help</a:t>
            </a:r>
          </a:p>
          <a:p>
            <a:pPr algn="l">
              <a:lnSpc>
                <a:spcPct val="100000"/>
              </a:lnSpc>
            </a:pPr>
            <a:r>
              <a:rPr lang="en-US" sz="18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shape the future of my community				  	   	</a:t>
            </a:r>
            <a:r>
              <a:rPr lang="en-US" sz="1800" b="1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91%</a:t>
            </a:r>
            <a:r>
              <a:rPr lang="en-US" sz="18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   71%</a:t>
            </a:r>
            <a:endParaRPr lang="en-US" sz="800" spc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endParaRPr lang="en-US" sz="800" spc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sz="18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often voice my concerns about local community </a:t>
            </a:r>
          </a:p>
          <a:p>
            <a:pPr algn="l">
              <a:lnSpc>
                <a:spcPct val="100000"/>
              </a:lnSpc>
            </a:pPr>
            <a:r>
              <a:rPr lang="en-US" sz="18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issues like education, traffic, taxes, economic</a:t>
            </a:r>
          </a:p>
          <a:p>
            <a:pPr algn="l">
              <a:lnSpc>
                <a:spcPct val="100000"/>
              </a:lnSpc>
            </a:pPr>
            <a:r>
              <a:rPr lang="en-US" sz="18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development, etc.							  	   	</a:t>
            </a:r>
            <a:r>
              <a:rPr lang="en-US" sz="1800" b="1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65%</a:t>
            </a:r>
            <a:r>
              <a:rPr lang="en-US" sz="18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   40%</a:t>
            </a:r>
            <a:endParaRPr lang="en-US" sz="800" spc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endParaRPr lang="en-US" sz="800" spc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sz="18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important issues facing my community or the</a:t>
            </a:r>
          </a:p>
          <a:p>
            <a:pPr algn="l">
              <a:lnSpc>
                <a:spcPct val="100000"/>
              </a:lnSpc>
            </a:pPr>
            <a:r>
              <a:rPr lang="en-US" sz="18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country, I often reach out to elected officials, political</a:t>
            </a:r>
          </a:p>
          <a:p>
            <a:pPr algn="l">
              <a:lnSpc>
                <a:spcPct val="100000"/>
              </a:lnSpc>
            </a:pPr>
            <a:r>
              <a:rPr lang="en-US" sz="18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candidates or the media to express my opinions	  	   	</a:t>
            </a:r>
            <a:r>
              <a:rPr lang="en-US" sz="1800" b="1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46%</a:t>
            </a:r>
            <a:r>
              <a:rPr lang="en-US" sz="18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   28%</a:t>
            </a:r>
            <a:r>
              <a:rPr lang="en-US" sz="8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>
              <a:lnSpc>
                <a:spcPct val="100000"/>
              </a:lnSpc>
            </a:pPr>
            <a:endParaRPr lang="en-US" sz="800" spc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sz="18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often turn to me for information about</a:t>
            </a:r>
          </a:p>
          <a:p>
            <a:pPr algn="l">
              <a:lnSpc>
                <a:spcPct val="100000"/>
              </a:lnSpc>
            </a:pPr>
            <a:r>
              <a:rPr lang="en-US" sz="18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local community							  	   	</a:t>
            </a:r>
            <a:r>
              <a:rPr lang="en-US" sz="1800" b="1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43%</a:t>
            </a:r>
            <a:r>
              <a:rPr lang="en-US" sz="18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   18%		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C6EFD14-1F3A-30C6-7303-B59AB4F957AE}"/>
              </a:ext>
            </a:extLst>
          </p:cNvPr>
          <p:cNvSpPr/>
          <p:nvPr/>
        </p:nvSpPr>
        <p:spPr>
          <a:xfrm>
            <a:off x="7332023" y="2420376"/>
            <a:ext cx="3040386" cy="548696"/>
          </a:xfrm>
          <a:prstGeom prst="rect">
            <a:avLst/>
          </a:prstGeom>
          <a:solidFill>
            <a:srgbClr val="0055A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>
            <a:noAutofit/>
          </a:bodyPr>
          <a:lstStyle/>
          <a:p>
            <a:pPr algn="l"/>
            <a:endParaRPr lang="en-US" sz="140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3FFA1A5-8185-E5B5-A68C-90DB4695911C}"/>
              </a:ext>
            </a:extLst>
          </p:cNvPr>
          <p:cNvSpPr txBox="1">
            <a:spLocks/>
          </p:cNvSpPr>
          <p:nvPr/>
        </p:nvSpPr>
        <p:spPr>
          <a:xfrm>
            <a:off x="7143762" y="2444413"/>
            <a:ext cx="1832423" cy="49244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5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 spc="300" baseline="0">
                <a:solidFill>
                  <a:srgbClr val="284A9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300" b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Newspaper</a:t>
            </a:r>
          </a:p>
          <a:p>
            <a:pPr>
              <a:lnSpc>
                <a:spcPct val="100000"/>
              </a:lnSpc>
            </a:pPr>
            <a:r>
              <a:rPr lang="en-US" sz="1300" b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Readers</a:t>
            </a:r>
            <a:endParaRPr lang="en-US" sz="1300" spc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B7311BC-AF57-2391-2958-56D22F8BA9AD}"/>
              </a:ext>
            </a:extLst>
          </p:cNvPr>
          <p:cNvSpPr txBox="1">
            <a:spLocks/>
          </p:cNvSpPr>
          <p:nvPr/>
        </p:nvSpPr>
        <p:spPr>
          <a:xfrm>
            <a:off x="8601661" y="2444407"/>
            <a:ext cx="1832423" cy="49244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5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 spc="300" baseline="0">
                <a:solidFill>
                  <a:srgbClr val="284A9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300" b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Non-Newspaper</a:t>
            </a:r>
          </a:p>
          <a:p>
            <a:pPr>
              <a:lnSpc>
                <a:spcPct val="100000"/>
              </a:lnSpc>
            </a:pPr>
            <a:r>
              <a:rPr lang="en-US" sz="1300" b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Readers</a:t>
            </a:r>
            <a:endParaRPr lang="en-US" sz="1300" spc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33AD981-1A55-96DA-3FA0-8CCAB15BAB19}"/>
              </a:ext>
            </a:extLst>
          </p:cNvPr>
          <p:cNvCxnSpPr/>
          <p:nvPr/>
        </p:nvCxnSpPr>
        <p:spPr>
          <a:xfrm>
            <a:off x="8744704" y="2491909"/>
            <a:ext cx="0" cy="43628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373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hand putting a ballot into a box&#10;&#10;Description automatically generated">
            <a:extLst>
              <a:ext uri="{FF2B5EF4-FFF2-40B4-BE49-F238E27FC236}">
                <a16:creationId xmlns:a16="http://schemas.microsoft.com/office/drawing/2014/main" id="{0ACE26B2-46C1-3136-848E-F3F128073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220" y="2490535"/>
            <a:ext cx="1982107" cy="13421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86E6021-2396-B5DE-75EA-D7D018595851}"/>
              </a:ext>
            </a:extLst>
          </p:cNvPr>
          <p:cNvSpPr/>
          <p:nvPr/>
        </p:nvSpPr>
        <p:spPr>
          <a:xfrm>
            <a:off x="0" y="6610662"/>
            <a:ext cx="12192000" cy="247338"/>
          </a:xfrm>
          <a:prstGeom prst="rect">
            <a:avLst/>
          </a:prstGeom>
          <a:solidFill>
            <a:srgbClr val="005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E20B1C-30D6-ECC0-E124-A5EBF9F16768}"/>
              </a:ext>
            </a:extLst>
          </p:cNvPr>
          <p:cNvSpPr/>
          <p:nvPr/>
        </p:nvSpPr>
        <p:spPr>
          <a:xfrm>
            <a:off x="0" y="-8092"/>
            <a:ext cx="12192000" cy="45719"/>
          </a:xfrm>
          <a:prstGeom prst="rect">
            <a:avLst/>
          </a:prstGeom>
          <a:solidFill>
            <a:srgbClr val="005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2AAAE9-B14F-5F51-1F17-84AB4595451A}"/>
              </a:ext>
            </a:extLst>
          </p:cNvPr>
          <p:cNvSpPr/>
          <p:nvPr/>
        </p:nvSpPr>
        <p:spPr>
          <a:xfrm>
            <a:off x="0" y="338842"/>
            <a:ext cx="12192000" cy="680987"/>
          </a:xfrm>
          <a:prstGeom prst="rect">
            <a:avLst/>
          </a:prstGeom>
          <a:solidFill>
            <a:srgbClr val="0055A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>
            <a:noAutofit/>
          </a:bodyPr>
          <a:lstStyle/>
          <a:p>
            <a:pPr algn="l"/>
            <a:endParaRPr lang="en-US" sz="14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2ED6CCB-8D68-CF1D-11ED-18107445145B}"/>
              </a:ext>
            </a:extLst>
          </p:cNvPr>
          <p:cNvGrpSpPr/>
          <p:nvPr/>
        </p:nvGrpSpPr>
        <p:grpSpPr>
          <a:xfrm>
            <a:off x="4497863" y="5255323"/>
            <a:ext cx="6608805" cy="540650"/>
            <a:chOff x="4497863" y="5255323"/>
            <a:chExt cx="6608805" cy="540650"/>
          </a:xfrm>
          <a:solidFill>
            <a:schemeClr val="tx2">
              <a:lumMod val="20000"/>
              <a:lumOff val="80000"/>
              <a:alpha val="40000"/>
            </a:schemeClr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EF53E54-73B5-720A-56CB-EA4436472455}"/>
                </a:ext>
              </a:extLst>
            </p:cNvPr>
            <p:cNvSpPr/>
            <p:nvPr/>
          </p:nvSpPr>
          <p:spPr>
            <a:xfrm>
              <a:off x="4507627" y="5255323"/>
              <a:ext cx="3005281" cy="2681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EA2CB76-87C5-F96D-03F7-30A0B9566CDE}"/>
                </a:ext>
              </a:extLst>
            </p:cNvPr>
            <p:cNvSpPr/>
            <p:nvPr/>
          </p:nvSpPr>
          <p:spPr>
            <a:xfrm>
              <a:off x="4497863" y="5488689"/>
              <a:ext cx="6608805" cy="3072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89313366-6C79-7D8A-7AAF-95B9C9A3DB27}"/>
              </a:ext>
            </a:extLst>
          </p:cNvPr>
          <p:cNvSpPr/>
          <p:nvPr/>
        </p:nvSpPr>
        <p:spPr>
          <a:xfrm>
            <a:off x="3804590" y="2890374"/>
            <a:ext cx="7130620" cy="590065"/>
          </a:xfrm>
          <a:prstGeom prst="rect">
            <a:avLst/>
          </a:prstGeom>
          <a:solidFill>
            <a:schemeClr val="tx2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21F9615-D606-94DC-A179-A5B3727E241C}"/>
              </a:ext>
            </a:extLst>
          </p:cNvPr>
          <p:cNvSpPr txBox="1">
            <a:spLocks/>
          </p:cNvSpPr>
          <p:nvPr/>
        </p:nvSpPr>
        <p:spPr>
          <a:xfrm>
            <a:off x="0" y="188413"/>
            <a:ext cx="12192000" cy="7674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Voting 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US" sz="3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Elected Officials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37D3B99-1195-3A91-3D54-9D53CD60E6C9}"/>
              </a:ext>
            </a:extLst>
          </p:cNvPr>
          <p:cNvSpPr txBox="1">
            <a:spLocks/>
          </p:cNvSpPr>
          <p:nvPr/>
        </p:nvSpPr>
        <p:spPr>
          <a:xfrm>
            <a:off x="3985074" y="6610981"/>
            <a:ext cx="8040909" cy="2308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5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 spc="300" baseline="0">
                <a:solidFill>
                  <a:srgbClr val="284A9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n-US" sz="900" b="1" i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</a:t>
            </a:r>
            <a:r>
              <a:rPr lang="en-US" sz="900" i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Michigan State Study, 2023; Conducted by Coda Ventures   </a:t>
            </a:r>
            <a:r>
              <a:rPr lang="en-US" sz="900" b="1" i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Base:</a:t>
            </a:r>
            <a:r>
              <a:rPr lang="en-US" sz="900" i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Total adults</a:t>
            </a:r>
          </a:p>
        </p:txBody>
      </p:sp>
      <p:sp>
        <p:nvSpPr>
          <p:cNvPr id="16" name="South Dakota Adul..." descr="b028f8f9-9d38-4b35-983c-b7fe1a8829ac South Dakota Adul...">
            <a:extLst>
              <a:ext uri="{FF2B5EF4-FFF2-40B4-BE49-F238E27FC236}">
                <a16:creationId xmlns:a16="http://schemas.microsoft.com/office/drawing/2014/main" id="{2EABB28C-1F0B-3692-D6F4-414B3554B140}"/>
              </a:ext>
            </a:extLst>
          </p:cNvPr>
          <p:cNvSpPr txBox="1">
            <a:spLocks/>
          </p:cNvSpPr>
          <p:nvPr/>
        </p:nvSpPr>
        <p:spPr>
          <a:xfrm>
            <a:off x="1121437" y="1486421"/>
            <a:ext cx="9931331" cy="742950"/>
          </a:xfrm>
          <a:prstGeom prst="rect">
            <a:avLst/>
          </a:prstGeom>
          <a:noFill/>
        </p:spPr>
        <p:txBody>
          <a:bodyPr vert="horz" lIns="0" tIns="14288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3333"/>
              </a:lnSpc>
            </a:pPr>
            <a:r>
              <a:rPr lang="en-US" sz="2250" b="1" dirty="0">
                <a:latin typeface="Arial" panose="020B0604020202020204" pitchFamily="34" charset="0"/>
                <a:cs typeface="Arial" panose="020B0604020202020204" pitchFamily="34" charset="0"/>
              </a:rPr>
              <a:t>More than 9 out of 10 newspaper readers vote in local elections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58E9BF1-167C-62BC-5FFB-016C1A25B3C7}"/>
              </a:ext>
            </a:extLst>
          </p:cNvPr>
          <p:cNvSpPr/>
          <p:nvPr/>
        </p:nvSpPr>
        <p:spPr>
          <a:xfrm>
            <a:off x="7448204" y="2354086"/>
            <a:ext cx="3439873" cy="403096"/>
          </a:xfrm>
          <a:prstGeom prst="rect">
            <a:avLst/>
          </a:prstGeom>
          <a:solidFill>
            <a:srgbClr val="0055A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>
            <a:noAutofit/>
          </a:bodyPr>
          <a:lstStyle/>
          <a:p>
            <a:pPr algn="l"/>
            <a:endParaRPr lang="en-US" sz="1400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17912D5-D5C1-0FD8-0F78-20297BE2CC67}"/>
              </a:ext>
            </a:extLst>
          </p:cNvPr>
          <p:cNvSpPr txBox="1">
            <a:spLocks/>
          </p:cNvSpPr>
          <p:nvPr/>
        </p:nvSpPr>
        <p:spPr>
          <a:xfrm>
            <a:off x="7344632" y="2375133"/>
            <a:ext cx="1346178" cy="40011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5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 spc="300" baseline="0">
                <a:solidFill>
                  <a:srgbClr val="284A9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000" b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Michigan</a:t>
            </a:r>
          </a:p>
          <a:p>
            <a:pPr>
              <a:lnSpc>
                <a:spcPct val="100000"/>
              </a:lnSpc>
            </a:pPr>
            <a:r>
              <a:rPr lang="en-US" sz="1000" b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Adults</a:t>
            </a:r>
            <a:endParaRPr lang="en-US" sz="1000" spc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B3E83520-B9CE-CA17-D095-2227E01492E1}"/>
              </a:ext>
            </a:extLst>
          </p:cNvPr>
          <p:cNvSpPr txBox="1">
            <a:spLocks/>
          </p:cNvSpPr>
          <p:nvPr/>
        </p:nvSpPr>
        <p:spPr>
          <a:xfrm>
            <a:off x="8470162" y="2371745"/>
            <a:ext cx="1346178" cy="40011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5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 spc="300" baseline="0">
                <a:solidFill>
                  <a:srgbClr val="284A9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000" b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Newspaper</a:t>
            </a:r>
          </a:p>
          <a:p>
            <a:pPr>
              <a:lnSpc>
                <a:spcPct val="100000"/>
              </a:lnSpc>
            </a:pPr>
            <a:r>
              <a:rPr lang="en-US" sz="1000" b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Readers</a:t>
            </a:r>
            <a:endParaRPr lang="en-US" sz="1000" spc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1A064F85-8ABE-5B48-56A0-66E34B00EAF8}"/>
              </a:ext>
            </a:extLst>
          </p:cNvPr>
          <p:cNvSpPr txBox="1">
            <a:spLocks/>
          </p:cNvSpPr>
          <p:nvPr/>
        </p:nvSpPr>
        <p:spPr>
          <a:xfrm>
            <a:off x="9587209" y="2371740"/>
            <a:ext cx="1346178" cy="40011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5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 spc="300" baseline="0">
                <a:solidFill>
                  <a:srgbClr val="284A9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000" b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Non-Newspaper</a:t>
            </a:r>
          </a:p>
          <a:p>
            <a:pPr>
              <a:lnSpc>
                <a:spcPct val="100000"/>
              </a:lnSpc>
            </a:pPr>
            <a:r>
              <a:rPr lang="en-US" sz="1000" b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Readers</a:t>
            </a:r>
            <a:endParaRPr lang="en-US" sz="1000" spc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593D91F-6F94-3DA6-73D0-01483D3D2995}"/>
              </a:ext>
            </a:extLst>
          </p:cNvPr>
          <p:cNvCxnSpPr/>
          <p:nvPr/>
        </p:nvCxnSpPr>
        <p:spPr>
          <a:xfrm>
            <a:off x="8594145" y="2408827"/>
            <a:ext cx="0" cy="32051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E87E709-71DE-76F3-39DD-FA1EB68EF298}"/>
              </a:ext>
            </a:extLst>
          </p:cNvPr>
          <p:cNvCxnSpPr/>
          <p:nvPr/>
        </p:nvCxnSpPr>
        <p:spPr>
          <a:xfrm>
            <a:off x="9641421" y="2406637"/>
            <a:ext cx="0" cy="32051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>
            <a:extLst>
              <a:ext uri="{FF2B5EF4-FFF2-40B4-BE49-F238E27FC236}">
                <a16:creationId xmlns:a16="http://schemas.microsoft.com/office/drawing/2014/main" id="{8AFA6BAA-D747-8A0D-15DF-275CAFFD8853}"/>
              </a:ext>
            </a:extLst>
          </p:cNvPr>
          <p:cNvSpPr txBox="1">
            <a:spLocks/>
          </p:cNvSpPr>
          <p:nvPr/>
        </p:nvSpPr>
        <p:spPr>
          <a:xfrm>
            <a:off x="3931966" y="2669273"/>
            <a:ext cx="7422607" cy="738664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ctr" defTabSz="5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 spc="300" baseline="0">
                <a:solidFill>
                  <a:srgbClr val="284A9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endParaRPr lang="en-US" sz="1400" b="1" spc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sz="1400" b="1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Vote in state/national elections	</a:t>
            </a:r>
            <a:r>
              <a:rPr lang="en-US" sz="14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80%	       82%	         69%</a:t>
            </a:r>
          </a:p>
          <a:p>
            <a:pPr algn="l">
              <a:lnSpc>
                <a:spcPct val="100000"/>
              </a:lnSpc>
            </a:pPr>
            <a:r>
              <a:rPr lang="en-US" sz="1400" b="1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Vote in local/school board/city elections</a:t>
            </a:r>
            <a:r>
              <a:rPr lang="en-US" sz="14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91%	       93%	</a:t>
            </a:r>
            <a:r>
              <a:rPr lang="en-US" sz="1400" spc="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14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78%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0C95CC2-E4BE-E702-C245-5648962CD036}"/>
              </a:ext>
            </a:extLst>
          </p:cNvPr>
          <p:cNvSpPr txBox="1">
            <a:spLocks/>
          </p:cNvSpPr>
          <p:nvPr/>
        </p:nvSpPr>
        <p:spPr>
          <a:xfrm>
            <a:off x="4630224" y="5289298"/>
            <a:ext cx="6775068" cy="738664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ctr" defTabSz="5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 spc="300" baseline="0">
                <a:solidFill>
                  <a:srgbClr val="284A9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1400" b="1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Contacted an elected official/</a:t>
            </a:r>
          </a:p>
          <a:p>
            <a:pPr algn="l">
              <a:lnSpc>
                <a:spcPct val="100000"/>
              </a:lnSpc>
            </a:pPr>
            <a:r>
              <a:rPr lang="en-US" sz="1400" b="1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leader </a:t>
            </a:r>
            <a:r>
              <a:rPr lang="en-US" sz="14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(past 2 years)  	      38%	        42%	         17%</a:t>
            </a:r>
          </a:p>
          <a:p>
            <a:pPr algn="l">
              <a:lnSpc>
                <a:spcPct val="100000"/>
              </a:lnSpc>
            </a:pPr>
            <a:endParaRPr lang="en-US" sz="1400" spc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9A3C0C0-3224-D7BC-FF1D-3793E731B97F}"/>
              </a:ext>
            </a:extLst>
          </p:cNvPr>
          <p:cNvSpPr/>
          <p:nvPr/>
        </p:nvSpPr>
        <p:spPr>
          <a:xfrm>
            <a:off x="7624888" y="4988525"/>
            <a:ext cx="3439873" cy="403096"/>
          </a:xfrm>
          <a:prstGeom prst="rect">
            <a:avLst/>
          </a:prstGeom>
          <a:solidFill>
            <a:srgbClr val="0055A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>
            <a:noAutofit/>
          </a:bodyPr>
          <a:lstStyle/>
          <a:p>
            <a:pPr algn="l"/>
            <a:endParaRPr lang="en-US" sz="1400" dirty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39A51BC5-3BF8-5FA8-DEE4-547BF46A51A6}"/>
              </a:ext>
            </a:extLst>
          </p:cNvPr>
          <p:cNvSpPr txBox="1">
            <a:spLocks/>
          </p:cNvSpPr>
          <p:nvPr/>
        </p:nvSpPr>
        <p:spPr>
          <a:xfrm>
            <a:off x="7521316" y="5009572"/>
            <a:ext cx="1346178" cy="40011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5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 spc="300" baseline="0">
                <a:solidFill>
                  <a:srgbClr val="284A9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000" b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Michigan</a:t>
            </a:r>
          </a:p>
          <a:p>
            <a:pPr>
              <a:lnSpc>
                <a:spcPct val="100000"/>
              </a:lnSpc>
            </a:pPr>
            <a:r>
              <a:rPr lang="en-US" sz="1000" b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Adults</a:t>
            </a:r>
            <a:endParaRPr lang="en-US" sz="1000" spc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AE7AA27F-A76A-61BC-A268-A4C2F0EF4442}"/>
              </a:ext>
            </a:extLst>
          </p:cNvPr>
          <p:cNvSpPr txBox="1">
            <a:spLocks/>
          </p:cNvSpPr>
          <p:nvPr/>
        </p:nvSpPr>
        <p:spPr>
          <a:xfrm>
            <a:off x="8646846" y="5006184"/>
            <a:ext cx="1346178" cy="40011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5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 spc="300" baseline="0">
                <a:solidFill>
                  <a:srgbClr val="284A9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000" b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Newspaper</a:t>
            </a:r>
          </a:p>
          <a:p>
            <a:pPr>
              <a:lnSpc>
                <a:spcPct val="100000"/>
              </a:lnSpc>
            </a:pPr>
            <a:r>
              <a:rPr lang="en-US" sz="1000" b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Readers</a:t>
            </a:r>
            <a:endParaRPr lang="en-US" sz="1000" spc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D68F5E98-CBC9-4F0D-CFB3-4765CAE5A309}"/>
              </a:ext>
            </a:extLst>
          </p:cNvPr>
          <p:cNvSpPr txBox="1">
            <a:spLocks/>
          </p:cNvSpPr>
          <p:nvPr/>
        </p:nvSpPr>
        <p:spPr>
          <a:xfrm>
            <a:off x="9763893" y="5006179"/>
            <a:ext cx="1346178" cy="40011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5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 spc="300" baseline="0">
                <a:solidFill>
                  <a:srgbClr val="284A9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000" b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Non-Newspaper</a:t>
            </a:r>
          </a:p>
          <a:p>
            <a:pPr>
              <a:lnSpc>
                <a:spcPct val="100000"/>
              </a:lnSpc>
            </a:pPr>
            <a:r>
              <a:rPr lang="en-US" sz="1000" b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Readers</a:t>
            </a:r>
            <a:endParaRPr lang="en-US" sz="1000" spc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5C26093-9BA1-8C39-E8B4-5A7DF6504396}"/>
              </a:ext>
            </a:extLst>
          </p:cNvPr>
          <p:cNvCxnSpPr/>
          <p:nvPr/>
        </p:nvCxnSpPr>
        <p:spPr>
          <a:xfrm>
            <a:off x="8770829" y="5043266"/>
            <a:ext cx="0" cy="32051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6BC90BD-6A27-3F7D-0350-FBFEED8ECD57}"/>
              </a:ext>
            </a:extLst>
          </p:cNvPr>
          <p:cNvCxnSpPr/>
          <p:nvPr/>
        </p:nvCxnSpPr>
        <p:spPr>
          <a:xfrm>
            <a:off x="9830631" y="5041076"/>
            <a:ext cx="0" cy="32051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South Dakota Adul..." descr="b028f8f9-9d38-4b35-983c-b7fe1a8829ac South Dakota Adul...">
            <a:extLst>
              <a:ext uri="{FF2B5EF4-FFF2-40B4-BE49-F238E27FC236}">
                <a16:creationId xmlns:a16="http://schemas.microsoft.com/office/drawing/2014/main" id="{A5F503DC-8A49-8B6F-E795-B569C27D9159}"/>
              </a:ext>
            </a:extLst>
          </p:cNvPr>
          <p:cNvSpPr txBox="1">
            <a:spLocks/>
          </p:cNvSpPr>
          <p:nvPr/>
        </p:nvSpPr>
        <p:spPr>
          <a:xfrm>
            <a:off x="1102385" y="4224861"/>
            <a:ext cx="9931331" cy="742950"/>
          </a:xfrm>
          <a:prstGeom prst="rect">
            <a:avLst/>
          </a:prstGeom>
          <a:noFill/>
        </p:spPr>
        <p:txBody>
          <a:bodyPr vert="horz" lIns="0" tIns="14288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3333"/>
              </a:lnSpc>
            </a:pPr>
            <a:r>
              <a:rPr lang="en-US" sz="2250" b="1" dirty="0">
                <a:latin typeface="Arial" panose="020B0604020202020204" pitchFamily="34" charset="0"/>
                <a:cs typeface="Arial" panose="020B0604020202020204" pitchFamily="34" charset="0"/>
              </a:rPr>
              <a:t>Newspapers reach almost 9 out of 10 adults who contacted officials</a:t>
            </a:r>
          </a:p>
        </p:txBody>
      </p:sp>
      <p:pic>
        <p:nvPicPr>
          <p:cNvPr id="39" name="Picture 38" descr="Icon&#10;&#10;Description automatically generated">
            <a:extLst>
              <a:ext uri="{FF2B5EF4-FFF2-40B4-BE49-F238E27FC236}">
                <a16:creationId xmlns:a16="http://schemas.microsoft.com/office/drawing/2014/main" id="{F00E6581-E539-F899-FFD5-3376B4D6EC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BFCFD"/>
              </a:clrFrom>
              <a:clrTo>
                <a:srgbClr val="FBFCFD">
                  <a:alpha val="0"/>
                </a:srgbClr>
              </a:clrTo>
            </a:clrChange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8557" y="5212736"/>
            <a:ext cx="313564" cy="604073"/>
          </a:xfrm>
          <a:prstGeom prst="rect">
            <a:avLst/>
          </a:prstGeom>
        </p:spPr>
      </p:pic>
      <p:pic>
        <p:nvPicPr>
          <p:cNvPr id="55" name="Picture 54" descr="Icon&#10;&#10;Description automatically generated">
            <a:extLst>
              <a:ext uri="{FF2B5EF4-FFF2-40B4-BE49-F238E27FC236}">
                <a16:creationId xmlns:a16="http://schemas.microsoft.com/office/drawing/2014/main" id="{CA821DBA-B038-7186-E4FC-55072FBE5A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BFCFD"/>
              </a:clrFrom>
              <a:clrTo>
                <a:srgbClr val="FBFCFD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2546" y="5214055"/>
            <a:ext cx="313564" cy="604073"/>
          </a:xfrm>
          <a:prstGeom prst="rect">
            <a:avLst/>
          </a:prstGeom>
        </p:spPr>
      </p:pic>
      <p:pic>
        <p:nvPicPr>
          <p:cNvPr id="56" name="Picture 55" descr="Icon&#10;&#10;Description automatically generated">
            <a:extLst>
              <a:ext uri="{FF2B5EF4-FFF2-40B4-BE49-F238E27FC236}">
                <a16:creationId xmlns:a16="http://schemas.microsoft.com/office/drawing/2014/main" id="{FE6BAE67-D2B0-6069-4682-5F0C59F4FE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BFCFD"/>
              </a:clrFrom>
              <a:clrTo>
                <a:srgbClr val="FBFCFD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3673" y="5209308"/>
            <a:ext cx="313564" cy="604073"/>
          </a:xfrm>
          <a:prstGeom prst="rect">
            <a:avLst/>
          </a:prstGeom>
        </p:spPr>
      </p:pic>
      <p:pic>
        <p:nvPicPr>
          <p:cNvPr id="57" name="Picture 56" descr="Icon&#10;&#10;Description automatically generated">
            <a:extLst>
              <a:ext uri="{FF2B5EF4-FFF2-40B4-BE49-F238E27FC236}">
                <a16:creationId xmlns:a16="http://schemas.microsoft.com/office/drawing/2014/main" id="{CAB4B3AE-9AFA-BD2E-322C-07159D0660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BFCFD"/>
              </a:clrFrom>
              <a:clrTo>
                <a:srgbClr val="FBFCFD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74800" y="5210627"/>
            <a:ext cx="313564" cy="604073"/>
          </a:xfrm>
          <a:prstGeom prst="rect">
            <a:avLst/>
          </a:prstGeom>
        </p:spPr>
      </p:pic>
      <p:pic>
        <p:nvPicPr>
          <p:cNvPr id="58" name="Picture 57" descr="Icon&#10;&#10;Description automatically generated">
            <a:extLst>
              <a:ext uri="{FF2B5EF4-FFF2-40B4-BE49-F238E27FC236}">
                <a16:creationId xmlns:a16="http://schemas.microsoft.com/office/drawing/2014/main" id="{99F392AF-2A15-AC78-910B-82BA1572AD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BFCFD"/>
              </a:clrFrom>
              <a:clrTo>
                <a:srgbClr val="FBFCFD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66739" y="5210627"/>
            <a:ext cx="313564" cy="604073"/>
          </a:xfrm>
          <a:prstGeom prst="rect">
            <a:avLst/>
          </a:prstGeom>
        </p:spPr>
      </p:pic>
      <p:pic>
        <p:nvPicPr>
          <p:cNvPr id="59" name="Picture 58" descr="Icon&#10;&#10;Description automatically generated">
            <a:extLst>
              <a:ext uri="{FF2B5EF4-FFF2-40B4-BE49-F238E27FC236}">
                <a16:creationId xmlns:a16="http://schemas.microsoft.com/office/drawing/2014/main" id="{94C927CF-7457-E9E5-6133-9B23288D33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BFCFD"/>
              </a:clrFrom>
              <a:clrTo>
                <a:srgbClr val="FBFCFD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47866" y="5215374"/>
            <a:ext cx="313564" cy="604073"/>
          </a:xfrm>
          <a:prstGeom prst="rect">
            <a:avLst/>
          </a:prstGeom>
        </p:spPr>
      </p:pic>
      <p:pic>
        <p:nvPicPr>
          <p:cNvPr id="60" name="Picture 59" descr="Icon&#10;&#10;Description automatically generated">
            <a:extLst>
              <a:ext uri="{FF2B5EF4-FFF2-40B4-BE49-F238E27FC236}">
                <a16:creationId xmlns:a16="http://schemas.microsoft.com/office/drawing/2014/main" id="{485FB45B-4197-6189-8F66-C25384C975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BFCFD"/>
              </a:clrFrom>
              <a:clrTo>
                <a:srgbClr val="FBFCFD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8992" y="5216692"/>
            <a:ext cx="313564" cy="604073"/>
          </a:xfrm>
          <a:prstGeom prst="rect">
            <a:avLst/>
          </a:prstGeom>
        </p:spPr>
      </p:pic>
      <p:pic>
        <p:nvPicPr>
          <p:cNvPr id="61" name="Picture 60" descr="Icon&#10;&#10;Description automatically generated">
            <a:extLst>
              <a:ext uri="{FF2B5EF4-FFF2-40B4-BE49-F238E27FC236}">
                <a16:creationId xmlns:a16="http://schemas.microsoft.com/office/drawing/2014/main" id="{A117FD63-BF58-AF0A-A226-2C838F2D01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BFCFD"/>
              </a:clrFrom>
              <a:clrTo>
                <a:srgbClr val="FBFCFD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20932" y="5212736"/>
            <a:ext cx="313564" cy="604073"/>
          </a:xfrm>
          <a:prstGeom prst="rect">
            <a:avLst/>
          </a:prstGeom>
        </p:spPr>
      </p:pic>
      <p:pic>
        <p:nvPicPr>
          <p:cNvPr id="62" name="Picture 61" descr="Icon&#10;&#10;Description automatically generated">
            <a:extLst>
              <a:ext uri="{FF2B5EF4-FFF2-40B4-BE49-F238E27FC236}">
                <a16:creationId xmlns:a16="http://schemas.microsoft.com/office/drawing/2014/main" id="{0E2784D5-7C7C-C2C2-30E8-A2FECD483C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BFCFD"/>
              </a:clrFrom>
              <a:clrTo>
                <a:srgbClr val="FBFCFD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5344" y="5206363"/>
            <a:ext cx="313564" cy="604073"/>
          </a:xfrm>
          <a:prstGeom prst="rect">
            <a:avLst/>
          </a:prstGeom>
        </p:spPr>
      </p:pic>
      <p:pic>
        <p:nvPicPr>
          <p:cNvPr id="63" name="Picture 62" descr="Icon&#10;&#10;Description automatically generated">
            <a:extLst>
              <a:ext uri="{FF2B5EF4-FFF2-40B4-BE49-F238E27FC236}">
                <a16:creationId xmlns:a16="http://schemas.microsoft.com/office/drawing/2014/main" id="{5C96462A-8023-28AC-6AE7-DADA238270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BFCFD"/>
              </a:clrFrom>
              <a:clrTo>
                <a:srgbClr val="FBFCFD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7284" y="5202407"/>
            <a:ext cx="313564" cy="60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39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E2DD5EB-05A2-7C36-D82B-D39FF5A58CDF}"/>
              </a:ext>
            </a:extLst>
          </p:cNvPr>
          <p:cNvSpPr/>
          <p:nvPr/>
        </p:nvSpPr>
        <p:spPr>
          <a:xfrm>
            <a:off x="0" y="6610662"/>
            <a:ext cx="12192000" cy="247338"/>
          </a:xfrm>
          <a:prstGeom prst="rect">
            <a:avLst/>
          </a:prstGeom>
          <a:solidFill>
            <a:srgbClr val="005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72555C-33E1-0B1C-3F12-D0E895E87FF8}"/>
              </a:ext>
            </a:extLst>
          </p:cNvPr>
          <p:cNvSpPr/>
          <p:nvPr/>
        </p:nvSpPr>
        <p:spPr>
          <a:xfrm>
            <a:off x="0" y="-8092"/>
            <a:ext cx="12192000" cy="45719"/>
          </a:xfrm>
          <a:prstGeom prst="rect">
            <a:avLst/>
          </a:prstGeom>
          <a:solidFill>
            <a:srgbClr val="005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1BA28F8-8C56-E52E-6963-60092A1EBB23}"/>
              </a:ext>
            </a:extLst>
          </p:cNvPr>
          <p:cNvSpPr txBox="1">
            <a:spLocks/>
          </p:cNvSpPr>
          <p:nvPr/>
        </p:nvSpPr>
        <p:spPr>
          <a:xfrm>
            <a:off x="3985074" y="6610981"/>
            <a:ext cx="8040909" cy="2308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5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 spc="300" baseline="0">
                <a:solidFill>
                  <a:srgbClr val="284A9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n-US" sz="900" b="1" i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</a:t>
            </a:r>
            <a:r>
              <a:rPr lang="en-US" sz="900" i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Michigan State Study, 2023; Conducted by Coda Ventures   </a:t>
            </a:r>
            <a:r>
              <a:rPr lang="en-US" sz="900" b="1" i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Base:</a:t>
            </a:r>
            <a:r>
              <a:rPr lang="en-US" sz="900" i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Total adults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D50A70-F08C-8955-B206-8AA21B1568A9}"/>
              </a:ext>
            </a:extLst>
          </p:cNvPr>
          <p:cNvSpPr/>
          <p:nvPr/>
        </p:nvSpPr>
        <p:spPr>
          <a:xfrm>
            <a:off x="890089" y="3577717"/>
            <a:ext cx="10135700" cy="327018"/>
          </a:xfrm>
          <a:prstGeom prst="rect">
            <a:avLst/>
          </a:prstGeom>
          <a:solidFill>
            <a:schemeClr val="tx2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5FA92B-3536-1DB9-8F5B-4EF79006553B}"/>
              </a:ext>
            </a:extLst>
          </p:cNvPr>
          <p:cNvSpPr/>
          <p:nvPr/>
        </p:nvSpPr>
        <p:spPr>
          <a:xfrm>
            <a:off x="0" y="338842"/>
            <a:ext cx="12192000" cy="680987"/>
          </a:xfrm>
          <a:prstGeom prst="rect">
            <a:avLst/>
          </a:prstGeom>
          <a:solidFill>
            <a:srgbClr val="0055A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>
            <a:noAutofit/>
          </a:bodyPr>
          <a:lstStyle/>
          <a:p>
            <a:pPr algn="l"/>
            <a:endParaRPr lang="en-US" sz="14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62C0464-4992-11FF-9D85-96B9C569A8A7}"/>
              </a:ext>
            </a:extLst>
          </p:cNvPr>
          <p:cNvSpPr txBox="1">
            <a:spLocks/>
          </p:cNvSpPr>
          <p:nvPr/>
        </p:nvSpPr>
        <p:spPr>
          <a:xfrm>
            <a:off x="0" y="188413"/>
            <a:ext cx="12192000" cy="7674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Voting Information Sources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CDF731-FB0B-D7EC-C7DB-418DF56967C1}"/>
              </a:ext>
            </a:extLst>
          </p:cNvPr>
          <p:cNvSpPr/>
          <p:nvPr/>
        </p:nvSpPr>
        <p:spPr>
          <a:xfrm>
            <a:off x="6339753" y="2520584"/>
            <a:ext cx="4682370" cy="548696"/>
          </a:xfrm>
          <a:prstGeom prst="rect">
            <a:avLst/>
          </a:prstGeom>
          <a:solidFill>
            <a:srgbClr val="0055A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>
            <a:noAutofit/>
          </a:bodyPr>
          <a:lstStyle/>
          <a:p>
            <a:pPr algn="l"/>
            <a:endParaRPr lang="en-US" sz="14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30AE167-2189-5C7B-5371-3387BFB68C5E}"/>
              </a:ext>
            </a:extLst>
          </p:cNvPr>
          <p:cNvSpPr txBox="1">
            <a:spLocks/>
          </p:cNvSpPr>
          <p:nvPr/>
        </p:nvSpPr>
        <p:spPr>
          <a:xfrm>
            <a:off x="6198769" y="2524519"/>
            <a:ext cx="1832423" cy="52322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5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 spc="300" baseline="0">
                <a:solidFill>
                  <a:srgbClr val="284A9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400" b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</a:p>
          <a:p>
            <a:pPr>
              <a:lnSpc>
                <a:spcPct val="100000"/>
              </a:lnSpc>
            </a:pPr>
            <a:r>
              <a:rPr lang="en-US" sz="1400" b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Often</a:t>
            </a:r>
            <a:endParaRPr lang="en-US" sz="1400" spc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7D29736-7C4C-D708-0936-EF321D28F26D}"/>
              </a:ext>
            </a:extLst>
          </p:cNvPr>
          <p:cNvSpPr txBox="1">
            <a:spLocks/>
          </p:cNvSpPr>
          <p:nvPr/>
        </p:nvSpPr>
        <p:spPr>
          <a:xfrm>
            <a:off x="7730846" y="2519907"/>
            <a:ext cx="1832423" cy="52322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5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 spc="300" baseline="0">
                <a:solidFill>
                  <a:srgbClr val="284A9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400" b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</a:p>
          <a:p>
            <a:pPr>
              <a:lnSpc>
                <a:spcPct val="100000"/>
              </a:lnSpc>
            </a:pPr>
            <a:r>
              <a:rPr lang="en-US" sz="1400" b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Somewhat</a:t>
            </a:r>
            <a:endParaRPr lang="en-US" sz="1400" spc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C2FE694-7C97-658C-F261-2635E4EF91D4}"/>
              </a:ext>
            </a:extLst>
          </p:cNvPr>
          <p:cNvSpPr txBox="1">
            <a:spLocks/>
          </p:cNvSpPr>
          <p:nvPr/>
        </p:nvSpPr>
        <p:spPr>
          <a:xfrm>
            <a:off x="9251375" y="2519901"/>
            <a:ext cx="1832423" cy="52322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5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 spc="300" baseline="0">
                <a:solidFill>
                  <a:srgbClr val="284A9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400" b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</a:t>
            </a:r>
          </a:p>
          <a:p>
            <a:pPr>
              <a:lnSpc>
                <a:spcPct val="100000"/>
              </a:lnSpc>
            </a:pPr>
            <a:r>
              <a:rPr lang="en-US" sz="1400" b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Use</a:t>
            </a:r>
            <a:endParaRPr lang="en-US" sz="1400" spc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0FEA751-8E7F-C87E-1968-146A2793B678}"/>
              </a:ext>
            </a:extLst>
          </p:cNvPr>
          <p:cNvCxnSpPr/>
          <p:nvPr/>
        </p:nvCxnSpPr>
        <p:spPr>
          <a:xfrm>
            <a:off x="7899612" y="2595097"/>
            <a:ext cx="0" cy="43628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AF746C3-4E5C-E107-0D1F-083268E0ECC9}"/>
              </a:ext>
            </a:extLst>
          </p:cNvPr>
          <p:cNvCxnSpPr/>
          <p:nvPr/>
        </p:nvCxnSpPr>
        <p:spPr>
          <a:xfrm>
            <a:off x="9444522" y="2592117"/>
            <a:ext cx="0" cy="43628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C6B552C1-3F21-B43D-EF1D-A9AE91A8B6E5}"/>
              </a:ext>
            </a:extLst>
          </p:cNvPr>
          <p:cNvSpPr txBox="1">
            <a:spLocks/>
          </p:cNvSpPr>
          <p:nvPr/>
        </p:nvSpPr>
        <p:spPr>
          <a:xfrm>
            <a:off x="1219200" y="1428036"/>
            <a:ext cx="9772140" cy="76944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5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 spc="300" baseline="0">
                <a:solidFill>
                  <a:srgbClr val="284A9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200" b="1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newspapers/newspaper websites are relied on and trusted</a:t>
            </a:r>
          </a:p>
          <a:p>
            <a:pPr>
              <a:lnSpc>
                <a:spcPct val="100000"/>
              </a:lnSpc>
            </a:pPr>
            <a:r>
              <a:rPr lang="en-US" sz="2200" b="1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Michigan adults for information about voting and elections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3079C4A-24FC-1DE9-7D32-D41911A82EB9}"/>
              </a:ext>
            </a:extLst>
          </p:cNvPr>
          <p:cNvSpPr/>
          <p:nvPr/>
        </p:nvSpPr>
        <p:spPr>
          <a:xfrm>
            <a:off x="876300" y="4305214"/>
            <a:ext cx="10135700" cy="327018"/>
          </a:xfrm>
          <a:prstGeom prst="rect">
            <a:avLst/>
          </a:prstGeom>
          <a:solidFill>
            <a:schemeClr val="tx2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DA52BD3-F4B7-24FC-6B77-CD1B61516168}"/>
              </a:ext>
            </a:extLst>
          </p:cNvPr>
          <p:cNvSpPr/>
          <p:nvPr/>
        </p:nvSpPr>
        <p:spPr>
          <a:xfrm>
            <a:off x="876300" y="5021207"/>
            <a:ext cx="10135700" cy="327018"/>
          </a:xfrm>
          <a:prstGeom prst="rect">
            <a:avLst/>
          </a:prstGeom>
          <a:solidFill>
            <a:schemeClr val="tx2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8CB8181-6E86-773C-A01B-7681A03557B5}"/>
              </a:ext>
            </a:extLst>
          </p:cNvPr>
          <p:cNvSpPr/>
          <p:nvPr/>
        </p:nvSpPr>
        <p:spPr>
          <a:xfrm>
            <a:off x="876300" y="5714196"/>
            <a:ext cx="10135700" cy="327018"/>
          </a:xfrm>
          <a:prstGeom prst="rect">
            <a:avLst/>
          </a:prstGeom>
          <a:solidFill>
            <a:schemeClr val="tx2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98C65330-48A9-9173-5277-17FEBD7D2CB0}"/>
              </a:ext>
            </a:extLst>
          </p:cNvPr>
          <p:cNvSpPr txBox="1">
            <a:spLocks/>
          </p:cNvSpPr>
          <p:nvPr/>
        </p:nvSpPr>
        <p:spPr>
          <a:xfrm>
            <a:off x="1005349" y="3167830"/>
            <a:ext cx="10481991" cy="292772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ctr" defTabSz="5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 spc="300" baseline="0">
                <a:solidFill>
                  <a:srgbClr val="284A9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760"/>
              </a:lnSpc>
            </a:pPr>
            <a:r>
              <a:rPr lang="en-US" sz="18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newspapers/newspaper websites			  	   34%		   40%		   26%</a:t>
            </a:r>
          </a:p>
          <a:p>
            <a:pPr algn="l">
              <a:lnSpc>
                <a:spcPts val="2760"/>
              </a:lnSpc>
            </a:pPr>
            <a:r>
              <a:rPr lang="en-US" sz="18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 of mouth (family, friends, co-workers, etc.)	  	   30%		   46%		   24%</a:t>
            </a:r>
          </a:p>
          <a:p>
            <a:pPr algn="l">
              <a:lnSpc>
                <a:spcPts val="2760"/>
              </a:lnSpc>
            </a:pPr>
            <a:r>
              <a:rPr lang="en-US" sz="18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TV									  	   27%		   40%		   34%</a:t>
            </a:r>
          </a:p>
          <a:p>
            <a:pPr algn="l">
              <a:lnSpc>
                <a:spcPts val="2760"/>
              </a:lnSpc>
            </a:pPr>
            <a:r>
              <a:rPr lang="en-US" sz="18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media								  	   29%		   31%		   40%</a:t>
            </a:r>
          </a:p>
          <a:p>
            <a:pPr algn="l">
              <a:lnSpc>
                <a:spcPts val="2760"/>
              </a:lnSpc>
            </a:pPr>
            <a:r>
              <a:rPr lang="en-US" sz="18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State/county/city election websites				  	   22%		   38%		   40%</a:t>
            </a:r>
          </a:p>
          <a:p>
            <a:pPr algn="l">
              <a:lnSpc>
                <a:spcPts val="2760"/>
              </a:lnSpc>
            </a:pPr>
            <a:r>
              <a:rPr lang="en-US" sz="18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radio								  	   14%		   28%		   58%</a:t>
            </a:r>
          </a:p>
          <a:p>
            <a:pPr algn="l">
              <a:lnSpc>
                <a:spcPts val="2760"/>
              </a:lnSpc>
            </a:pPr>
            <a:r>
              <a:rPr lang="en-US" sz="18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mail (delivered to your home)			  	   17%		   38%		   45%</a:t>
            </a:r>
          </a:p>
          <a:p>
            <a:pPr algn="l">
              <a:lnSpc>
                <a:spcPts val="2760"/>
              </a:lnSpc>
            </a:pPr>
            <a:r>
              <a:rPr lang="en-US" sz="18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Podcasts									  	   10%		   18%		   72%</a:t>
            </a:r>
          </a:p>
        </p:txBody>
      </p:sp>
    </p:spTree>
    <p:extLst>
      <p:ext uri="{BB962C8B-B14F-4D97-AF65-F5344CB8AC3E}">
        <p14:creationId xmlns:p14="http://schemas.microsoft.com/office/powerpoint/2010/main" val="96737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8A9B98D-051E-BDEB-78ED-A7D3B2B02EE8}"/>
              </a:ext>
            </a:extLst>
          </p:cNvPr>
          <p:cNvSpPr/>
          <p:nvPr/>
        </p:nvSpPr>
        <p:spPr>
          <a:xfrm>
            <a:off x="0" y="6616599"/>
            <a:ext cx="12192000" cy="244545"/>
          </a:xfrm>
          <a:prstGeom prst="rect">
            <a:avLst/>
          </a:prstGeom>
          <a:solidFill>
            <a:srgbClr val="005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68BA5E-7922-6E7D-36BD-7555FE38AB80}"/>
              </a:ext>
            </a:extLst>
          </p:cNvPr>
          <p:cNvSpPr/>
          <p:nvPr/>
        </p:nvSpPr>
        <p:spPr>
          <a:xfrm>
            <a:off x="0" y="-8092"/>
            <a:ext cx="12192000" cy="45719"/>
          </a:xfrm>
          <a:prstGeom prst="rect">
            <a:avLst/>
          </a:prstGeom>
          <a:solidFill>
            <a:srgbClr val="005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DCC294C-2F62-50EB-70C5-BB35C6024C4B}"/>
              </a:ext>
            </a:extLst>
          </p:cNvPr>
          <p:cNvSpPr txBox="1">
            <a:spLocks/>
          </p:cNvSpPr>
          <p:nvPr/>
        </p:nvSpPr>
        <p:spPr>
          <a:xfrm>
            <a:off x="3985074" y="6627023"/>
            <a:ext cx="8040909" cy="2308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5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 spc="300" baseline="0">
                <a:solidFill>
                  <a:srgbClr val="284A9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n-US" sz="900" b="1" i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</a:t>
            </a:r>
            <a:r>
              <a:rPr lang="en-US" sz="900" i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America's Newspapers 2023 Local Newspaper Study; Conducted by Coda Ventures   </a:t>
            </a:r>
            <a:r>
              <a:rPr lang="en-US" sz="900" b="1" i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Base:</a:t>
            </a:r>
            <a:r>
              <a:rPr lang="en-US" sz="900" i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Total adults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9266560-4D25-1C72-7FD5-8EE49D69F9C5}"/>
              </a:ext>
            </a:extLst>
          </p:cNvPr>
          <p:cNvSpPr txBox="1">
            <a:spLocks/>
          </p:cNvSpPr>
          <p:nvPr/>
        </p:nvSpPr>
        <p:spPr>
          <a:xfrm>
            <a:off x="1086678" y="426545"/>
            <a:ext cx="10045149" cy="6203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600" b="1" dirty="0">
                <a:latin typeface="Avenir" panose="02000503020000020003" pitchFamily="2" charset="0"/>
                <a:cs typeface="Arial Black" panose="020B0604020202020204" pitchFamily="34" charset="0"/>
              </a:rPr>
              <a:t>The need "To stay informed" and “Feeling connected to their communities" ranks highest across generational groups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FEEB335-2DEA-BA82-A7EE-FE7E14BE3423}"/>
              </a:ext>
            </a:extLst>
          </p:cNvPr>
          <p:cNvSpPr txBox="1">
            <a:spLocks/>
          </p:cNvSpPr>
          <p:nvPr/>
        </p:nvSpPr>
        <p:spPr>
          <a:xfrm>
            <a:off x="615203" y="1551826"/>
            <a:ext cx="5223392" cy="53988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1500" b="1" dirty="0">
                <a:latin typeface="Avenir Heavy" panose="02000503020000020003" pitchFamily="2" charset="0"/>
                <a:cs typeface="Arial Black" panose="020B0604020202020204" pitchFamily="34" charset="0"/>
              </a:rPr>
              <a:t>Top Reasons Generational Groups Read/Use Local News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0C4FB09-09BB-37D7-42E1-84B615DAF6A4}"/>
              </a:ext>
            </a:extLst>
          </p:cNvPr>
          <p:cNvSpPr txBox="1">
            <a:spLocks/>
          </p:cNvSpPr>
          <p:nvPr/>
        </p:nvSpPr>
        <p:spPr>
          <a:xfrm>
            <a:off x="1980953" y="1989150"/>
            <a:ext cx="4888776" cy="58477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5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 spc="300" baseline="0">
                <a:solidFill>
                  <a:srgbClr val="284A9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1600" spc="0" dirty="0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#1  To stay informed (70%)</a:t>
            </a:r>
          </a:p>
          <a:p>
            <a:pPr algn="l">
              <a:lnSpc>
                <a:spcPct val="100000"/>
              </a:lnSpc>
            </a:pPr>
            <a:r>
              <a:rPr lang="en-US" sz="1600" spc="0" dirty="0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#2  To feel connected to my community (34%)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5896D01-8941-BFBB-7D81-3A4460EEC644}"/>
              </a:ext>
            </a:extLst>
          </p:cNvPr>
          <p:cNvSpPr txBox="1">
            <a:spLocks/>
          </p:cNvSpPr>
          <p:nvPr/>
        </p:nvSpPr>
        <p:spPr>
          <a:xfrm>
            <a:off x="625700" y="2100593"/>
            <a:ext cx="1173415" cy="62677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n-US" sz="1600" b="1" dirty="0">
                <a:solidFill>
                  <a:srgbClr val="0055A6"/>
                </a:solidFill>
                <a:latin typeface="Avenir Heavy" panose="02000503020000020003" pitchFamily="2" charset="0"/>
                <a:cs typeface="Arial Black" panose="020B0604020202020204" pitchFamily="34" charset="0"/>
              </a:rPr>
              <a:t>Gen Z</a:t>
            </a:r>
          </a:p>
          <a:p>
            <a:pPr algn="r">
              <a:lnSpc>
                <a:spcPct val="100000"/>
              </a:lnSpc>
            </a:pPr>
            <a:r>
              <a:rPr lang="en-US" sz="1500" dirty="0">
                <a:latin typeface="Avenir Light" panose="020B0402020203020204" pitchFamily="34" charset="77"/>
                <a:cs typeface="Arial Black" panose="020B0604020202020204" pitchFamily="34" charset="0"/>
              </a:rPr>
              <a:t>(18-24)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F3FE752-F51C-9A31-8647-FF0BA043C971}"/>
              </a:ext>
            </a:extLst>
          </p:cNvPr>
          <p:cNvSpPr txBox="1">
            <a:spLocks/>
          </p:cNvSpPr>
          <p:nvPr/>
        </p:nvSpPr>
        <p:spPr>
          <a:xfrm>
            <a:off x="519684" y="2935996"/>
            <a:ext cx="1281932" cy="62677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n-US" sz="1600" b="1" dirty="0">
                <a:solidFill>
                  <a:srgbClr val="0055A6"/>
                </a:solidFill>
                <a:latin typeface="Avenir Heavy" panose="02000503020000020003" pitchFamily="2" charset="0"/>
                <a:cs typeface="Arial Black" panose="020B0604020202020204" pitchFamily="34" charset="0"/>
              </a:rPr>
              <a:t>Millennials</a:t>
            </a:r>
          </a:p>
          <a:p>
            <a:pPr algn="r">
              <a:lnSpc>
                <a:spcPct val="100000"/>
              </a:lnSpc>
            </a:pPr>
            <a:r>
              <a:rPr lang="en-US" sz="1500" dirty="0">
                <a:latin typeface="Avenir Light" panose="020B0402020203020204" pitchFamily="34" charset="77"/>
                <a:cs typeface="Arial Black" panose="020B0604020202020204" pitchFamily="34" charset="0"/>
              </a:rPr>
              <a:t>(25-39)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FFA652D-D73F-AC92-975C-EF16175B1FB3}"/>
              </a:ext>
            </a:extLst>
          </p:cNvPr>
          <p:cNvSpPr txBox="1">
            <a:spLocks/>
          </p:cNvSpPr>
          <p:nvPr/>
        </p:nvSpPr>
        <p:spPr>
          <a:xfrm>
            <a:off x="493178" y="3765384"/>
            <a:ext cx="1308171" cy="62677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n-US" sz="1600" b="1" dirty="0">
                <a:solidFill>
                  <a:srgbClr val="0055A6"/>
                </a:solidFill>
                <a:latin typeface="Avenir Heavy" panose="02000503020000020003" pitchFamily="2" charset="0"/>
                <a:cs typeface="Arial Black" panose="020B0604020202020204" pitchFamily="34" charset="0"/>
              </a:rPr>
              <a:t>Gen X</a:t>
            </a:r>
          </a:p>
          <a:p>
            <a:pPr algn="r">
              <a:lnSpc>
                <a:spcPct val="100000"/>
              </a:lnSpc>
            </a:pPr>
            <a:r>
              <a:rPr lang="en-US" sz="1600" dirty="0">
                <a:latin typeface="Avenir Light" panose="020B0402020203020204" pitchFamily="34" charset="77"/>
                <a:cs typeface="Arial Black" panose="020B0604020202020204" pitchFamily="34" charset="0"/>
              </a:rPr>
              <a:t>(40-59)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75093C0-2003-FC62-A6E1-B87CC19BA225}"/>
              </a:ext>
            </a:extLst>
          </p:cNvPr>
          <p:cNvSpPr txBox="1">
            <a:spLocks/>
          </p:cNvSpPr>
          <p:nvPr/>
        </p:nvSpPr>
        <p:spPr>
          <a:xfrm>
            <a:off x="519683" y="4596196"/>
            <a:ext cx="1288397" cy="62677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n-US" sz="1600" b="1" dirty="0">
                <a:solidFill>
                  <a:srgbClr val="0055A6"/>
                </a:solidFill>
                <a:latin typeface="Avenir Heavy" panose="02000503020000020003" pitchFamily="2" charset="0"/>
                <a:cs typeface="Arial Black" panose="020B0604020202020204" pitchFamily="34" charset="0"/>
              </a:rPr>
              <a:t>Boomers</a:t>
            </a:r>
          </a:p>
          <a:p>
            <a:pPr algn="r">
              <a:lnSpc>
                <a:spcPct val="100000"/>
              </a:lnSpc>
            </a:pPr>
            <a:r>
              <a:rPr lang="en-US" sz="1500" dirty="0">
                <a:latin typeface="Avenir Light" panose="020B0402020203020204" pitchFamily="34" charset="77"/>
                <a:cs typeface="Arial Black" panose="020B0604020202020204" pitchFamily="34" charset="0"/>
              </a:rPr>
              <a:t>(60-74)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FF9DB28-ACE9-BA08-01F0-A159EC855197}"/>
              </a:ext>
            </a:extLst>
          </p:cNvPr>
          <p:cNvSpPr txBox="1">
            <a:spLocks/>
          </p:cNvSpPr>
          <p:nvPr/>
        </p:nvSpPr>
        <p:spPr>
          <a:xfrm>
            <a:off x="546188" y="5393239"/>
            <a:ext cx="1261892" cy="62677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n-US" sz="1600" b="1" dirty="0">
                <a:solidFill>
                  <a:srgbClr val="0055A6"/>
                </a:solidFill>
                <a:latin typeface="Avenir Heavy" panose="02000503020000020003" pitchFamily="2" charset="0"/>
                <a:cs typeface="Arial Black" panose="020B0604020202020204" pitchFamily="34" charset="0"/>
              </a:rPr>
              <a:t>Silent Gen</a:t>
            </a:r>
          </a:p>
          <a:p>
            <a:pPr algn="r">
              <a:lnSpc>
                <a:spcPct val="100000"/>
              </a:lnSpc>
            </a:pPr>
            <a:r>
              <a:rPr lang="en-US" sz="1500" dirty="0">
                <a:latin typeface="Avenir Light" panose="020B0402020203020204" pitchFamily="34" charset="77"/>
                <a:cs typeface="Arial Black" panose="020B0604020202020204" pitchFamily="34" charset="0"/>
              </a:rPr>
              <a:t>(75+)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B78A0CD-697C-F0B6-95E4-8F3C8183961B}"/>
              </a:ext>
            </a:extLst>
          </p:cNvPr>
          <p:cNvCxnSpPr/>
          <p:nvPr/>
        </p:nvCxnSpPr>
        <p:spPr>
          <a:xfrm>
            <a:off x="607604" y="2803185"/>
            <a:ext cx="57002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EC02CF7-3EC7-CABA-508A-B31A17C49060}"/>
              </a:ext>
            </a:extLst>
          </p:cNvPr>
          <p:cNvCxnSpPr/>
          <p:nvPr/>
        </p:nvCxnSpPr>
        <p:spPr>
          <a:xfrm>
            <a:off x="601742" y="3650178"/>
            <a:ext cx="57002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61E582F-B089-5462-13C4-314A430E4053}"/>
              </a:ext>
            </a:extLst>
          </p:cNvPr>
          <p:cNvCxnSpPr/>
          <p:nvPr/>
        </p:nvCxnSpPr>
        <p:spPr>
          <a:xfrm>
            <a:off x="578299" y="4461997"/>
            <a:ext cx="57002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35F97FE-E69C-53D5-2D1F-A84367191F88}"/>
              </a:ext>
            </a:extLst>
          </p:cNvPr>
          <p:cNvCxnSpPr/>
          <p:nvPr/>
        </p:nvCxnSpPr>
        <p:spPr>
          <a:xfrm>
            <a:off x="572436" y="5282614"/>
            <a:ext cx="57002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E121A2A8-6D4B-23A9-7EF8-1B7DE2911DDA}"/>
              </a:ext>
            </a:extLst>
          </p:cNvPr>
          <p:cNvSpPr txBox="1">
            <a:spLocks/>
          </p:cNvSpPr>
          <p:nvPr/>
        </p:nvSpPr>
        <p:spPr>
          <a:xfrm>
            <a:off x="1980948" y="2834286"/>
            <a:ext cx="4888776" cy="58477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5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 spc="300" baseline="0">
                <a:solidFill>
                  <a:srgbClr val="284A9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1600" spc="0" dirty="0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#1  To stay informed (78%)</a:t>
            </a:r>
          </a:p>
          <a:p>
            <a:pPr algn="l">
              <a:lnSpc>
                <a:spcPct val="100000"/>
              </a:lnSpc>
            </a:pPr>
            <a:r>
              <a:rPr lang="en-US" sz="1600" spc="0" dirty="0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#2  To feel connected to my community (34%)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50C0831-1E69-8531-C588-48C48EBAF09E}"/>
              </a:ext>
            </a:extLst>
          </p:cNvPr>
          <p:cNvSpPr txBox="1">
            <a:spLocks/>
          </p:cNvSpPr>
          <p:nvPr/>
        </p:nvSpPr>
        <p:spPr>
          <a:xfrm>
            <a:off x="1980943" y="3665564"/>
            <a:ext cx="4888776" cy="58477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5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 spc="300" baseline="0">
                <a:solidFill>
                  <a:srgbClr val="284A9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1600" spc="0" dirty="0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#1  To stay informed (81%)</a:t>
            </a:r>
          </a:p>
          <a:p>
            <a:pPr algn="l">
              <a:lnSpc>
                <a:spcPct val="100000"/>
              </a:lnSpc>
            </a:pPr>
            <a:r>
              <a:rPr lang="en-US" sz="1600" spc="0" dirty="0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#2  To feel connected to my community (44%)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532EB896-AA78-0AB9-C4CF-70783AF3A747}"/>
              </a:ext>
            </a:extLst>
          </p:cNvPr>
          <p:cNvSpPr txBox="1">
            <a:spLocks/>
          </p:cNvSpPr>
          <p:nvPr/>
        </p:nvSpPr>
        <p:spPr>
          <a:xfrm>
            <a:off x="1980938" y="4482988"/>
            <a:ext cx="4888776" cy="58477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5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 spc="300" baseline="0">
                <a:solidFill>
                  <a:srgbClr val="284A9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1600" spc="0" dirty="0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#1  To stay informed (82%)</a:t>
            </a:r>
          </a:p>
          <a:p>
            <a:pPr algn="l">
              <a:lnSpc>
                <a:spcPct val="100000"/>
              </a:lnSpc>
            </a:pPr>
            <a:r>
              <a:rPr lang="en-US" sz="1600" spc="0" dirty="0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#2  To feel connected to my community (40%)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C659FB7-3908-DC40-CBAA-54E4157F51B9}"/>
              </a:ext>
            </a:extLst>
          </p:cNvPr>
          <p:cNvSpPr txBox="1">
            <a:spLocks/>
          </p:cNvSpPr>
          <p:nvPr/>
        </p:nvSpPr>
        <p:spPr>
          <a:xfrm>
            <a:off x="1980933" y="5328124"/>
            <a:ext cx="4888776" cy="83099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5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 spc="300" baseline="0">
                <a:solidFill>
                  <a:srgbClr val="284A9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1600" spc="0" dirty="0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#1  To stay informed (80%)</a:t>
            </a:r>
          </a:p>
          <a:p>
            <a:pPr algn="l">
              <a:lnSpc>
                <a:spcPct val="100000"/>
              </a:lnSpc>
            </a:pPr>
            <a:endParaRPr lang="en-US" sz="1600" spc="0" dirty="0">
              <a:solidFill>
                <a:schemeClr val="tx1"/>
              </a:solidFill>
              <a:latin typeface="Avenir Book" panose="02000503020000020003" pitchFamily="2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sz="1600" spc="0" dirty="0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#3  To feel connected to my community (38%)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DEAC4679-2888-EEC7-3C9F-13960E65E803}"/>
              </a:ext>
            </a:extLst>
          </p:cNvPr>
          <p:cNvSpPr txBox="1">
            <a:spLocks/>
          </p:cNvSpPr>
          <p:nvPr/>
        </p:nvSpPr>
        <p:spPr>
          <a:xfrm>
            <a:off x="7309445" y="2494025"/>
            <a:ext cx="3822382" cy="53988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0055A6"/>
                </a:solidFill>
                <a:latin typeface="Avenir Heavy" panose="02000503020000020003" pitchFamily="2" charset="0"/>
                <a:cs typeface="Arial Black" panose="020B0604020202020204" pitchFamily="34" charset="0"/>
              </a:rPr>
              <a:t>"To be a better citizen"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A6465136-5270-D8A6-8FF0-7E3D1B6AC516}"/>
              </a:ext>
            </a:extLst>
          </p:cNvPr>
          <p:cNvSpPr txBox="1">
            <a:spLocks/>
          </p:cNvSpPr>
          <p:nvPr/>
        </p:nvSpPr>
        <p:spPr>
          <a:xfrm>
            <a:off x="7203991" y="3140705"/>
            <a:ext cx="4055522" cy="53988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0055A6"/>
                </a:solidFill>
                <a:latin typeface="Avenir Heavy" panose="02000503020000020003" pitchFamily="2" charset="0"/>
                <a:cs typeface="Arial Black" panose="020B0604020202020204" pitchFamily="34" charset="0"/>
              </a:rPr>
              <a:t>"Find places and things to do"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45455EF-954D-D3CB-26DB-5C7FB4D82989}"/>
              </a:ext>
            </a:extLst>
          </p:cNvPr>
          <p:cNvSpPr txBox="1">
            <a:spLocks/>
          </p:cNvSpPr>
          <p:nvPr/>
        </p:nvSpPr>
        <p:spPr>
          <a:xfrm>
            <a:off x="7208107" y="3799741"/>
            <a:ext cx="4055522" cy="53988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0055A6"/>
                </a:solidFill>
                <a:latin typeface="Avenir Heavy" panose="02000503020000020003" pitchFamily="2" charset="0"/>
                <a:cs typeface="Arial Black" panose="020B0604020202020204" pitchFamily="34" charset="0"/>
              </a:rPr>
              <a:t>"Talk about things in</a:t>
            </a:r>
          </a:p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0055A6"/>
                </a:solidFill>
                <a:latin typeface="Avenir Heavy" panose="02000503020000020003" pitchFamily="2" charset="0"/>
                <a:cs typeface="Arial Black" panose="020B0604020202020204" pitchFamily="34" charset="0"/>
              </a:rPr>
              <a:t>the community"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B664F414-473F-AE0D-1B8A-477A463CE788}"/>
              </a:ext>
            </a:extLst>
          </p:cNvPr>
          <p:cNvSpPr txBox="1">
            <a:spLocks/>
          </p:cNvSpPr>
          <p:nvPr/>
        </p:nvSpPr>
        <p:spPr>
          <a:xfrm>
            <a:off x="7224580" y="4755341"/>
            <a:ext cx="4055522" cy="53988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0055A6"/>
                </a:solidFill>
                <a:latin typeface="Avenir Heavy" panose="02000503020000020003" pitchFamily="2" charset="0"/>
                <a:cs typeface="Arial Black" panose="020B0604020202020204" pitchFamily="34" charset="0"/>
              </a:rPr>
              <a:t>"Decide where I stand</a:t>
            </a:r>
          </a:p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0055A6"/>
                </a:solidFill>
                <a:latin typeface="Avenir Heavy" panose="02000503020000020003" pitchFamily="2" charset="0"/>
                <a:cs typeface="Arial Black" panose="020B0604020202020204" pitchFamily="34" charset="0"/>
              </a:rPr>
              <a:t>on local issues"</a:t>
            </a:r>
          </a:p>
        </p:txBody>
      </p:sp>
    </p:spTree>
    <p:extLst>
      <p:ext uri="{BB962C8B-B14F-4D97-AF65-F5344CB8AC3E}">
        <p14:creationId xmlns:p14="http://schemas.microsoft.com/office/powerpoint/2010/main" val="97980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map of the state of michigan&#10;&#10;Description automatically generated">
            <a:extLst>
              <a:ext uri="{FF2B5EF4-FFF2-40B4-BE49-F238E27FC236}">
                <a16:creationId xmlns:a16="http://schemas.microsoft.com/office/drawing/2014/main" id="{EDA3914D-D5C3-1B81-12B9-B87A823142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64" t="15106" r="10804" b="13664"/>
          <a:stretch/>
        </p:blipFill>
        <p:spPr>
          <a:xfrm>
            <a:off x="1402272" y="1394828"/>
            <a:ext cx="3012139" cy="285191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416FC-6938-07C9-3086-AEA4F65E3779}"/>
              </a:ext>
            </a:extLst>
          </p:cNvPr>
          <p:cNvSpPr/>
          <p:nvPr/>
        </p:nvSpPr>
        <p:spPr>
          <a:xfrm>
            <a:off x="0" y="6610662"/>
            <a:ext cx="12192000" cy="247338"/>
          </a:xfrm>
          <a:prstGeom prst="rect">
            <a:avLst/>
          </a:prstGeom>
          <a:solidFill>
            <a:srgbClr val="005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50B42F-553F-0F9C-192D-38E81ED39A65}"/>
              </a:ext>
            </a:extLst>
          </p:cNvPr>
          <p:cNvSpPr/>
          <p:nvPr/>
        </p:nvSpPr>
        <p:spPr>
          <a:xfrm>
            <a:off x="0" y="-8092"/>
            <a:ext cx="12192000" cy="45719"/>
          </a:xfrm>
          <a:prstGeom prst="rect">
            <a:avLst/>
          </a:prstGeom>
          <a:solidFill>
            <a:srgbClr val="005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877220-7B33-55A7-33FB-DA4AFEC890F0}"/>
              </a:ext>
            </a:extLst>
          </p:cNvPr>
          <p:cNvSpPr/>
          <p:nvPr/>
        </p:nvSpPr>
        <p:spPr>
          <a:xfrm>
            <a:off x="0" y="338842"/>
            <a:ext cx="12192000" cy="680987"/>
          </a:xfrm>
          <a:prstGeom prst="rect">
            <a:avLst/>
          </a:prstGeom>
          <a:solidFill>
            <a:srgbClr val="0055A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>
            <a:noAutofit/>
          </a:bodyPr>
          <a:lstStyle/>
          <a:p>
            <a:pPr algn="l"/>
            <a:endParaRPr lang="en-US" sz="140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05889D8-72CA-4E08-1514-D38323DFB833}"/>
              </a:ext>
            </a:extLst>
          </p:cNvPr>
          <p:cNvSpPr/>
          <p:nvPr/>
        </p:nvSpPr>
        <p:spPr>
          <a:xfrm>
            <a:off x="3628015" y="1773019"/>
            <a:ext cx="4783508" cy="4174879"/>
          </a:xfrm>
          <a:prstGeom prst="ellipse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B3BE13D4-6A27-9864-E0D9-30858F4B0308}"/>
              </a:ext>
            </a:extLst>
          </p:cNvPr>
          <p:cNvSpPr txBox="1">
            <a:spLocks/>
          </p:cNvSpPr>
          <p:nvPr/>
        </p:nvSpPr>
        <p:spPr>
          <a:xfrm>
            <a:off x="0" y="188413"/>
            <a:ext cx="12192000" cy="7674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Public Notices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9C972A7C-CCD7-A888-7DE8-88CD3F7B1F5B}"/>
              </a:ext>
            </a:extLst>
          </p:cNvPr>
          <p:cNvSpPr txBox="1">
            <a:spLocks/>
          </p:cNvSpPr>
          <p:nvPr/>
        </p:nvSpPr>
        <p:spPr>
          <a:xfrm>
            <a:off x="3985074" y="6610981"/>
            <a:ext cx="8040909" cy="2308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5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 spc="300" baseline="0">
                <a:solidFill>
                  <a:srgbClr val="284A9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n-US" sz="900" b="1" i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</a:t>
            </a:r>
            <a:r>
              <a:rPr lang="en-US" sz="900" i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Michigan State Study, 2023; Conducted by Coda Ventures   </a:t>
            </a:r>
            <a:r>
              <a:rPr lang="en-US" sz="900" b="1" i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Base:</a:t>
            </a:r>
            <a:r>
              <a:rPr lang="en-US" sz="900" i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Total adults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91A0FEB6-DA31-20A0-7AA4-5634882B37D3}"/>
              </a:ext>
            </a:extLst>
          </p:cNvPr>
          <p:cNvSpPr txBox="1">
            <a:spLocks/>
          </p:cNvSpPr>
          <p:nvPr/>
        </p:nvSpPr>
        <p:spPr>
          <a:xfrm>
            <a:off x="3726920" y="3045295"/>
            <a:ext cx="4585747" cy="178510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5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 spc="300" baseline="0">
                <a:solidFill>
                  <a:srgbClr val="284A9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400" b="1" spc="0" dirty="0">
                <a:solidFill>
                  <a:srgbClr val="0055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88%</a:t>
            </a:r>
          </a:p>
          <a:p>
            <a:pPr>
              <a:lnSpc>
                <a:spcPct val="100000"/>
              </a:lnSpc>
            </a:pPr>
            <a:r>
              <a:rPr lang="en-US" sz="22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Believe that publishing</a:t>
            </a:r>
          </a:p>
          <a:p>
            <a:pPr>
              <a:lnSpc>
                <a:spcPct val="100000"/>
              </a:lnSpc>
            </a:pPr>
            <a:r>
              <a:rPr lang="en-US" sz="2200" b="1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notices </a:t>
            </a:r>
            <a:r>
              <a:rPr lang="en-US" sz="22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newspapers</a:t>
            </a:r>
          </a:p>
          <a:p>
            <a:pPr>
              <a:lnSpc>
                <a:spcPct val="100000"/>
              </a:lnSpc>
            </a:pPr>
            <a:r>
              <a:rPr lang="en-US" sz="22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be </a:t>
            </a:r>
            <a:r>
              <a:rPr lang="en-US" sz="2200" b="1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E4520A8-0B9C-B997-9415-EE83D3689DF3}"/>
              </a:ext>
            </a:extLst>
          </p:cNvPr>
          <p:cNvCxnSpPr>
            <a:cxnSpLocks/>
          </p:cNvCxnSpPr>
          <p:nvPr/>
        </p:nvCxnSpPr>
        <p:spPr>
          <a:xfrm>
            <a:off x="4174195" y="4915398"/>
            <a:ext cx="3657600" cy="0"/>
          </a:xfrm>
          <a:prstGeom prst="line">
            <a:avLst/>
          </a:prstGeom>
          <a:ln w="19050">
            <a:solidFill>
              <a:srgbClr val="2E31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able.Do.you.believe.that.the.state.and.local.government.should.be.required.to.publish.such.notices.in.the.newspaper.on.a.regular.basis.as.a.service.to.the.community.by.South.Dakota.Adults.2 footer" descr="Footer: cfa099a0-7ac7-474a-bf69-f56db759b6b0 table.Do.you.believe.that.the.state.and.local.government.should.be.required.to.publish.such.notices.in.the.newspaper.on.a.regular.basis.as.a.service.to.the.community.by.South.Dakota.Adults.2">
            <a:extLst>
              <a:ext uri="{FF2B5EF4-FFF2-40B4-BE49-F238E27FC236}">
                <a16:creationId xmlns:a16="http://schemas.microsoft.com/office/drawing/2014/main" id="{BB82832C-D361-7A08-AE05-084379D65771}"/>
              </a:ext>
            </a:extLst>
          </p:cNvPr>
          <p:cNvSpPr/>
          <p:nvPr/>
        </p:nvSpPr>
        <p:spPr>
          <a:xfrm>
            <a:off x="7863065" y="5599691"/>
            <a:ext cx="3815746" cy="33443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rPr sz="1200" b="0" i="0" u="none" strike="noStrike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Do you believe that the state and local government should be required to publish such notices in the newspaper on a regular basis as a service to the community?</a:t>
            </a:r>
            <a:endParaRPr sz="12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5A0B5F5-7ED7-E0D5-0980-D0B344232FA7}"/>
              </a:ext>
            </a:extLst>
          </p:cNvPr>
          <p:cNvCxnSpPr>
            <a:cxnSpLocks/>
          </p:cNvCxnSpPr>
          <p:nvPr/>
        </p:nvCxnSpPr>
        <p:spPr>
          <a:xfrm>
            <a:off x="4182902" y="3016928"/>
            <a:ext cx="3657600" cy="0"/>
          </a:xfrm>
          <a:prstGeom prst="line">
            <a:avLst/>
          </a:prstGeom>
          <a:ln w="19050">
            <a:solidFill>
              <a:srgbClr val="2E31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F98C707D-2131-248C-527F-811296764BF8}"/>
              </a:ext>
            </a:extLst>
          </p:cNvPr>
          <p:cNvSpPr txBox="1">
            <a:spLocks/>
          </p:cNvSpPr>
          <p:nvPr/>
        </p:nvSpPr>
        <p:spPr>
          <a:xfrm>
            <a:off x="165082" y="6607918"/>
            <a:ext cx="556813" cy="2308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>
            <a:spAutoFit/>
          </a:bodyPr>
          <a:lstStyle>
            <a:lvl1pPr algn="ctr" defTabSz="5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 spc="300" baseline="0">
                <a:solidFill>
                  <a:srgbClr val="284A9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900" b="1" i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900" i="1" spc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86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34E1D52-FD17-2F24-FA99-C10078F42321}"/>
              </a:ext>
            </a:extLst>
          </p:cNvPr>
          <p:cNvSpPr/>
          <p:nvPr/>
        </p:nvSpPr>
        <p:spPr>
          <a:xfrm>
            <a:off x="0" y="6610662"/>
            <a:ext cx="12192000" cy="247338"/>
          </a:xfrm>
          <a:prstGeom prst="rect">
            <a:avLst/>
          </a:prstGeom>
          <a:solidFill>
            <a:srgbClr val="005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5B4F1F3-6B49-D6E0-1DB3-133834C1F9A5}"/>
              </a:ext>
            </a:extLst>
          </p:cNvPr>
          <p:cNvSpPr/>
          <p:nvPr/>
        </p:nvSpPr>
        <p:spPr>
          <a:xfrm>
            <a:off x="0" y="-8092"/>
            <a:ext cx="12192000" cy="45719"/>
          </a:xfrm>
          <a:prstGeom prst="rect">
            <a:avLst/>
          </a:prstGeom>
          <a:solidFill>
            <a:srgbClr val="005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A1669-CA06-FB48-64CF-2E6B4EEB99C4}"/>
              </a:ext>
            </a:extLst>
          </p:cNvPr>
          <p:cNvSpPr/>
          <p:nvPr/>
        </p:nvSpPr>
        <p:spPr>
          <a:xfrm>
            <a:off x="0" y="338842"/>
            <a:ext cx="12192000" cy="680987"/>
          </a:xfrm>
          <a:prstGeom prst="rect">
            <a:avLst/>
          </a:prstGeom>
          <a:solidFill>
            <a:srgbClr val="0055A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>
            <a:noAutofit/>
          </a:bodyPr>
          <a:lstStyle/>
          <a:p>
            <a:pPr algn="l"/>
            <a:endParaRPr lang="en-US" sz="1400" dirty="0"/>
          </a:p>
        </p:txBody>
      </p:sp>
      <p:pic>
        <p:nvPicPr>
          <p:cNvPr id="21" name="Picture 20" descr="Shape, circle&#10;&#10;Description automatically generated">
            <a:extLst>
              <a:ext uri="{FF2B5EF4-FFF2-40B4-BE49-F238E27FC236}">
                <a16:creationId xmlns:a16="http://schemas.microsoft.com/office/drawing/2014/main" id="{40F77588-A198-CD10-A748-D92209986F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8616507" y="0"/>
            <a:ext cx="3575493" cy="3630706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DC5B2DB5-BEB4-704F-A747-833465A1D43E}"/>
              </a:ext>
            </a:extLst>
          </p:cNvPr>
          <p:cNvSpPr txBox="1">
            <a:spLocks/>
          </p:cNvSpPr>
          <p:nvPr/>
        </p:nvSpPr>
        <p:spPr>
          <a:xfrm>
            <a:off x="0" y="188413"/>
            <a:ext cx="12192000" cy="7674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Citizens Speak Out about Public Notices</a:t>
            </a:r>
          </a:p>
        </p:txBody>
      </p:sp>
      <p:sp>
        <p:nvSpPr>
          <p:cNvPr id="68" name="Title 1">
            <a:extLst>
              <a:ext uri="{FF2B5EF4-FFF2-40B4-BE49-F238E27FC236}">
                <a16:creationId xmlns:a16="http://schemas.microsoft.com/office/drawing/2014/main" id="{3671C3AA-22CE-FC44-BAE4-83DB3D48C13C}"/>
              </a:ext>
            </a:extLst>
          </p:cNvPr>
          <p:cNvSpPr txBox="1">
            <a:spLocks/>
          </p:cNvSpPr>
          <p:nvPr/>
        </p:nvSpPr>
        <p:spPr>
          <a:xfrm>
            <a:off x="3985074" y="6610981"/>
            <a:ext cx="8040909" cy="2308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5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 spc="300" baseline="0">
                <a:solidFill>
                  <a:srgbClr val="284A9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n-US" sz="900" b="1" i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</a:t>
            </a:r>
            <a:r>
              <a:rPr lang="en-US" sz="900" i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Michigan State Study, 2023; Conducted by Coda Ventures   </a:t>
            </a:r>
            <a:r>
              <a:rPr lang="en-US" sz="900" b="1" i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Base:</a:t>
            </a:r>
            <a:r>
              <a:rPr lang="en-US" sz="900" i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Total adults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6222CC9-0DC5-117B-6DE1-411E5339875D}"/>
              </a:ext>
            </a:extLst>
          </p:cNvPr>
          <p:cNvSpPr txBox="1"/>
          <p:nvPr/>
        </p:nvSpPr>
        <p:spPr>
          <a:xfrm>
            <a:off x="573435" y="1445318"/>
            <a:ext cx="11019295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i="1" dirty="0">
                <a:effectLst/>
                <a:latin typeface="Arial" panose="020B0604020202020204" pitchFamily="34" charset="0"/>
              </a:rPr>
              <a:t>“Local newspapers are a very </a:t>
            </a:r>
            <a:r>
              <a:rPr lang="en-US" sz="2000" b="1" i="1" dirty="0">
                <a:effectLst/>
                <a:latin typeface="Arial" panose="020B0604020202020204" pitchFamily="34" charset="0"/>
              </a:rPr>
              <a:t>reliable</a:t>
            </a:r>
            <a:r>
              <a:rPr lang="en-US" sz="2000" i="1" dirty="0">
                <a:effectLst/>
                <a:latin typeface="Arial" panose="020B0604020202020204" pitchFamily="34" charset="0"/>
              </a:rPr>
              <a:t> source of information, and one</a:t>
            </a:r>
            <a:endParaRPr lang="en-US" sz="2000" dirty="0">
              <a:effectLst/>
              <a:latin typeface="Arial" panose="020B0604020202020204" pitchFamily="34" charset="0"/>
            </a:endParaRPr>
          </a:p>
          <a:p>
            <a:pPr algn="ctr"/>
            <a:r>
              <a:rPr lang="en-US" sz="2000" i="1" dirty="0">
                <a:effectLst/>
                <a:latin typeface="Arial" panose="020B0604020202020204" pitchFamily="34" charset="0"/>
              </a:rPr>
              <a:t>that many people still regularly use… </a:t>
            </a:r>
            <a:r>
              <a:rPr lang="en-US" sz="2000" b="1" i="1" dirty="0">
                <a:effectLst/>
                <a:latin typeface="Arial" panose="020B0604020202020204" pitchFamily="34" charset="0"/>
              </a:rPr>
              <a:t>not everyone uses the internet</a:t>
            </a:r>
            <a:r>
              <a:rPr lang="en-US" sz="2000" i="1" dirty="0">
                <a:effectLst/>
                <a:latin typeface="Arial" panose="020B0604020202020204" pitchFamily="34" charset="0"/>
              </a:rPr>
              <a:t>.”</a:t>
            </a:r>
            <a:endParaRPr lang="en-US" sz="2000" dirty="0">
              <a:effectLst/>
              <a:latin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rgbClr val="0B57A3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sz="2000" i="1" dirty="0">
                <a:effectLst/>
                <a:latin typeface="Arial" panose="020B0604020202020204" pitchFamily="34" charset="0"/>
              </a:rPr>
              <a:t>“I think public notices should be published in </a:t>
            </a:r>
            <a:r>
              <a:rPr lang="en-US" sz="2000" b="1" i="1" dirty="0">
                <a:effectLst/>
                <a:latin typeface="Arial" panose="020B0604020202020204" pitchFamily="34" charset="0"/>
              </a:rPr>
              <a:t>multiple locations</a:t>
            </a:r>
            <a:r>
              <a:rPr lang="en-US" sz="2000" i="1" dirty="0">
                <a:effectLst/>
                <a:latin typeface="Arial" panose="020B0604020202020204" pitchFamily="34" charset="0"/>
              </a:rPr>
              <a:t> in print and online</a:t>
            </a:r>
            <a:endParaRPr lang="en-US" sz="2000" dirty="0">
              <a:effectLst/>
              <a:latin typeface="Arial" panose="020B0604020202020204" pitchFamily="34" charset="0"/>
            </a:endParaRPr>
          </a:p>
          <a:p>
            <a:pPr algn="ctr"/>
            <a:r>
              <a:rPr lang="en-US" sz="2000" i="1" dirty="0">
                <a:effectLst/>
                <a:latin typeface="Arial" panose="020B0604020202020204" pitchFamily="34" charset="0"/>
              </a:rPr>
              <a:t>to give citizens the best chance of accessing them in the media that they </a:t>
            </a:r>
            <a:r>
              <a:rPr lang="en-US" sz="2000" b="1" i="1" dirty="0">
                <a:effectLst/>
                <a:latin typeface="Arial" panose="020B0604020202020204" pitchFamily="34" charset="0"/>
              </a:rPr>
              <a:t>trust</a:t>
            </a:r>
            <a:r>
              <a:rPr lang="en-US" sz="2000" i="1" dirty="0">
                <a:effectLst/>
                <a:latin typeface="Arial" panose="020B0604020202020204" pitchFamily="34" charset="0"/>
              </a:rPr>
              <a:t>.”</a:t>
            </a:r>
            <a:br>
              <a:rPr lang="en-US" sz="2000" dirty="0">
                <a:solidFill>
                  <a:srgbClr val="0B57A3"/>
                </a:solidFill>
                <a:effectLst/>
                <a:latin typeface="Arial" panose="020B0604020202020204" pitchFamily="34" charset="0"/>
              </a:rPr>
            </a:br>
            <a:endParaRPr lang="en-US" sz="2000" dirty="0">
              <a:solidFill>
                <a:srgbClr val="0B57A3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sz="2000" i="1" dirty="0">
                <a:effectLst/>
                <a:latin typeface="Arial" panose="020B0604020202020204" pitchFamily="34" charset="0"/>
              </a:rPr>
              <a:t>“People should have the </a:t>
            </a:r>
            <a:r>
              <a:rPr lang="en-US" sz="2000" b="1" i="1" dirty="0">
                <a:effectLst/>
                <a:latin typeface="Arial" panose="020B0604020202020204" pitchFamily="34" charset="0"/>
              </a:rPr>
              <a:t>right</a:t>
            </a:r>
            <a:r>
              <a:rPr lang="en-US" sz="2000" i="1" dirty="0">
                <a:effectLst/>
                <a:latin typeface="Arial" panose="020B0604020202020204" pitchFamily="34" charset="0"/>
              </a:rPr>
              <a:t> to get this information freely, quickly and easily.  I think the</a:t>
            </a:r>
          </a:p>
          <a:p>
            <a:pPr algn="ctr"/>
            <a:r>
              <a:rPr lang="en-US" sz="2000" i="1" dirty="0">
                <a:effectLst/>
                <a:latin typeface="Arial" panose="020B0604020202020204" pitchFamily="34" charset="0"/>
              </a:rPr>
              <a:t>paper is a </a:t>
            </a:r>
            <a:r>
              <a:rPr lang="en-US" sz="2000" b="1" i="1" dirty="0">
                <a:effectLst/>
                <a:latin typeface="Arial" panose="020B0604020202020204" pitchFamily="34" charset="0"/>
              </a:rPr>
              <a:t>great place</a:t>
            </a:r>
            <a:r>
              <a:rPr lang="en-US" sz="2000" i="1" dirty="0">
                <a:effectLst/>
                <a:latin typeface="Arial" panose="020B0604020202020204" pitchFamily="34" charset="0"/>
              </a:rPr>
              <a:t> for information like this and the </a:t>
            </a:r>
            <a:r>
              <a:rPr lang="en-US" sz="2000" b="1" i="1" dirty="0">
                <a:effectLst/>
                <a:latin typeface="Arial" panose="020B0604020202020204" pitchFamily="34" charset="0"/>
              </a:rPr>
              <a:t>newspaper websites </a:t>
            </a:r>
            <a:r>
              <a:rPr lang="en-US" sz="2000" i="1" dirty="0">
                <a:effectLst/>
                <a:latin typeface="Arial" panose="020B0604020202020204" pitchFamily="34" charset="0"/>
              </a:rPr>
              <a:t>too.</a:t>
            </a:r>
            <a:endParaRPr lang="en-US" sz="2000" dirty="0">
              <a:effectLst/>
              <a:latin typeface="Arial" panose="020B0604020202020204" pitchFamily="34" charset="0"/>
            </a:endParaRPr>
          </a:p>
          <a:p>
            <a:pPr algn="ctr"/>
            <a:r>
              <a:rPr lang="en-US" sz="2000" i="1" dirty="0">
                <a:effectLst/>
                <a:latin typeface="Arial" panose="020B0604020202020204" pitchFamily="34" charset="0"/>
              </a:rPr>
              <a:t>Most people won’t know what website to go to for their local government.”</a:t>
            </a:r>
            <a:br>
              <a:rPr lang="en-US" sz="2000" dirty="0">
                <a:solidFill>
                  <a:srgbClr val="0B57A3"/>
                </a:solidFill>
                <a:effectLst/>
                <a:latin typeface="Arial" panose="020B0604020202020204" pitchFamily="34" charset="0"/>
              </a:rPr>
            </a:br>
            <a:endParaRPr lang="en-US" sz="2000" dirty="0">
              <a:solidFill>
                <a:srgbClr val="0B57A3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sz="2000" i="1" dirty="0">
                <a:effectLst/>
                <a:latin typeface="Arial" panose="020B0604020202020204" pitchFamily="34" charset="0"/>
              </a:rPr>
              <a:t>”I simply </a:t>
            </a:r>
            <a:r>
              <a:rPr lang="en-US" sz="2000" b="1" i="1" dirty="0">
                <a:effectLst/>
                <a:latin typeface="Arial" panose="020B0604020202020204" pitchFamily="34" charset="0"/>
              </a:rPr>
              <a:t>trust </a:t>
            </a:r>
            <a:r>
              <a:rPr lang="en-US" sz="2000" i="1" dirty="0">
                <a:effectLst/>
                <a:latin typeface="Arial" panose="020B0604020202020204" pitchFamily="34" charset="0"/>
              </a:rPr>
              <a:t>the</a:t>
            </a:r>
            <a:r>
              <a:rPr lang="en-US" sz="2000" b="1" i="1" dirty="0">
                <a:effectLst/>
                <a:latin typeface="Arial" panose="020B0604020202020204" pitchFamily="34" charset="0"/>
              </a:rPr>
              <a:t> local newspaper</a:t>
            </a:r>
            <a:r>
              <a:rPr lang="en-US" sz="2000" i="1" dirty="0">
                <a:effectLst/>
                <a:latin typeface="Arial" panose="020B0604020202020204" pitchFamily="34" charset="0"/>
              </a:rPr>
              <a:t> more than my local government.  Not to mention,</a:t>
            </a:r>
            <a:endParaRPr lang="en-US" sz="2000" dirty="0">
              <a:effectLst/>
              <a:latin typeface="Arial" panose="020B0604020202020204" pitchFamily="34" charset="0"/>
            </a:endParaRPr>
          </a:p>
          <a:p>
            <a:pPr algn="ctr"/>
            <a:r>
              <a:rPr lang="en-US" sz="2000" i="1" dirty="0">
                <a:effectLst/>
                <a:latin typeface="Arial" panose="020B0604020202020204" pitchFamily="34" charset="0"/>
              </a:rPr>
              <a:t>this is how it’s been done for over 200 years.  It makes </a:t>
            </a:r>
            <a:r>
              <a:rPr lang="en-US" sz="2000" b="1" i="1" dirty="0">
                <a:effectLst/>
                <a:latin typeface="Arial" panose="020B0604020202020204" pitchFamily="34" charset="0"/>
              </a:rPr>
              <a:t>no sense to change it.</a:t>
            </a:r>
            <a:r>
              <a:rPr lang="en-US" sz="2000" i="1" dirty="0">
                <a:effectLst/>
                <a:latin typeface="Arial" panose="020B0604020202020204" pitchFamily="34" charset="0"/>
              </a:rPr>
              <a:t>”</a:t>
            </a:r>
            <a:br>
              <a:rPr lang="en-US" sz="2000" dirty="0">
                <a:solidFill>
                  <a:srgbClr val="0B57A3"/>
                </a:solidFill>
                <a:effectLst/>
                <a:latin typeface="Arial" panose="020B0604020202020204" pitchFamily="34" charset="0"/>
              </a:rPr>
            </a:br>
            <a:endParaRPr lang="en-US" sz="2000" dirty="0">
              <a:solidFill>
                <a:srgbClr val="0B57A3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sz="2000" i="1" dirty="0">
                <a:effectLst/>
                <a:latin typeface="Arial" panose="020B0604020202020204" pitchFamily="34" charset="0"/>
              </a:rPr>
              <a:t>“Newspapers should </a:t>
            </a:r>
            <a:r>
              <a:rPr lang="en-US" sz="2000" b="1" i="1" dirty="0">
                <a:effectLst/>
                <a:latin typeface="Arial" panose="020B0604020202020204" pitchFamily="34" charset="0"/>
              </a:rPr>
              <a:t>continue</a:t>
            </a:r>
            <a:r>
              <a:rPr lang="en-US" sz="2000" i="1" dirty="0">
                <a:effectLst/>
                <a:latin typeface="Arial" panose="020B0604020202020204" pitchFamily="34" charset="0"/>
              </a:rPr>
              <a:t> to provide public notice information.</a:t>
            </a:r>
            <a:endParaRPr lang="en-US" sz="2000" dirty="0">
              <a:effectLst/>
              <a:latin typeface="Arial" panose="020B0604020202020204" pitchFamily="34" charset="0"/>
            </a:endParaRPr>
          </a:p>
          <a:p>
            <a:pPr algn="ctr"/>
            <a:r>
              <a:rPr lang="en-US" sz="2000" i="1" dirty="0">
                <a:effectLst/>
                <a:latin typeface="Arial" panose="020B0604020202020204" pitchFamily="34" charset="0"/>
              </a:rPr>
              <a:t>Only having government sites post the news makes me</a:t>
            </a:r>
            <a:r>
              <a:rPr lang="en-US" sz="2000" b="1" i="1" dirty="0">
                <a:effectLst/>
                <a:latin typeface="Arial" panose="020B0604020202020204" pitchFamily="34" charset="0"/>
              </a:rPr>
              <a:t> uneasy</a:t>
            </a:r>
            <a:r>
              <a:rPr lang="en-US" sz="2000" i="1" dirty="0">
                <a:effectLst/>
                <a:latin typeface="Arial" panose="020B0604020202020204" pitchFamily="34" charset="0"/>
              </a:rPr>
              <a:t>.”</a:t>
            </a:r>
            <a:endParaRPr lang="en-US" sz="2000" dirty="0">
              <a:effectLst/>
              <a:latin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A48DD55-C10A-BB63-F059-65D9D366D568}"/>
              </a:ext>
            </a:extLst>
          </p:cNvPr>
          <p:cNvSpPr txBox="1">
            <a:spLocks/>
          </p:cNvSpPr>
          <p:nvPr/>
        </p:nvSpPr>
        <p:spPr>
          <a:xfrm>
            <a:off x="165082" y="6607918"/>
            <a:ext cx="556813" cy="2308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>
            <a:spAutoFit/>
          </a:bodyPr>
          <a:lstStyle>
            <a:lvl1pPr algn="ctr" defTabSz="5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 spc="300" baseline="0">
                <a:solidFill>
                  <a:srgbClr val="284A9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900" b="1" i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US" sz="900" i="1" spc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61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34AE984-514F-2A17-D3C1-6A619F418403}"/>
              </a:ext>
            </a:extLst>
          </p:cNvPr>
          <p:cNvSpPr/>
          <p:nvPr/>
        </p:nvSpPr>
        <p:spPr>
          <a:xfrm>
            <a:off x="0" y="0"/>
            <a:ext cx="12192000" cy="6705600"/>
          </a:xfrm>
          <a:prstGeom prst="rect">
            <a:avLst/>
          </a:prstGeom>
          <a:solidFill>
            <a:schemeClr val="tx2">
              <a:lumMod val="20000"/>
              <a:lumOff val="80000"/>
              <a:alpha val="34185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D715DFE-4A0C-4ED6-D4A0-E20550D43D53}"/>
              </a:ext>
            </a:extLst>
          </p:cNvPr>
          <p:cNvSpPr/>
          <p:nvPr/>
        </p:nvSpPr>
        <p:spPr>
          <a:xfrm>
            <a:off x="1695449" y="1885188"/>
            <a:ext cx="8801100" cy="1645296"/>
          </a:xfrm>
          <a:prstGeom prst="roundRect">
            <a:avLst/>
          </a:prstGeom>
          <a:solidFill>
            <a:srgbClr val="0055A5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8E94A6-5247-6E5B-2086-30004FB206E8}"/>
              </a:ext>
            </a:extLst>
          </p:cNvPr>
          <p:cNvSpPr/>
          <p:nvPr/>
        </p:nvSpPr>
        <p:spPr>
          <a:xfrm>
            <a:off x="0" y="6610662"/>
            <a:ext cx="12192000" cy="247338"/>
          </a:xfrm>
          <a:prstGeom prst="rect">
            <a:avLst/>
          </a:prstGeom>
          <a:solidFill>
            <a:srgbClr val="005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6DBA24-1F5C-ACF2-528A-BF73B6942AED}"/>
              </a:ext>
            </a:extLst>
          </p:cNvPr>
          <p:cNvSpPr/>
          <p:nvPr/>
        </p:nvSpPr>
        <p:spPr>
          <a:xfrm>
            <a:off x="0" y="-8092"/>
            <a:ext cx="12192000" cy="45719"/>
          </a:xfrm>
          <a:prstGeom prst="rect">
            <a:avLst/>
          </a:prstGeom>
          <a:solidFill>
            <a:srgbClr val="005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Google Shape;1245;g9548537c18_0_1483">
            <a:extLst>
              <a:ext uri="{FF2B5EF4-FFF2-40B4-BE49-F238E27FC236}">
                <a16:creationId xmlns:a16="http://schemas.microsoft.com/office/drawing/2014/main" id="{239F6A67-809C-ADF6-16EF-452636D61741}"/>
              </a:ext>
            </a:extLst>
          </p:cNvPr>
          <p:cNvSpPr txBox="1">
            <a:spLocks/>
          </p:cNvSpPr>
          <p:nvPr/>
        </p:nvSpPr>
        <p:spPr>
          <a:xfrm>
            <a:off x="1695449" y="2416269"/>
            <a:ext cx="8801099" cy="630908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vert="horz" wrap="square" lIns="76188" tIns="38083" rIns="76188" bIns="38083" rtlCol="0" anchor="ctr" anchorCtr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chemeClr val="dk2"/>
              </a:buClr>
              <a:buSzPts val="960"/>
            </a:pPr>
            <a:r>
              <a:rPr lang="en-US" sz="4000" b="1" dirty="0">
                <a:solidFill>
                  <a:schemeClr val="bg1"/>
                </a:solidFill>
                <a:latin typeface="Arial Black" panose="020B0604020202020204" pitchFamily="34" charset="0"/>
                <a:ea typeface="Roboto"/>
                <a:cs typeface="Arial Black" panose="020B0604020202020204" pitchFamily="34" charset="0"/>
                <a:sym typeface="Roboto"/>
              </a:rPr>
              <a:t>Newspaper Advertising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E259249-BAB2-47B4-F55D-0911FFE83968}"/>
              </a:ext>
            </a:extLst>
          </p:cNvPr>
          <p:cNvSpPr/>
          <p:nvPr/>
        </p:nvSpPr>
        <p:spPr>
          <a:xfrm>
            <a:off x="4803327" y="4192804"/>
            <a:ext cx="2553952" cy="1306347"/>
          </a:xfrm>
          <a:prstGeom prst="roundRect">
            <a:avLst/>
          </a:prstGeom>
          <a:solidFill>
            <a:srgbClr val="0055A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E3192"/>
              </a:solidFill>
            </a:endParaRPr>
          </a:p>
        </p:txBody>
      </p:sp>
      <p:pic>
        <p:nvPicPr>
          <p:cNvPr id="8" name="Picture 7" descr="A logo with white text&#10;&#10;Description automatically generated">
            <a:extLst>
              <a:ext uri="{FF2B5EF4-FFF2-40B4-BE49-F238E27FC236}">
                <a16:creationId xmlns:a16="http://schemas.microsoft.com/office/drawing/2014/main" id="{45101FB2-06ED-200D-CE26-5C16C746A3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4328" y="4387009"/>
            <a:ext cx="1993323" cy="8072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078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283;p5">
            <a:extLst>
              <a:ext uri="{FF2B5EF4-FFF2-40B4-BE49-F238E27FC236}">
                <a16:creationId xmlns:a16="http://schemas.microsoft.com/office/drawing/2014/main" id="{1E94EE25-4965-140F-0303-225726091AA2}"/>
              </a:ext>
            </a:extLst>
          </p:cNvPr>
          <p:cNvSpPr txBox="1">
            <a:spLocks/>
          </p:cNvSpPr>
          <p:nvPr/>
        </p:nvSpPr>
        <p:spPr>
          <a:xfrm>
            <a:off x="0" y="4091597"/>
            <a:ext cx="12192000" cy="62052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76188" tIns="38083" rIns="76188" bIns="38083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>
                <a:solidFill>
                  <a:srgbClr val="40403F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“In God We Trust…</a:t>
            </a:r>
            <a:br>
              <a:rPr lang="en-US" sz="4000">
                <a:solidFill>
                  <a:srgbClr val="40403F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</a:br>
            <a:r>
              <a:rPr lang="en-US" sz="4000">
                <a:solidFill>
                  <a:srgbClr val="40403F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All Others Must Bring Data.”</a:t>
            </a:r>
            <a:endParaRPr lang="en-US" sz="4000" dirty="0">
              <a:solidFill>
                <a:srgbClr val="40403F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6" name="Google Shape;1285;p5">
            <a:extLst>
              <a:ext uri="{FF2B5EF4-FFF2-40B4-BE49-F238E27FC236}">
                <a16:creationId xmlns:a16="http://schemas.microsoft.com/office/drawing/2014/main" id="{FF36EC2F-EFC0-3FF5-7B7C-9FF4242B0EAA}"/>
              </a:ext>
            </a:extLst>
          </p:cNvPr>
          <p:cNvSpPr txBox="1"/>
          <p:nvPr/>
        </p:nvSpPr>
        <p:spPr>
          <a:xfrm>
            <a:off x="0" y="5415666"/>
            <a:ext cx="12192000" cy="620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188" tIns="38083" rIns="76188" bIns="38083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444544"/>
              </a:buClr>
              <a:buSzPts val="2400"/>
            </a:pPr>
            <a:r>
              <a:rPr lang="en-US" sz="2000" b="1" dirty="0">
                <a:solidFill>
                  <a:srgbClr val="40403F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W. Edwards Deming</a:t>
            </a:r>
          </a:p>
          <a:p>
            <a:pPr algn="ctr">
              <a:lnSpc>
                <a:spcPct val="90000"/>
              </a:lnSpc>
              <a:buClr>
                <a:srgbClr val="444544"/>
              </a:buClr>
              <a:buSzPts val="2400"/>
            </a:pPr>
            <a:r>
              <a:rPr lang="en-US" sz="2000" dirty="0">
                <a:solidFill>
                  <a:srgbClr val="40403F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American Author, Statistician, Management Consultant</a:t>
            </a:r>
            <a:endParaRPr sz="1167" dirty="0">
              <a:solidFill>
                <a:srgbClr val="40403F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pic>
        <p:nvPicPr>
          <p:cNvPr id="7" name="Picture 6" descr="A close-up of a dollar bill&#10;&#10;Description automatically generated with medium confidence">
            <a:extLst>
              <a:ext uri="{FF2B5EF4-FFF2-40B4-BE49-F238E27FC236}">
                <a16:creationId xmlns:a16="http://schemas.microsoft.com/office/drawing/2014/main" id="{0269A601-8455-D679-DA91-DF91507F82A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8629" y="1208957"/>
            <a:ext cx="5970417" cy="25249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20ED629-F531-D7FA-9FBF-307897B436AB}"/>
              </a:ext>
            </a:extLst>
          </p:cNvPr>
          <p:cNvSpPr/>
          <p:nvPr/>
        </p:nvSpPr>
        <p:spPr>
          <a:xfrm>
            <a:off x="0" y="6610662"/>
            <a:ext cx="12192000" cy="247338"/>
          </a:xfrm>
          <a:prstGeom prst="rect">
            <a:avLst/>
          </a:prstGeom>
          <a:solidFill>
            <a:srgbClr val="0055A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C0588E-0D73-646D-7B9B-A522196A83C6}"/>
              </a:ext>
            </a:extLst>
          </p:cNvPr>
          <p:cNvSpPr/>
          <p:nvPr/>
        </p:nvSpPr>
        <p:spPr>
          <a:xfrm>
            <a:off x="0" y="-8092"/>
            <a:ext cx="12192000" cy="45719"/>
          </a:xfrm>
          <a:prstGeom prst="rect">
            <a:avLst/>
          </a:prstGeom>
          <a:solidFill>
            <a:srgbClr val="0055A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75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42969CD-EFD0-47C5-9538-9373E9AB920E}"/>
              </a:ext>
            </a:extLst>
          </p:cNvPr>
          <p:cNvSpPr/>
          <p:nvPr/>
        </p:nvSpPr>
        <p:spPr>
          <a:xfrm>
            <a:off x="0" y="6610662"/>
            <a:ext cx="12192000" cy="247338"/>
          </a:xfrm>
          <a:prstGeom prst="rect">
            <a:avLst/>
          </a:prstGeom>
          <a:solidFill>
            <a:srgbClr val="005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5F16F5C-F8BA-8A29-A46F-F3D66648B84D}"/>
              </a:ext>
            </a:extLst>
          </p:cNvPr>
          <p:cNvSpPr/>
          <p:nvPr/>
        </p:nvSpPr>
        <p:spPr>
          <a:xfrm>
            <a:off x="0" y="-8092"/>
            <a:ext cx="12192000" cy="45719"/>
          </a:xfrm>
          <a:prstGeom prst="rect">
            <a:avLst/>
          </a:prstGeom>
          <a:solidFill>
            <a:srgbClr val="005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F7985E-1850-89FB-65E1-5218B1E15A12}"/>
              </a:ext>
            </a:extLst>
          </p:cNvPr>
          <p:cNvSpPr/>
          <p:nvPr/>
        </p:nvSpPr>
        <p:spPr>
          <a:xfrm>
            <a:off x="0" y="338842"/>
            <a:ext cx="12192000" cy="680987"/>
          </a:xfrm>
          <a:prstGeom prst="rect">
            <a:avLst/>
          </a:prstGeom>
          <a:solidFill>
            <a:srgbClr val="0055A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>
            <a:noAutofit/>
          </a:bodyPr>
          <a:lstStyle/>
          <a:p>
            <a:pPr algn="l"/>
            <a:endParaRPr lang="en-US" sz="1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619A25A-6A78-9F2E-E8DF-11E861D2626E}"/>
              </a:ext>
            </a:extLst>
          </p:cNvPr>
          <p:cNvSpPr txBox="1">
            <a:spLocks/>
          </p:cNvSpPr>
          <p:nvPr/>
        </p:nvSpPr>
        <p:spPr>
          <a:xfrm>
            <a:off x="0" y="188413"/>
            <a:ext cx="12192000" cy="7674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Advertising Importance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178AE4E-04B3-BAC4-E33C-7EB2C249147E}"/>
              </a:ext>
            </a:extLst>
          </p:cNvPr>
          <p:cNvSpPr txBox="1">
            <a:spLocks/>
          </p:cNvSpPr>
          <p:nvPr/>
        </p:nvSpPr>
        <p:spPr>
          <a:xfrm>
            <a:off x="3985074" y="6610981"/>
            <a:ext cx="8040909" cy="2308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5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 spc="300" baseline="0">
                <a:solidFill>
                  <a:srgbClr val="284A9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n-US" sz="900" b="1" i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</a:t>
            </a:r>
            <a:r>
              <a:rPr lang="en-US" sz="900" i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Michigan State Study, 2023; Conducted by Coda Ventures   </a:t>
            </a:r>
            <a:r>
              <a:rPr lang="en-US" sz="900" b="1" i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Base:</a:t>
            </a:r>
            <a:r>
              <a:rPr lang="en-US" sz="900" i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Total adults</a:t>
            </a:r>
          </a:p>
        </p:txBody>
      </p:sp>
      <p:sp>
        <p:nvSpPr>
          <p:cNvPr id="8" name="table.How.important.is.the.advertising.including.circulars.and.coupons.that.appears.in.newspapers.by.South.Dakota.Adults footer" descr="Footer: c2b1e4bb-7999-4134-b67b-fd7d54285091 table.How.important.is.the.advertising.including.circulars.and.coupons.that.appears.in.newspapers.by.South.Dakota.Adults">
            <a:extLst>
              <a:ext uri="{FF2B5EF4-FFF2-40B4-BE49-F238E27FC236}">
                <a16:creationId xmlns:a16="http://schemas.microsoft.com/office/drawing/2014/main" id="{92D7FF58-0D3C-8EAE-AEC1-D5DAEDEEF224}"/>
              </a:ext>
            </a:extLst>
          </p:cNvPr>
          <p:cNvSpPr/>
          <p:nvPr/>
        </p:nvSpPr>
        <p:spPr>
          <a:xfrm>
            <a:off x="2471531" y="5918589"/>
            <a:ext cx="7248938" cy="324938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rPr sz="1200" b="0" i="0" u="none" strike="noStrike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How important is the advertising, including circulars and coupons, that appears in newspapers?</a:t>
            </a:r>
            <a:endParaRPr sz="12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A0CD36E8-994C-7F44-76ED-277D8D68B17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2130" y="2153521"/>
            <a:ext cx="4168345" cy="3126259"/>
          </a:xfrm>
          <a:prstGeom prst="rect">
            <a:avLst/>
          </a:prstGeom>
        </p:spPr>
      </p:pic>
      <p:sp>
        <p:nvSpPr>
          <p:cNvPr id="12" name="South Dakota Adul..." descr="b028f8f9-9d38-4b35-983c-b7fe1a8829ac South Dakota Adul...">
            <a:extLst>
              <a:ext uri="{FF2B5EF4-FFF2-40B4-BE49-F238E27FC236}">
                <a16:creationId xmlns:a16="http://schemas.microsoft.com/office/drawing/2014/main" id="{CAFB1C7E-D0C3-8700-191C-394B5780AB42}"/>
              </a:ext>
            </a:extLst>
          </p:cNvPr>
          <p:cNvSpPr txBox="1">
            <a:spLocks/>
          </p:cNvSpPr>
          <p:nvPr/>
        </p:nvSpPr>
        <p:spPr>
          <a:xfrm>
            <a:off x="4550446" y="2899585"/>
            <a:ext cx="6779551" cy="742950"/>
          </a:xfrm>
          <a:prstGeom prst="rect">
            <a:avLst/>
          </a:prstGeom>
          <a:noFill/>
        </p:spPr>
        <p:txBody>
          <a:bodyPr vert="horz" lIns="0" tIns="14288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>
                <a:solidFill>
                  <a:srgbClr val="0055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80%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of Michigan adults report that</a:t>
            </a:r>
          </a:p>
          <a:p>
            <a:pPr algn="ctr">
              <a:lnSpc>
                <a:spcPct val="100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“Newspaper advertising is important”</a:t>
            </a:r>
          </a:p>
        </p:txBody>
      </p:sp>
    </p:spTree>
    <p:extLst>
      <p:ext uri="{BB962C8B-B14F-4D97-AF65-F5344CB8AC3E}">
        <p14:creationId xmlns:p14="http://schemas.microsoft.com/office/powerpoint/2010/main" val="301779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A12E252C-C792-2945-B956-F5FD46CE743E}"/>
              </a:ext>
            </a:extLst>
          </p:cNvPr>
          <p:cNvSpPr/>
          <p:nvPr/>
        </p:nvSpPr>
        <p:spPr>
          <a:xfrm>
            <a:off x="0" y="6610662"/>
            <a:ext cx="12192000" cy="247338"/>
          </a:xfrm>
          <a:prstGeom prst="rect">
            <a:avLst/>
          </a:prstGeom>
          <a:solidFill>
            <a:srgbClr val="005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DA9768E-6D91-4C4B-B365-95B466E5DEB1}"/>
              </a:ext>
            </a:extLst>
          </p:cNvPr>
          <p:cNvSpPr/>
          <p:nvPr/>
        </p:nvSpPr>
        <p:spPr>
          <a:xfrm>
            <a:off x="0" y="-8092"/>
            <a:ext cx="12192000" cy="45719"/>
          </a:xfrm>
          <a:prstGeom prst="rect">
            <a:avLst/>
          </a:prstGeom>
          <a:solidFill>
            <a:srgbClr val="005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8D9DA2B4-79C2-3A46-BCFF-A6EBC96B2828}"/>
              </a:ext>
            </a:extLst>
          </p:cNvPr>
          <p:cNvSpPr txBox="1">
            <a:spLocks/>
          </p:cNvSpPr>
          <p:nvPr/>
        </p:nvSpPr>
        <p:spPr>
          <a:xfrm>
            <a:off x="3985074" y="6610981"/>
            <a:ext cx="8040909" cy="2308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5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 spc="300" baseline="0">
                <a:solidFill>
                  <a:srgbClr val="284A9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n-US" sz="900" b="1" i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</a:t>
            </a:r>
            <a:r>
              <a:rPr lang="en-US" sz="900" i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Morning Consult Survey; N = 2,200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24C6AE-0964-A143-AFE8-2D8B757462D7}"/>
              </a:ext>
            </a:extLst>
          </p:cNvPr>
          <p:cNvSpPr txBox="1"/>
          <p:nvPr/>
        </p:nvSpPr>
        <p:spPr>
          <a:xfrm>
            <a:off x="1933731" y="-26982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A0A54AC-D751-8AB6-943C-6E3A596692B9}"/>
              </a:ext>
            </a:extLst>
          </p:cNvPr>
          <p:cNvGrpSpPr/>
          <p:nvPr/>
        </p:nvGrpSpPr>
        <p:grpSpPr>
          <a:xfrm>
            <a:off x="1937312" y="1538743"/>
            <a:ext cx="8128000" cy="4480560"/>
            <a:chOff x="2106642" y="1712167"/>
            <a:chExt cx="8128000" cy="448056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C325D64-FEE6-257B-63D6-762A074CE9F1}"/>
                </a:ext>
              </a:extLst>
            </p:cNvPr>
            <p:cNvGrpSpPr/>
            <p:nvPr/>
          </p:nvGrpSpPr>
          <p:grpSpPr>
            <a:xfrm>
              <a:off x="2106642" y="1712167"/>
              <a:ext cx="8128000" cy="4480560"/>
              <a:chOff x="2106642" y="1801375"/>
              <a:chExt cx="8128000" cy="4480560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7AFFA72-E976-0095-AC9F-F69450B8B123}"/>
                  </a:ext>
                </a:extLst>
              </p:cNvPr>
              <p:cNvSpPr txBox="1"/>
              <p:nvPr/>
            </p:nvSpPr>
            <p:spPr>
              <a:xfrm>
                <a:off x="3985075" y="2075950"/>
                <a:ext cx="2794098" cy="4665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32%</a:t>
                </a:r>
              </a:p>
            </p:txBody>
          </p:sp>
          <p:graphicFrame>
            <p:nvGraphicFramePr>
              <p:cNvPr id="8" name="Chart 7">
                <a:extLst>
                  <a:ext uri="{FF2B5EF4-FFF2-40B4-BE49-F238E27FC236}">
                    <a16:creationId xmlns:a16="http://schemas.microsoft.com/office/drawing/2014/main" id="{B91965CF-8E80-B9C0-7D8A-468B697298EF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246244656"/>
                  </p:ext>
                </p:extLst>
              </p:nvPr>
            </p:nvGraphicFramePr>
            <p:xfrm>
              <a:off x="2106642" y="1801375"/>
              <a:ext cx="8128000" cy="448056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F4949D8-17F1-F46F-F751-F811B0F393D5}"/>
                  </a:ext>
                </a:extLst>
              </p:cNvPr>
              <p:cNvSpPr txBox="1"/>
              <p:nvPr/>
            </p:nvSpPr>
            <p:spPr>
              <a:xfrm>
                <a:off x="6779172" y="2073533"/>
                <a:ext cx="2963917" cy="4665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34%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FC6BDB5-2DEC-1125-DDA4-DC9DB4A6422F}"/>
                  </a:ext>
                </a:extLst>
              </p:cNvPr>
              <p:cNvSpPr txBox="1"/>
              <p:nvPr/>
            </p:nvSpPr>
            <p:spPr>
              <a:xfrm>
                <a:off x="3979821" y="2617228"/>
                <a:ext cx="2431489" cy="4665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28%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97134B1-495D-40E0-70C6-D0F020EF9D75}"/>
                  </a:ext>
                </a:extLst>
              </p:cNvPr>
              <p:cNvSpPr txBox="1"/>
              <p:nvPr/>
            </p:nvSpPr>
            <p:spPr>
              <a:xfrm>
                <a:off x="6411310" y="2614811"/>
                <a:ext cx="2890345" cy="4665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33%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FAF6BF6-E09E-4422-A388-4C2208FEC0D3}"/>
                  </a:ext>
                </a:extLst>
              </p:cNvPr>
              <p:cNvSpPr txBox="1"/>
              <p:nvPr/>
            </p:nvSpPr>
            <p:spPr>
              <a:xfrm>
                <a:off x="3995588" y="3179531"/>
                <a:ext cx="1900716" cy="4665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22%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E636C64-2131-094F-1843-34E30A0C0A43}"/>
                  </a:ext>
                </a:extLst>
              </p:cNvPr>
              <p:cNvSpPr txBox="1"/>
              <p:nvPr/>
            </p:nvSpPr>
            <p:spPr>
              <a:xfrm>
                <a:off x="5901565" y="3177114"/>
                <a:ext cx="2706407" cy="4665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31%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CCAA85F-AD6A-5EB3-7DF3-10B6AFCE2259}"/>
                  </a:ext>
                </a:extLst>
              </p:cNvPr>
              <p:cNvSpPr txBox="1"/>
              <p:nvPr/>
            </p:nvSpPr>
            <p:spPr>
              <a:xfrm>
                <a:off x="3990336" y="3710299"/>
                <a:ext cx="1569636" cy="4665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18%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6C93488-CE6B-02C1-3F86-CE41F4D2F5F9}"/>
                  </a:ext>
                </a:extLst>
              </p:cNvPr>
              <p:cNvSpPr txBox="1"/>
              <p:nvPr/>
            </p:nvSpPr>
            <p:spPr>
              <a:xfrm>
                <a:off x="5570495" y="3707882"/>
                <a:ext cx="1975934" cy="4665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23%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7AC1498-DCE0-95D1-1F1B-EA41AE1ED2B7}"/>
                  </a:ext>
                </a:extLst>
              </p:cNvPr>
              <p:cNvSpPr txBox="1"/>
              <p:nvPr/>
            </p:nvSpPr>
            <p:spPr>
              <a:xfrm>
                <a:off x="3985081" y="4262089"/>
                <a:ext cx="1228050" cy="4665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14%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83C7501-F96E-99B7-F556-2DCFE3A7941D}"/>
                  </a:ext>
                </a:extLst>
              </p:cNvPr>
              <p:cNvSpPr txBox="1"/>
              <p:nvPr/>
            </p:nvSpPr>
            <p:spPr>
              <a:xfrm>
                <a:off x="5207892" y="4259672"/>
                <a:ext cx="1900716" cy="4665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22%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67607C7-1110-C912-8BC7-B33ABE6C4047}"/>
                  </a:ext>
                </a:extLst>
              </p:cNvPr>
              <p:cNvSpPr txBox="1"/>
              <p:nvPr/>
            </p:nvSpPr>
            <p:spPr>
              <a:xfrm>
                <a:off x="3979827" y="4803370"/>
                <a:ext cx="949525" cy="4665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11%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0EE6969-6127-7EF4-0AF5-6E703F58CD5B}"/>
                  </a:ext>
                </a:extLst>
              </p:cNvPr>
              <p:cNvSpPr txBox="1"/>
              <p:nvPr/>
            </p:nvSpPr>
            <p:spPr>
              <a:xfrm>
                <a:off x="4950391" y="4800953"/>
                <a:ext cx="1303264" cy="4665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15%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A6BDCCD8-D0F8-7005-8E9D-0154306B87FC}"/>
                  </a:ext>
                </a:extLst>
              </p:cNvPr>
              <p:cNvSpPr txBox="1"/>
              <p:nvPr/>
            </p:nvSpPr>
            <p:spPr>
              <a:xfrm>
                <a:off x="3995593" y="5344649"/>
                <a:ext cx="949525" cy="4665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11%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DF74121-1EA9-57DD-683C-B1108FF3EEB5}"/>
                  </a:ext>
                </a:extLst>
              </p:cNvPr>
              <p:cNvSpPr txBox="1"/>
              <p:nvPr/>
            </p:nvSpPr>
            <p:spPr>
              <a:xfrm>
                <a:off x="4966157" y="5342232"/>
                <a:ext cx="1035250" cy="4665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12%</a:t>
                </a:r>
              </a:p>
            </p:txBody>
          </p:sp>
        </p:grp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A7D6FE90-0768-673F-4677-F97EED5C3278}"/>
                </a:ext>
              </a:extLst>
            </p:cNvPr>
            <p:cNvSpPr/>
            <p:nvPr/>
          </p:nvSpPr>
          <p:spPr>
            <a:xfrm>
              <a:off x="4703805" y="5782962"/>
              <a:ext cx="3715265" cy="393289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Title 1">
            <a:extLst>
              <a:ext uri="{FF2B5EF4-FFF2-40B4-BE49-F238E27FC236}">
                <a16:creationId xmlns:a16="http://schemas.microsoft.com/office/drawing/2014/main" id="{6A5E4EA9-074A-5931-39BA-7060EA780576}"/>
              </a:ext>
            </a:extLst>
          </p:cNvPr>
          <p:cNvSpPr txBox="1">
            <a:spLocks/>
          </p:cNvSpPr>
          <p:nvPr/>
        </p:nvSpPr>
        <p:spPr>
          <a:xfrm>
            <a:off x="-1" y="723113"/>
            <a:ext cx="12191999" cy="6463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5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 spc="300" baseline="0">
                <a:solidFill>
                  <a:srgbClr val="284A9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600" b="1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Invasiveness of Advertising by Media</a:t>
            </a:r>
            <a:endParaRPr lang="en-US" sz="3600" b="1" spc="0" dirty="0">
              <a:solidFill>
                <a:srgbClr val="2931F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4F898DD8-125E-201D-1373-E0408FA486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1120" y="4114657"/>
            <a:ext cx="3136037" cy="940811"/>
          </a:xfrm>
          <a:prstGeom prst="rect">
            <a:avLst/>
          </a:prstGeom>
        </p:spPr>
      </p:pic>
      <p:sp>
        <p:nvSpPr>
          <p:cNvPr id="53" name="Title 1">
            <a:extLst>
              <a:ext uri="{FF2B5EF4-FFF2-40B4-BE49-F238E27FC236}">
                <a16:creationId xmlns:a16="http://schemas.microsoft.com/office/drawing/2014/main" id="{7635EDC8-185D-CFAC-2BD9-A90112EED445}"/>
              </a:ext>
            </a:extLst>
          </p:cNvPr>
          <p:cNvSpPr txBox="1">
            <a:spLocks/>
          </p:cNvSpPr>
          <p:nvPr/>
        </p:nvSpPr>
        <p:spPr>
          <a:xfrm>
            <a:off x="9250856" y="4901408"/>
            <a:ext cx="1761456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5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 spc="300" baseline="0">
                <a:solidFill>
                  <a:srgbClr val="284A9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200" i="1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22, 2021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B60BE6A-B25F-D839-C00E-EA442C338105}"/>
              </a:ext>
            </a:extLst>
          </p:cNvPr>
          <p:cNvSpPr txBox="1"/>
          <p:nvPr/>
        </p:nvSpPr>
        <p:spPr>
          <a:xfrm>
            <a:off x="9740607" y="1796376"/>
            <a:ext cx="820233" cy="46653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b="1" dirty="0"/>
              <a:t>66%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E6BBFC0-4122-6931-48AD-CE5D75AC1457}"/>
              </a:ext>
            </a:extLst>
          </p:cNvPr>
          <p:cNvSpPr txBox="1"/>
          <p:nvPr/>
        </p:nvSpPr>
        <p:spPr>
          <a:xfrm>
            <a:off x="9297085" y="2352179"/>
            <a:ext cx="820233" cy="46653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b="1" dirty="0"/>
              <a:t>61%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6A47514-EA3F-ED1C-5809-F2F3C5EF14F3}"/>
              </a:ext>
            </a:extLst>
          </p:cNvPr>
          <p:cNvSpPr txBox="1"/>
          <p:nvPr/>
        </p:nvSpPr>
        <p:spPr>
          <a:xfrm>
            <a:off x="8596503" y="2907951"/>
            <a:ext cx="820233" cy="46653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b="1" dirty="0"/>
              <a:t>53%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9674E04-D052-707E-2FE2-4D32F7AAB6A3}"/>
              </a:ext>
            </a:extLst>
          </p:cNvPr>
          <p:cNvSpPr txBox="1"/>
          <p:nvPr/>
        </p:nvSpPr>
        <p:spPr>
          <a:xfrm>
            <a:off x="7552382" y="3464025"/>
            <a:ext cx="820233" cy="46653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b="1" dirty="0"/>
              <a:t>41%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25EDA8-2A78-B98B-4815-B26D3921E132}"/>
              </a:ext>
            </a:extLst>
          </p:cNvPr>
          <p:cNvSpPr txBox="1"/>
          <p:nvPr/>
        </p:nvSpPr>
        <p:spPr>
          <a:xfrm>
            <a:off x="7131742" y="4002838"/>
            <a:ext cx="820233" cy="46653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b="1" dirty="0"/>
              <a:t>36%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9D15FB8-B244-D68B-92F9-2A4C962E509F}"/>
              </a:ext>
            </a:extLst>
          </p:cNvPr>
          <p:cNvSpPr txBox="1"/>
          <p:nvPr/>
        </p:nvSpPr>
        <p:spPr>
          <a:xfrm>
            <a:off x="6249085" y="4558599"/>
            <a:ext cx="820233" cy="46653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b="1" dirty="0"/>
              <a:t>26%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28BD663-A86B-9CA3-5DE9-3DB4FFBCD458}"/>
              </a:ext>
            </a:extLst>
          </p:cNvPr>
          <p:cNvSpPr txBox="1"/>
          <p:nvPr/>
        </p:nvSpPr>
        <p:spPr>
          <a:xfrm>
            <a:off x="5970276" y="5107065"/>
            <a:ext cx="820233" cy="46653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b="1" dirty="0"/>
              <a:t>23%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6C0EDF8-D489-D308-AEE4-1759F111B1B8}"/>
              </a:ext>
            </a:extLst>
          </p:cNvPr>
          <p:cNvSpPr txBox="1"/>
          <p:nvPr/>
        </p:nvSpPr>
        <p:spPr>
          <a:xfrm>
            <a:off x="3968145" y="1827169"/>
            <a:ext cx="2794098" cy="46653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32%</a:t>
            </a:r>
          </a:p>
        </p:txBody>
      </p:sp>
    </p:spTree>
    <p:extLst>
      <p:ext uri="{BB962C8B-B14F-4D97-AF65-F5344CB8AC3E}">
        <p14:creationId xmlns:p14="http://schemas.microsoft.com/office/powerpoint/2010/main" val="368717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holding a paper&#10;&#10;Description automatically generated with low confidence">
            <a:extLst>
              <a:ext uri="{FF2B5EF4-FFF2-40B4-BE49-F238E27FC236}">
                <a16:creationId xmlns:a16="http://schemas.microsoft.com/office/drawing/2014/main" id="{93EF7C66-464D-7EE8-0955-A00C99C195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6919" y="37626"/>
            <a:ext cx="5053925" cy="657303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30E0ABA-17F9-12B8-9051-379078425114}"/>
              </a:ext>
            </a:extLst>
          </p:cNvPr>
          <p:cNvSpPr/>
          <p:nvPr/>
        </p:nvSpPr>
        <p:spPr>
          <a:xfrm>
            <a:off x="0" y="6610662"/>
            <a:ext cx="12192000" cy="247338"/>
          </a:xfrm>
          <a:prstGeom prst="rect">
            <a:avLst/>
          </a:prstGeom>
          <a:solidFill>
            <a:srgbClr val="005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8B808C-9F95-FD92-3B11-48652442C9F8}"/>
              </a:ext>
            </a:extLst>
          </p:cNvPr>
          <p:cNvSpPr/>
          <p:nvPr/>
        </p:nvSpPr>
        <p:spPr>
          <a:xfrm>
            <a:off x="0" y="-8092"/>
            <a:ext cx="12192000" cy="45719"/>
          </a:xfrm>
          <a:prstGeom prst="rect">
            <a:avLst/>
          </a:prstGeom>
          <a:solidFill>
            <a:srgbClr val="005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3353BAD-ED79-EA11-6440-4D6D4197C464}"/>
              </a:ext>
            </a:extLst>
          </p:cNvPr>
          <p:cNvSpPr txBox="1">
            <a:spLocks/>
          </p:cNvSpPr>
          <p:nvPr/>
        </p:nvSpPr>
        <p:spPr>
          <a:xfrm>
            <a:off x="3985074" y="6610981"/>
            <a:ext cx="8040909" cy="2308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5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 spc="300" baseline="0">
                <a:solidFill>
                  <a:srgbClr val="284A9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n-US" sz="900" b="1" i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</a:t>
            </a:r>
            <a:r>
              <a:rPr lang="en-US" sz="900" i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Michigan State Study, 2023; Conducted by Coda Ventures   </a:t>
            </a:r>
            <a:r>
              <a:rPr lang="en-US" sz="900" b="1" i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Base:</a:t>
            </a:r>
            <a:r>
              <a:rPr lang="en-US" sz="900" i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Total adults; multiple responses</a:t>
            </a:r>
          </a:p>
        </p:txBody>
      </p:sp>
      <p:sp>
        <p:nvSpPr>
          <p:cNvPr id="7" name="South Dakota Adul..." descr="b028f8f9-9d38-4b35-983c-b7fe1a8829ac South Dakota Adul...">
            <a:extLst>
              <a:ext uri="{FF2B5EF4-FFF2-40B4-BE49-F238E27FC236}">
                <a16:creationId xmlns:a16="http://schemas.microsoft.com/office/drawing/2014/main" id="{0A1FF299-D8AD-7860-737E-4D7FF77B3410}"/>
              </a:ext>
            </a:extLst>
          </p:cNvPr>
          <p:cNvSpPr txBox="1">
            <a:spLocks/>
          </p:cNvSpPr>
          <p:nvPr/>
        </p:nvSpPr>
        <p:spPr>
          <a:xfrm>
            <a:off x="186263" y="1658717"/>
            <a:ext cx="6746530" cy="742950"/>
          </a:xfrm>
          <a:prstGeom prst="rect">
            <a:avLst/>
          </a:prstGeom>
          <a:noFill/>
        </p:spPr>
        <p:txBody>
          <a:bodyPr vert="horz" lIns="0" tIns="14288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250" b="1" dirty="0">
                <a:latin typeface="Arial" panose="020B0604020202020204" pitchFamily="34" charset="0"/>
                <a:cs typeface="Arial" panose="020B0604020202020204" pitchFamily="34" charset="0"/>
              </a:rPr>
              <a:t>Almost 8 out of 10 Michigan adults (76%)</a:t>
            </a:r>
          </a:p>
          <a:p>
            <a:pPr algn="ctr">
              <a:lnSpc>
                <a:spcPct val="100000"/>
              </a:lnSpc>
            </a:pPr>
            <a:r>
              <a:rPr lang="en-US" sz="2250" b="1" dirty="0">
                <a:latin typeface="Arial" panose="020B0604020202020204" pitchFamily="34" charset="0"/>
                <a:cs typeface="Arial" panose="020B0604020202020204" pitchFamily="34" charset="0"/>
              </a:rPr>
              <a:t>read advertisements in local newspapers</a:t>
            </a:r>
          </a:p>
          <a:p>
            <a:pPr algn="ctr">
              <a:lnSpc>
                <a:spcPct val="100000"/>
              </a:lnSpc>
            </a:pPr>
            <a:r>
              <a:rPr lang="en-US" sz="22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table.How.important.is.the.advertising.including.circulars.and.coupons.that.appears.in.newspapers.by.South.Dakota.Adults footer" descr="Footer: c2b1e4bb-7999-4134-b67b-fd7d54285091 table.How.important.is.the.advertising.including.circulars.and.coupons.that.appears.in.newspapers.by.South.Dakota.Adults">
            <a:extLst>
              <a:ext uri="{FF2B5EF4-FFF2-40B4-BE49-F238E27FC236}">
                <a16:creationId xmlns:a16="http://schemas.microsoft.com/office/drawing/2014/main" id="{A3531950-A0B8-3E26-A9A1-BE6855D49A38}"/>
              </a:ext>
            </a:extLst>
          </p:cNvPr>
          <p:cNvSpPr/>
          <p:nvPr/>
        </p:nvSpPr>
        <p:spPr>
          <a:xfrm>
            <a:off x="41730" y="5936183"/>
            <a:ext cx="6964017" cy="324938"/>
          </a:xfrm>
          <a:prstGeom prst="rect">
            <a:avLst/>
          </a:prstGeom>
          <a:noFill/>
        </p:spPr>
        <p:txBody>
          <a:bodyPr/>
          <a:lstStyle/>
          <a:p>
            <a:pPr lvl="0" algn="ctr"/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 Why do you look at/read the advertising in your local newspaper?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FDEA4A1-D65F-ECBD-620F-36730B7A60B6}"/>
              </a:ext>
            </a:extLst>
          </p:cNvPr>
          <p:cNvSpPr/>
          <p:nvPr/>
        </p:nvSpPr>
        <p:spPr>
          <a:xfrm>
            <a:off x="5182326" y="2708344"/>
            <a:ext cx="1450949" cy="548696"/>
          </a:xfrm>
          <a:prstGeom prst="rect">
            <a:avLst/>
          </a:prstGeom>
          <a:solidFill>
            <a:srgbClr val="2E319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>
            <a:noAutofit/>
          </a:bodyPr>
          <a:lstStyle/>
          <a:p>
            <a:pPr algn="l"/>
            <a:endParaRPr lang="en-US" sz="140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23B71B2-4A9C-F465-E084-05E9253A1A6F}"/>
              </a:ext>
            </a:extLst>
          </p:cNvPr>
          <p:cNvSpPr txBox="1">
            <a:spLocks/>
          </p:cNvSpPr>
          <p:nvPr/>
        </p:nvSpPr>
        <p:spPr>
          <a:xfrm>
            <a:off x="5190075" y="2732381"/>
            <a:ext cx="1443200" cy="507831"/>
          </a:xfrm>
          <a:prstGeom prst="rect">
            <a:avLst/>
          </a:prstGeom>
          <a:solidFill>
            <a:srgbClr val="0055A5"/>
          </a:solidFill>
          <a:ln>
            <a:noFill/>
          </a:ln>
        </p:spPr>
        <p:txBody>
          <a:bodyPr vert="horz" wrap="square" lIns="91440" tIns="45720" rIns="91440" bIns="45720" rtlCol="0" anchor="t">
            <a:spAutoFit/>
          </a:bodyPr>
          <a:lstStyle>
            <a:lvl1pPr algn="ctr" defTabSz="5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 spc="300" baseline="0">
                <a:solidFill>
                  <a:srgbClr val="284A9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400" b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Michigan</a:t>
            </a:r>
          </a:p>
          <a:p>
            <a:pPr>
              <a:lnSpc>
                <a:spcPct val="100000"/>
              </a:lnSpc>
            </a:pPr>
            <a:r>
              <a:rPr lang="en-US" sz="1300" b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Adults</a:t>
            </a:r>
            <a:endParaRPr lang="en-US" sz="1300" spc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D68B033-99A0-018D-B1AE-DCC11589C3F3}"/>
              </a:ext>
            </a:extLst>
          </p:cNvPr>
          <p:cNvSpPr txBox="1">
            <a:spLocks/>
          </p:cNvSpPr>
          <p:nvPr/>
        </p:nvSpPr>
        <p:spPr>
          <a:xfrm>
            <a:off x="675225" y="3157003"/>
            <a:ext cx="5697028" cy="212365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5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 spc="300" baseline="0">
                <a:solidFill>
                  <a:srgbClr val="284A9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18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am interested in information about</a:t>
            </a:r>
          </a:p>
          <a:p>
            <a:pPr algn="l">
              <a:lnSpc>
                <a:spcPct val="100000"/>
              </a:lnSpc>
            </a:pPr>
            <a:r>
              <a:rPr lang="en-US" sz="18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product or service						     42%</a:t>
            </a:r>
            <a:endParaRPr lang="en-US" sz="400" spc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endParaRPr lang="en-US" sz="400" spc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endParaRPr lang="en-US" sz="400" spc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sz="18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think these advertisements are informative</a:t>
            </a:r>
          </a:p>
          <a:p>
            <a:pPr algn="l">
              <a:lnSpc>
                <a:spcPct val="100000"/>
              </a:lnSpc>
            </a:pPr>
            <a:r>
              <a:rPr lang="en-US" sz="18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relate to my needs and interests		     36%</a:t>
            </a:r>
            <a:endParaRPr lang="en-US" sz="800" spc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endParaRPr lang="en-US" sz="800" spc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sz="18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am interested in purchasing the product</a:t>
            </a:r>
          </a:p>
          <a:p>
            <a:pPr algn="l">
              <a:lnSpc>
                <a:spcPct val="100000"/>
              </a:lnSpc>
            </a:pPr>
            <a:r>
              <a:rPr lang="en-US" sz="18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service								     28%</a:t>
            </a:r>
            <a:endParaRPr lang="en-US" sz="800" spc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endParaRPr lang="en-US" sz="800" spc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BC09289-3AD4-EA18-00DD-EEEE444EA724}"/>
              </a:ext>
            </a:extLst>
          </p:cNvPr>
          <p:cNvSpPr/>
          <p:nvPr/>
        </p:nvSpPr>
        <p:spPr>
          <a:xfrm>
            <a:off x="0" y="338842"/>
            <a:ext cx="12192000" cy="680987"/>
          </a:xfrm>
          <a:prstGeom prst="rect">
            <a:avLst/>
          </a:prstGeom>
          <a:solidFill>
            <a:srgbClr val="0055A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>
            <a:noAutofit/>
          </a:bodyPr>
          <a:lstStyle/>
          <a:p>
            <a:pPr algn="l"/>
            <a:endParaRPr lang="en-US" sz="140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6DB55EB-0B73-A135-D781-65A22F3DA799}"/>
              </a:ext>
            </a:extLst>
          </p:cNvPr>
          <p:cNvSpPr txBox="1">
            <a:spLocks/>
          </p:cNvSpPr>
          <p:nvPr/>
        </p:nvSpPr>
        <p:spPr>
          <a:xfrm>
            <a:off x="0" y="188413"/>
            <a:ext cx="12192000" cy="7674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Reasons for Reading Newspaper Advertising</a:t>
            </a:r>
          </a:p>
        </p:txBody>
      </p:sp>
    </p:spTree>
    <p:extLst>
      <p:ext uri="{BB962C8B-B14F-4D97-AF65-F5344CB8AC3E}">
        <p14:creationId xmlns:p14="http://schemas.microsoft.com/office/powerpoint/2010/main" val="59214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8BD7DC-B7AA-BAD6-7B1B-F1B8218200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6" y="-8092"/>
            <a:ext cx="4338084" cy="665901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BA987CF-0739-3523-8900-E3D12FAF4039}"/>
              </a:ext>
            </a:extLst>
          </p:cNvPr>
          <p:cNvSpPr/>
          <p:nvPr/>
        </p:nvSpPr>
        <p:spPr>
          <a:xfrm>
            <a:off x="0" y="6610662"/>
            <a:ext cx="12192000" cy="247338"/>
          </a:xfrm>
          <a:prstGeom prst="rect">
            <a:avLst/>
          </a:prstGeom>
          <a:solidFill>
            <a:srgbClr val="005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8CD98E-BA0D-6BA6-DF27-C0731141DE42}"/>
              </a:ext>
            </a:extLst>
          </p:cNvPr>
          <p:cNvSpPr/>
          <p:nvPr/>
        </p:nvSpPr>
        <p:spPr>
          <a:xfrm>
            <a:off x="0" y="-8092"/>
            <a:ext cx="12192000" cy="45719"/>
          </a:xfrm>
          <a:prstGeom prst="rect">
            <a:avLst/>
          </a:prstGeom>
          <a:solidFill>
            <a:srgbClr val="005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59F6D92-71CC-F898-B451-509E7F402DA9}"/>
              </a:ext>
            </a:extLst>
          </p:cNvPr>
          <p:cNvSpPr txBox="1">
            <a:spLocks/>
          </p:cNvSpPr>
          <p:nvPr/>
        </p:nvSpPr>
        <p:spPr>
          <a:xfrm>
            <a:off x="3985074" y="6610981"/>
            <a:ext cx="8040909" cy="2308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5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 spc="300" baseline="0">
                <a:solidFill>
                  <a:srgbClr val="284A9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n-US" sz="900" b="1" i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</a:t>
            </a:r>
            <a:r>
              <a:rPr lang="en-US" sz="900" i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Michigan State Study, 2023; Conducted by Coda Ventures </a:t>
            </a:r>
            <a:r>
              <a:rPr lang="en-US" sz="900" b="1" i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Base:</a:t>
            </a:r>
            <a:r>
              <a:rPr lang="en-US" sz="900" i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Total newspaper readers reading ads; multiple responses</a:t>
            </a:r>
          </a:p>
        </p:txBody>
      </p:sp>
      <p:sp>
        <p:nvSpPr>
          <p:cNvPr id="7" name="South Dakota Adul..." descr="b028f8f9-9d38-4b35-983c-b7fe1a8829ac South Dakota Adul...">
            <a:extLst>
              <a:ext uri="{FF2B5EF4-FFF2-40B4-BE49-F238E27FC236}">
                <a16:creationId xmlns:a16="http://schemas.microsoft.com/office/drawing/2014/main" id="{9D9101A9-20D0-7FEC-C78C-F35BFDBE2DC7}"/>
              </a:ext>
            </a:extLst>
          </p:cNvPr>
          <p:cNvSpPr txBox="1">
            <a:spLocks/>
          </p:cNvSpPr>
          <p:nvPr/>
        </p:nvSpPr>
        <p:spPr>
          <a:xfrm>
            <a:off x="4977117" y="1485555"/>
            <a:ext cx="6365374" cy="742950"/>
          </a:xfrm>
          <a:prstGeom prst="rect">
            <a:avLst/>
          </a:prstGeom>
          <a:noFill/>
        </p:spPr>
        <p:txBody>
          <a:bodyPr vert="horz" lIns="0" tIns="14288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Specific actions taken as a result of reading advertising in a print or digital edition of</a:t>
            </a:r>
          </a:p>
          <a:p>
            <a:pPr algn="ctr">
              <a:lnSpc>
                <a:spcPct val="100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 Michigan local newspaper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078707E-DE44-4FDF-AC7B-D939636F3966}"/>
              </a:ext>
            </a:extLst>
          </p:cNvPr>
          <p:cNvSpPr txBox="1">
            <a:spLocks/>
          </p:cNvSpPr>
          <p:nvPr/>
        </p:nvSpPr>
        <p:spPr>
          <a:xfrm>
            <a:off x="5341360" y="3429000"/>
            <a:ext cx="6001131" cy="243143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ctr" defTabSz="5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 spc="300" baseline="0">
                <a:solidFill>
                  <a:srgbClr val="284A9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endParaRPr lang="en-US" sz="800" spc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sz="18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 a store, dealer or other location			46%</a:t>
            </a:r>
          </a:p>
          <a:p>
            <a:pPr algn="l">
              <a:lnSpc>
                <a:spcPct val="100000"/>
              </a:lnSpc>
            </a:pPr>
            <a:r>
              <a:rPr lang="en-US" sz="18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 online for more information				45%</a:t>
            </a:r>
          </a:p>
          <a:p>
            <a:pPr algn="l">
              <a:lnSpc>
                <a:spcPct val="100000"/>
              </a:lnSpc>
            </a:pPr>
            <a:r>
              <a:rPr lang="en-US" sz="18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Save ad for future reference					42%</a:t>
            </a:r>
          </a:p>
          <a:p>
            <a:pPr algn="l">
              <a:lnSpc>
                <a:spcPct val="100000"/>
              </a:lnSpc>
            </a:pPr>
            <a:r>
              <a:rPr lang="en-US" sz="18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 the advertiser's website					38%</a:t>
            </a:r>
          </a:p>
          <a:p>
            <a:pPr algn="l">
              <a:lnSpc>
                <a:spcPct val="100000"/>
              </a:lnSpc>
            </a:pPr>
            <a:r>
              <a:rPr lang="en-US" sz="18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Purchase the product or service				30%</a:t>
            </a:r>
          </a:p>
          <a:p>
            <a:pPr algn="l">
              <a:lnSpc>
                <a:spcPct val="100000"/>
              </a:lnSpc>
            </a:pPr>
            <a:r>
              <a:rPr lang="en-US" sz="18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Share/recommend the product or service		22%</a:t>
            </a:r>
          </a:p>
          <a:p>
            <a:pPr algn="l">
              <a:lnSpc>
                <a:spcPct val="100000"/>
              </a:lnSpc>
            </a:pPr>
            <a:r>
              <a:rPr lang="en-US" sz="18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 someone about the product or service		19%</a:t>
            </a:r>
          </a:p>
          <a:p>
            <a:pPr algn="l">
              <a:lnSpc>
                <a:spcPct val="100000"/>
              </a:lnSpc>
            </a:pPr>
            <a:r>
              <a:rPr lang="en-US" sz="18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 or post about it on social media			11%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99775C-BDE7-D8FE-193F-4083962F29F5}"/>
              </a:ext>
            </a:extLst>
          </p:cNvPr>
          <p:cNvSpPr/>
          <p:nvPr/>
        </p:nvSpPr>
        <p:spPr>
          <a:xfrm>
            <a:off x="0" y="338842"/>
            <a:ext cx="12192000" cy="680987"/>
          </a:xfrm>
          <a:prstGeom prst="rect">
            <a:avLst/>
          </a:prstGeom>
          <a:solidFill>
            <a:srgbClr val="0055A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>
            <a:noAutofit/>
          </a:bodyPr>
          <a:lstStyle/>
          <a:p>
            <a:pPr algn="l"/>
            <a:endParaRPr lang="en-US" sz="14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DDD6045-C9AA-57FB-A6A4-667891125F44}"/>
              </a:ext>
            </a:extLst>
          </p:cNvPr>
          <p:cNvSpPr txBox="1">
            <a:spLocks/>
          </p:cNvSpPr>
          <p:nvPr/>
        </p:nvSpPr>
        <p:spPr>
          <a:xfrm>
            <a:off x="0" y="188413"/>
            <a:ext cx="12192000" cy="7674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Advertising Actions Taken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BF0CA90-3D3D-7FEA-7F19-985AFBA6F7C0}"/>
              </a:ext>
            </a:extLst>
          </p:cNvPr>
          <p:cNvSpPr/>
          <p:nvPr/>
        </p:nvSpPr>
        <p:spPr>
          <a:xfrm>
            <a:off x="10140405" y="2900395"/>
            <a:ext cx="1291918" cy="548696"/>
          </a:xfrm>
          <a:prstGeom prst="rect">
            <a:avLst/>
          </a:prstGeom>
          <a:solidFill>
            <a:srgbClr val="0055A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>
            <a:noAutofit/>
          </a:bodyPr>
          <a:lstStyle/>
          <a:p>
            <a:pPr algn="l"/>
            <a:endParaRPr lang="en-US" sz="1400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ACCD1344-4AF7-87BF-962B-92C5BD5DE424}"/>
              </a:ext>
            </a:extLst>
          </p:cNvPr>
          <p:cNvSpPr txBox="1">
            <a:spLocks/>
          </p:cNvSpPr>
          <p:nvPr/>
        </p:nvSpPr>
        <p:spPr>
          <a:xfrm>
            <a:off x="10140405" y="2924432"/>
            <a:ext cx="1291918" cy="49244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5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 spc="300" baseline="0">
                <a:solidFill>
                  <a:srgbClr val="284A9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300" b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Newspaper</a:t>
            </a:r>
          </a:p>
          <a:p>
            <a:pPr>
              <a:lnSpc>
                <a:spcPct val="100000"/>
              </a:lnSpc>
            </a:pPr>
            <a:r>
              <a:rPr lang="en-US" sz="1300" b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Readers</a:t>
            </a:r>
            <a:endParaRPr lang="en-US" sz="1300" spc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65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617AAC8-4CAB-43EF-B4A2-CEF5521D6354}"/>
              </a:ext>
            </a:extLst>
          </p:cNvPr>
          <p:cNvSpPr/>
          <p:nvPr/>
        </p:nvSpPr>
        <p:spPr>
          <a:xfrm>
            <a:off x="0" y="6610662"/>
            <a:ext cx="12192000" cy="247338"/>
          </a:xfrm>
          <a:prstGeom prst="rect">
            <a:avLst/>
          </a:prstGeom>
          <a:solidFill>
            <a:srgbClr val="005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362F4A-8BBE-FFA0-F56E-E697BB85E877}"/>
              </a:ext>
            </a:extLst>
          </p:cNvPr>
          <p:cNvSpPr/>
          <p:nvPr/>
        </p:nvSpPr>
        <p:spPr>
          <a:xfrm>
            <a:off x="0" y="-8092"/>
            <a:ext cx="12192000" cy="45719"/>
          </a:xfrm>
          <a:prstGeom prst="rect">
            <a:avLst/>
          </a:prstGeom>
          <a:solidFill>
            <a:srgbClr val="005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C3608C-7339-5EE0-0CD5-C37FC727099C}"/>
              </a:ext>
            </a:extLst>
          </p:cNvPr>
          <p:cNvSpPr/>
          <p:nvPr/>
        </p:nvSpPr>
        <p:spPr>
          <a:xfrm>
            <a:off x="0" y="338842"/>
            <a:ext cx="12192000" cy="680987"/>
          </a:xfrm>
          <a:prstGeom prst="rect">
            <a:avLst/>
          </a:prstGeom>
          <a:solidFill>
            <a:srgbClr val="0055A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>
            <a:noAutofit/>
          </a:bodyPr>
          <a:lstStyle/>
          <a:p>
            <a:pPr algn="l"/>
            <a:endParaRPr lang="en-US" sz="14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20CA714-7093-FD07-B66A-5496DDE3A133}"/>
              </a:ext>
            </a:extLst>
          </p:cNvPr>
          <p:cNvSpPr txBox="1">
            <a:spLocks/>
          </p:cNvSpPr>
          <p:nvPr/>
        </p:nvSpPr>
        <p:spPr>
          <a:xfrm>
            <a:off x="0" y="188413"/>
            <a:ext cx="12192000" cy="7674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Advertising Utility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083F508-849C-55E3-5BD0-889CD7F68670}"/>
              </a:ext>
            </a:extLst>
          </p:cNvPr>
          <p:cNvSpPr txBox="1">
            <a:spLocks/>
          </p:cNvSpPr>
          <p:nvPr/>
        </p:nvSpPr>
        <p:spPr>
          <a:xfrm>
            <a:off x="3985074" y="6610981"/>
            <a:ext cx="8040909" cy="2308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5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 spc="300" baseline="0">
                <a:solidFill>
                  <a:srgbClr val="284A9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n-US" sz="900" b="1" i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</a:t>
            </a:r>
            <a:r>
              <a:rPr lang="en-US" sz="900" i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Michigan State Study, 2023; Conducted by Coda Ventures   </a:t>
            </a:r>
            <a:r>
              <a:rPr lang="en-US" sz="900" b="1" i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Base:</a:t>
            </a:r>
            <a:r>
              <a:rPr lang="en-US" sz="900" i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Total adults; multiple responses</a:t>
            </a:r>
          </a:p>
        </p:txBody>
      </p:sp>
      <p:sp>
        <p:nvSpPr>
          <p:cNvPr id="11" name="South Dakota Adul..." descr="b028f8f9-9d38-4b35-983c-b7fe1a8829ac South Dakota Adul...">
            <a:extLst>
              <a:ext uri="{FF2B5EF4-FFF2-40B4-BE49-F238E27FC236}">
                <a16:creationId xmlns:a16="http://schemas.microsoft.com/office/drawing/2014/main" id="{3026C95A-0D36-0984-5EB5-259945F91C97}"/>
              </a:ext>
            </a:extLst>
          </p:cNvPr>
          <p:cNvSpPr txBox="1">
            <a:spLocks/>
          </p:cNvSpPr>
          <p:nvPr/>
        </p:nvSpPr>
        <p:spPr>
          <a:xfrm>
            <a:off x="1000130" y="1473169"/>
            <a:ext cx="10162667" cy="742950"/>
          </a:xfrm>
          <a:prstGeom prst="rect">
            <a:avLst/>
          </a:prstGeom>
          <a:noFill/>
        </p:spPr>
        <p:txBody>
          <a:bodyPr vert="horz" lIns="0" tIns="14288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250" b="1" dirty="0">
                <a:latin typeface="Arial" panose="020B0604020202020204" pitchFamily="34" charset="0"/>
                <a:cs typeface="Arial" panose="020B0604020202020204" pitchFamily="34" charset="0"/>
              </a:rPr>
              <a:t>More than 6 out of 10 Michigan adults use newspaper advertising to</a:t>
            </a:r>
          </a:p>
          <a:p>
            <a:pPr algn="ctr">
              <a:lnSpc>
                <a:spcPct val="100000"/>
              </a:lnSpc>
            </a:pPr>
            <a:r>
              <a:rPr lang="en-US" sz="2250" b="1" dirty="0">
                <a:latin typeface="Arial" panose="020B0604020202020204" pitchFamily="34" charset="0"/>
                <a:cs typeface="Arial" panose="020B0604020202020204" pitchFamily="34" charset="0"/>
              </a:rPr>
              <a:t>help them decide what brands, products and local services to buy</a:t>
            </a:r>
          </a:p>
        </p:txBody>
      </p:sp>
      <p:sp>
        <p:nvSpPr>
          <p:cNvPr id="12" name="table.How.important.is.the.advertising.including.circulars.and.coupons.that.appears.in.newspapers.by.South.Dakota.Adults footer" descr="Footer: c2b1e4bb-7999-4134-b67b-fd7d54285091 table.How.important.is.the.advertising.including.circulars.and.coupons.that.appears.in.newspapers.by.South.Dakota.Adults">
            <a:extLst>
              <a:ext uri="{FF2B5EF4-FFF2-40B4-BE49-F238E27FC236}">
                <a16:creationId xmlns:a16="http://schemas.microsoft.com/office/drawing/2014/main" id="{79EB4A64-2C43-484B-EDB3-DDF5D52532B9}"/>
              </a:ext>
            </a:extLst>
          </p:cNvPr>
          <p:cNvSpPr/>
          <p:nvPr/>
        </p:nvSpPr>
        <p:spPr>
          <a:xfrm>
            <a:off x="2604051" y="5833191"/>
            <a:ext cx="6964017" cy="324938"/>
          </a:xfrm>
          <a:prstGeom prst="rect">
            <a:avLst/>
          </a:prstGeom>
          <a:noFill/>
        </p:spPr>
        <p:txBody>
          <a:bodyPr/>
          <a:lstStyle/>
          <a:p>
            <a:pPr lvl="0" algn="ctr"/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We would like to ask you about advertising. Specifically, which of the following types of advertising, if any, help you decide what products/brands to buy, local stores to shop at, or local companies to use for their services?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E3E3152-F5DA-AE84-C01D-79BE94256947}"/>
              </a:ext>
            </a:extLst>
          </p:cNvPr>
          <p:cNvSpPr txBox="1">
            <a:spLocks/>
          </p:cNvSpPr>
          <p:nvPr/>
        </p:nvSpPr>
        <p:spPr>
          <a:xfrm>
            <a:off x="6738781" y="3360848"/>
            <a:ext cx="2815317" cy="5632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5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 spc="300" baseline="0">
                <a:solidFill>
                  <a:srgbClr val="284A9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46%</a:t>
            </a:r>
          </a:p>
          <a:p>
            <a:r>
              <a:rPr lang="en-US" sz="1600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delivered ads</a:t>
            </a:r>
            <a:endParaRPr lang="en-US" sz="1600" b="1" spc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19EB4CF-85A0-2857-F660-B22AE3D11191}"/>
              </a:ext>
            </a:extLst>
          </p:cNvPr>
          <p:cNvSpPr txBox="1">
            <a:spLocks/>
          </p:cNvSpPr>
          <p:nvPr/>
        </p:nvSpPr>
        <p:spPr>
          <a:xfrm>
            <a:off x="6080230" y="4744464"/>
            <a:ext cx="2367507" cy="78483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5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 spc="300" baseline="0">
                <a:solidFill>
                  <a:srgbClr val="284A9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33%</a:t>
            </a:r>
          </a:p>
          <a:p>
            <a:r>
              <a:rPr lang="en-US" sz="1600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Radio/radio</a:t>
            </a:r>
          </a:p>
          <a:p>
            <a:r>
              <a:rPr lang="en-US" sz="1600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websites</a:t>
            </a:r>
            <a:endParaRPr lang="en-US" sz="1600" b="1" spc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B810DBB3-0F7C-10D1-3740-57F9997011EC}"/>
              </a:ext>
            </a:extLst>
          </p:cNvPr>
          <p:cNvSpPr txBox="1">
            <a:spLocks/>
          </p:cNvSpPr>
          <p:nvPr/>
        </p:nvSpPr>
        <p:spPr>
          <a:xfrm>
            <a:off x="8991800" y="3355373"/>
            <a:ext cx="2367507" cy="5632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5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 spc="300" baseline="0">
                <a:solidFill>
                  <a:srgbClr val="284A9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33%</a:t>
            </a:r>
          </a:p>
          <a:p>
            <a:r>
              <a:rPr lang="en-US" sz="1600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media</a:t>
            </a:r>
            <a:endParaRPr lang="en-US" sz="1600" b="1" spc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BBA40292-6924-F930-AF2E-3D363FB4F352}"/>
              </a:ext>
            </a:extLst>
          </p:cNvPr>
          <p:cNvSpPr txBox="1">
            <a:spLocks/>
          </p:cNvSpPr>
          <p:nvPr/>
        </p:nvSpPr>
        <p:spPr>
          <a:xfrm>
            <a:off x="8088152" y="4753620"/>
            <a:ext cx="2367507" cy="78483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5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 spc="300" baseline="0">
                <a:solidFill>
                  <a:srgbClr val="284A9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22%</a:t>
            </a:r>
          </a:p>
          <a:p>
            <a:r>
              <a:rPr lang="en-US" sz="1600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Magazines/</a:t>
            </a:r>
          </a:p>
          <a:p>
            <a:r>
              <a:rPr lang="en-US" sz="1600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magazine websites</a:t>
            </a:r>
            <a:endParaRPr lang="en-US" sz="1600" b="1" spc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Picture 35" descr="Graphical user interface&#10;&#10;Description automatically generated">
            <a:extLst>
              <a:ext uri="{FF2B5EF4-FFF2-40B4-BE49-F238E27FC236}">
                <a16:creationId xmlns:a16="http://schemas.microsoft.com/office/drawing/2014/main" id="{6C8E00FC-D006-0575-4B98-19559715F4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68489" y="2734986"/>
            <a:ext cx="1094072" cy="643124"/>
          </a:xfrm>
          <a:prstGeom prst="rect">
            <a:avLst/>
          </a:prstGeom>
        </p:spPr>
      </p:pic>
      <p:pic>
        <p:nvPicPr>
          <p:cNvPr id="37" name="Picture 36" descr="Graphical user interface&#10;&#10;Description automatically generated">
            <a:extLst>
              <a:ext uri="{FF2B5EF4-FFF2-40B4-BE49-F238E27FC236}">
                <a16:creationId xmlns:a16="http://schemas.microsoft.com/office/drawing/2014/main" id="{2E9B607F-F8B5-A5AC-E05A-8FD377AC0B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3554" y="3925605"/>
            <a:ext cx="911935" cy="809715"/>
          </a:xfrm>
          <a:prstGeom prst="rect">
            <a:avLst/>
          </a:prstGeom>
        </p:spPr>
      </p:pic>
      <p:pic>
        <p:nvPicPr>
          <p:cNvPr id="40" name="Picture 39" descr="Graphical user interface&#10;&#10;Description automatically generated">
            <a:extLst>
              <a:ext uri="{FF2B5EF4-FFF2-40B4-BE49-F238E27FC236}">
                <a16:creationId xmlns:a16="http://schemas.microsoft.com/office/drawing/2014/main" id="{8EF3E4DF-AB07-B6E2-D82C-A0051A83660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8455" y="2651379"/>
            <a:ext cx="885134" cy="739521"/>
          </a:xfrm>
          <a:prstGeom prst="rect">
            <a:avLst/>
          </a:prstGeom>
        </p:spPr>
      </p:pic>
      <p:pic>
        <p:nvPicPr>
          <p:cNvPr id="41" name="Picture 40" descr="Graphical user interface&#10;&#10;Description automatically generated">
            <a:extLst>
              <a:ext uri="{FF2B5EF4-FFF2-40B4-BE49-F238E27FC236}">
                <a16:creationId xmlns:a16="http://schemas.microsoft.com/office/drawing/2014/main" id="{BF9C5E0C-A6F1-8277-339B-94C8D2084E9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1837" y="4108316"/>
            <a:ext cx="642720" cy="699027"/>
          </a:xfrm>
          <a:prstGeom prst="rect">
            <a:avLst/>
          </a:prstGeom>
        </p:spPr>
      </p:pic>
      <p:pic>
        <p:nvPicPr>
          <p:cNvPr id="42" name="Picture 41" descr="Text, icon&#10;&#10;Description automatically generated">
            <a:extLst>
              <a:ext uri="{FF2B5EF4-FFF2-40B4-BE49-F238E27FC236}">
                <a16:creationId xmlns:a16="http://schemas.microsoft.com/office/drawing/2014/main" id="{735FCC7F-8F6B-F1AE-0A17-D93988430C6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23304" y="2771724"/>
            <a:ext cx="545040" cy="528125"/>
          </a:xfrm>
          <a:prstGeom prst="rect">
            <a:avLst/>
          </a:prstGeom>
        </p:spPr>
      </p:pic>
      <p:sp>
        <p:nvSpPr>
          <p:cNvPr id="43" name="Title 1">
            <a:extLst>
              <a:ext uri="{FF2B5EF4-FFF2-40B4-BE49-F238E27FC236}">
                <a16:creationId xmlns:a16="http://schemas.microsoft.com/office/drawing/2014/main" id="{3A139A3B-4B2C-4E22-7B49-72D052092FE1}"/>
              </a:ext>
            </a:extLst>
          </p:cNvPr>
          <p:cNvSpPr txBox="1">
            <a:spLocks/>
          </p:cNvSpPr>
          <p:nvPr/>
        </p:nvSpPr>
        <p:spPr>
          <a:xfrm>
            <a:off x="5078536" y="3365393"/>
            <a:ext cx="2073138" cy="5632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5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 spc="300" baseline="0">
                <a:solidFill>
                  <a:srgbClr val="284A9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58%</a:t>
            </a:r>
          </a:p>
          <a:p>
            <a:r>
              <a:rPr lang="en-US" sz="1600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TV/TV websites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252D36F-76B8-4C9D-47F9-C2DBEF583AFE}"/>
              </a:ext>
            </a:extLst>
          </p:cNvPr>
          <p:cNvSpPr/>
          <p:nvPr/>
        </p:nvSpPr>
        <p:spPr>
          <a:xfrm>
            <a:off x="977013" y="2606793"/>
            <a:ext cx="3422041" cy="2986638"/>
          </a:xfrm>
          <a:prstGeom prst="ellipse">
            <a:avLst/>
          </a:prstGeom>
          <a:solidFill>
            <a:schemeClr val="tx2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23F90165-FE3D-E64B-35ED-6815C2F83061}"/>
              </a:ext>
            </a:extLst>
          </p:cNvPr>
          <p:cNvSpPr txBox="1">
            <a:spLocks/>
          </p:cNvSpPr>
          <p:nvPr/>
        </p:nvSpPr>
        <p:spPr>
          <a:xfrm>
            <a:off x="243253" y="4267256"/>
            <a:ext cx="4910112" cy="100642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5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 spc="300" baseline="0">
                <a:solidFill>
                  <a:srgbClr val="284A9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spc="0" dirty="0">
                <a:solidFill>
                  <a:srgbClr val="0055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62%</a:t>
            </a:r>
          </a:p>
          <a:p>
            <a:r>
              <a:rPr lang="en-US" sz="20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Newspapers/</a:t>
            </a:r>
          </a:p>
          <a:p>
            <a:r>
              <a:rPr lang="en-US" sz="20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Newspaper Websites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28FCCEA-25E8-8F20-5E45-98B2C352AFBB}"/>
              </a:ext>
            </a:extLst>
          </p:cNvPr>
          <p:cNvCxnSpPr>
            <a:cxnSpLocks/>
          </p:cNvCxnSpPr>
          <p:nvPr/>
        </p:nvCxnSpPr>
        <p:spPr>
          <a:xfrm>
            <a:off x="4889496" y="2731325"/>
            <a:ext cx="0" cy="27550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712583B7-A116-D86B-38CB-392EE5B97311}"/>
              </a:ext>
            </a:extLst>
          </p:cNvPr>
          <p:cNvSpPr/>
          <p:nvPr/>
        </p:nvSpPr>
        <p:spPr>
          <a:xfrm>
            <a:off x="1894700" y="3076825"/>
            <a:ext cx="800100" cy="657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57A6001-5D0B-5993-9485-23A072010A37}"/>
              </a:ext>
            </a:extLst>
          </p:cNvPr>
          <p:cNvSpPr/>
          <p:nvPr/>
        </p:nvSpPr>
        <p:spPr>
          <a:xfrm>
            <a:off x="2694800" y="3400675"/>
            <a:ext cx="800100" cy="657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5F6F28E-FDF6-EDD7-5BDB-B0DE92617B69}"/>
              </a:ext>
            </a:extLst>
          </p:cNvPr>
          <p:cNvGrpSpPr/>
          <p:nvPr/>
        </p:nvGrpSpPr>
        <p:grpSpPr>
          <a:xfrm>
            <a:off x="1739899" y="2869948"/>
            <a:ext cx="1936405" cy="1452019"/>
            <a:chOff x="1538035" y="2806582"/>
            <a:chExt cx="2020911" cy="1515386"/>
          </a:xfrm>
        </p:grpSpPr>
        <p:pic>
          <p:nvPicPr>
            <p:cNvPr id="52" name="Picture 51" descr="A picture containing text, electronics, calculator&#10;&#10;Description automatically generated">
              <a:extLst>
                <a:ext uri="{FF2B5EF4-FFF2-40B4-BE49-F238E27FC236}">
                  <a16:creationId xmlns:a16="http://schemas.microsoft.com/office/drawing/2014/main" id="{B4CB9672-E2CC-27BE-8EB6-A13A1922FD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38035" y="2806582"/>
              <a:ext cx="1229499" cy="1164206"/>
            </a:xfrm>
            <a:prstGeom prst="rect">
              <a:avLst/>
            </a:prstGeom>
          </p:spPr>
        </p:pic>
        <p:pic>
          <p:nvPicPr>
            <p:cNvPr id="53" name="Picture 52" descr="A picture containing text, electronics, calculator&#10;&#10;Description automatically generated">
              <a:extLst>
                <a:ext uri="{FF2B5EF4-FFF2-40B4-BE49-F238E27FC236}">
                  <a16:creationId xmlns:a16="http://schemas.microsoft.com/office/drawing/2014/main" id="{85285348-9525-0B07-099B-51A667D3E6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88316" y="3171824"/>
              <a:ext cx="1170630" cy="11501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3128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lass of wine next to grapes and a bowl of wine&#10;&#10;Description automatically generated with low confidence">
            <a:extLst>
              <a:ext uri="{FF2B5EF4-FFF2-40B4-BE49-F238E27FC236}">
                <a16:creationId xmlns:a16="http://schemas.microsoft.com/office/drawing/2014/main" id="{6D868CF8-95EF-7DD4-B42B-50B46E04E31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490" y="3151438"/>
            <a:ext cx="1258758" cy="837861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A red truck driving on a road&#10;&#10;Description automatically generated">
            <a:extLst>
              <a:ext uri="{FF2B5EF4-FFF2-40B4-BE49-F238E27FC236}">
                <a16:creationId xmlns:a16="http://schemas.microsoft.com/office/drawing/2014/main" id="{28577E1D-0095-39FE-3A6B-381623B3AA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2367" y="2403475"/>
            <a:ext cx="1256533" cy="844549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7A8BB10-F8E3-2603-F677-4AEE038FB4ED}"/>
              </a:ext>
            </a:extLst>
          </p:cNvPr>
          <p:cNvSpPr/>
          <p:nvPr/>
        </p:nvSpPr>
        <p:spPr>
          <a:xfrm>
            <a:off x="0" y="6610662"/>
            <a:ext cx="12192000" cy="247338"/>
          </a:xfrm>
          <a:prstGeom prst="rect">
            <a:avLst/>
          </a:prstGeom>
          <a:solidFill>
            <a:srgbClr val="005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E4B297-6143-AA2E-8459-31F95648619F}"/>
              </a:ext>
            </a:extLst>
          </p:cNvPr>
          <p:cNvSpPr/>
          <p:nvPr/>
        </p:nvSpPr>
        <p:spPr>
          <a:xfrm>
            <a:off x="0" y="-8092"/>
            <a:ext cx="12192000" cy="45719"/>
          </a:xfrm>
          <a:prstGeom prst="rect">
            <a:avLst/>
          </a:prstGeom>
          <a:solidFill>
            <a:srgbClr val="005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DAC07E-8F86-BA53-BBD9-6A223F407CED}"/>
              </a:ext>
            </a:extLst>
          </p:cNvPr>
          <p:cNvSpPr/>
          <p:nvPr/>
        </p:nvSpPr>
        <p:spPr>
          <a:xfrm>
            <a:off x="0" y="338842"/>
            <a:ext cx="12192000" cy="680987"/>
          </a:xfrm>
          <a:prstGeom prst="rect">
            <a:avLst/>
          </a:prstGeom>
          <a:solidFill>
            <a:srgbClr val="0055A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>
            <a:noAutofit/>
          </a:bodyPr>
          <a:lstStyle/>
          <a:p>
            <a:pPr algn="l"/>
            <a:endParaRPr lang="en-US" sz="14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27BD529-7733-808D-CC23-BAB0776960F2}"/>
              </a:ext>
            </a:extLst>
          </p:cNvPr>
          <p:cNvSpPr txBox="1">
            <a:spLocks/>
          </p:cNvSpPr>
          <p:nvPr/>
        </p:nvSpPr>
        <p:spPr>
          <a:xfrm>
            <a:off x="0" y="188413"/>
            <a:ext cx="12192000" cy="7674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Key Advertising Categories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EB49AA6-09FD-B317-D717-2DC694BAB237}"/>
              </a:ext>
            </a:extLst>
          </p:cNvPr>
          <p:cNvSpPr txBox="1">
            <a:spLocks/>
          </p:cNvSpPr>
          <p:nvPr/>
        </p:nvSpPr>
        <p:spPr>
          <a:xfrm>
            <a:off x="3985074" y="6610981"/>
            <a:ext cx="8040909" cy="2308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5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 spc="300" baseline="0">
                <a:solidFill>
                  <a:srgbClr val="284A9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n-US" sz="900" b="1" i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</a:t>
            </a:r>
            <a:r>
              <a:rPr lang="en-US" sz="900" i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Michigan State Study, 2023; Conducted by Coda Ventures   </a:t>
            </a:r>
            <a:r>
              <a:rPr lang="en-US" sz="900" b="1" i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Base:</a:t>
            </a:r>
            <a:r>
              <a:rPr lang="en-US" sz="900" i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Total adults; multiple responses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BC4DB7-E6D0-F1EB-7B7D-F5105E245390}"/>
              </a:ext>
            </a:extLst>
          </p:cNvPr>
          <p:cNvSpPr/>
          <p:nvPr/>
        </p:nvSpPr>
        <p:spPr>
          <a:xfrm>
            <a:off x="7608862" y="1245002"/>
            <a:ext cx="4303390" cy="548696"/>
          </a:xfrm>
          <a:prstGeom prst="rect">
            <a:avLst/>
          </a:prstGeom>
          <a:solidFill>
            <a:srgbClr val="0055A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>
            <a:noAutofit/>
          </a:bodyPr>
          <a:lstStyle/>
          <a:p>
            <a:pPr algn="l"/>
            <a:endParaRPr lang="en-US" sz="14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D8C731D-F339-5978-F07D-30E34EF9A313}"/>
              </a:ext>
            </a:extLst>
          </p:cNvPr>
          <p:cNvSpPr txBox="1">
            <a:spLocks/>
          </p:cNvSpPr>
          <p:nvPr/>
        </p:nvSpPr>
        <p:spPr>
          <a:xfrm>
            <a:off x="7467878" y="1273651"/>
            <a:ext cx="1832423" cy="5078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5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 spc="300" baseline="0">
                <a:solidFill>
                  <a:srgbClr val="284A9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400" b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Michigan</a:t>
            </a:r>
          </a:p>
          <a:p>
            <a:pPr>
              <a:lnSpc>
                <a:spcPct val="100000"/>
              </a:lnSpc>
            </a:pPr>
            <a:r>
              <a:rPr lang="en-US" sz="1300" b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Adults (#)</a:t>
            </a:r>
            <a:endParaRPr lang="en-US" sz="1300" spc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650A852-C0C9-8C39-D04B-0C6E78EB7C4B}"/>
              </a:ext>
            </a:extLst>
          </p:cNvPr>
          <p:cNvSpPr txBox="1">
            <a:spLocks/>
          </p:cNvSpPr>
          <p:nvPr/>
        </p:nvSpPr>
        <p:spPr>
          <a:xfrm>
            <a:off x="8888742" y="1269039"/>
            <a:ext cx="1832423" cy="49244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5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 spc="300" baseline="0">
                <a:solidFill>
                  <a:srgbClr val="284A9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300" b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Newspaper</a:t>
            </a:r>
          </a:p>
          <a:p>
            <a:pPr>
              <a:lnSpc>
                <a:spcPct val="100000"/>
              </a:lnSpc>
            </a:pPr>
            <a:r>
              <a:rPr lang="en-US" sz="1300" b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Readers</a:t>
            </a:r>
            <a:endParaRPr lang="en-US" sz="1300" spc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26A2574-9ED1-9975-AA57-4984C0BBA765}"/>
              </a:ext>
            </a:extLst>
          </p:cNvPr>
          <p:cNvSpPr txBox="1">
            <a:spLocks/>
          </p:cNvSpPr>
          <p:nvPr/>
        </p:nvSpPr>
        <p:spPr>
          <a:xfrm>
            <a:off x="10236273" y="1295537"/>
            <a:ext cx="1832423" cy="49244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5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 spc="300" baseline="0">
                <a:solidFill>
                  <a:srgbClr val="284A9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300" b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Non-Newspaper</a:t>
            </a:r>
          </a:p>
          <a:p>
            <a:pPr>
              <a:lnSpc>
                <a:spcPct val="100000"/>
              </a:lnSpc>
            </a:pPr>
            <a:r>
              <a:rPr lang="en-US" sz="1300" b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Readers</a:t>
            </a:r>
            <a:endParaRPr lang="en-US" sz="1300" spc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E0DC030-011F-9B88-5C51-3F12A35335B4}"/>
              </a:ext>
            </a:extLst>
          </p:cNvPr>
          <p:cNvCxnSpPr/>
          <p:nvPr/>
        </p:nvCxnSpPr>
        <p:spPr>
          <a:xfrm>
            <a:off x="9094579" y="1319515"/>
            <a:ext cx="0" cy="43628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BC1C5CF-51E8-43C9-75FC-8951D6F67A1B}"/>
              </a:ext>
            </a:extLst>
          </p:cNvPr>
          <p:cNvCxnSpPr/>
          <p:nvPr/>
        </p:nvCxnSpPr>
        <p:spPr>
          <a:xfrm>
            <a:off x="10415881" y="1316535"/>
            <a:ext cx="0" cy="43628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EDDE7427-0C09-AA22-8869-FD1497803BD2}"/>
              </a:ext>
            </a:extLst>
          </p:cNvPr>
          <p:cNvSpPr txBox="1">
            <a:spLocks/>
          </p:cNvSpPr>
          <p:nvPr/>
        </p:nvSpPr>
        <p:spPr>
          <a:xfrm>
            <a:off x="3017122" y="1290151"/>
            <a:ext cx="4202014" cy="55399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5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 spc="300" baseline="0">
                <a:solidFill>
                  <a:srgbClr val="284A9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1500" b="1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Businesses/products/services plan to visit/shop for/purchase </a:t>
            </a:r>
            <a:r>
              <a:rPr lang="en-US" sz="15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(next 12 months)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509DC5E-B949-CB39-B935-B22CF52E6520}"/>
              </a:ext>
            </a:extLst>
          </p:cNvPr>
          <p:cNvSpPr txBox="1">
            <a:spLocks/>
          </p:cNvSpPr>
          <p:nvPr/>
        </p:nvSpPr>
        <p:spPr>
          <a:xfrm>
            <a:off x="3050158" y="1827535"/>
            <a:ext cx="8876231" cy="470898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5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 spc="300" baseline="0">
                <a:solidFill>
                  <a:srgbClr val="284A9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15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Appliances								  2,415,000		      33%		   12%</a:t>
            </a:r>
          </a:p>
          <a:p>
            <a:pPr algn="l">
              <a:lnSpc>
                <a:spcPct val="100000"/>
              </a:lnSpc>
            </a:pPr>
            <a:r>
              <a:rPr lang="en-US" sz="15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Automobiles, trucks, SUVs					  2.048,000		      28%		   15%</a:t>
            </a:r>
          </a:p>
          <a:p>
            <a:pPr algn="l">
              <a:lnSpc>
                <a:spcPct val="100000"/>
              </a:lnSpc>
            </a:pPr>
            <a:r>
              <a:rPr lang="en-US" sz="15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Banking/financial services					  3,581,100		      46%		   38%</a:t>
            </a:r>
          </a:p>
          <a:p>
            <a:pPr algn="l">
              <a:lnSpc>
                <a:spcPct val="100000"/>
              </a:lnSpc>
            </a:pPr>
            <a:r>
              <a:rPr lang="en-US" sz="15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Boats and RVs							     360,000		        4%		     5%</a:t>
            </a:r>
          </a:p>
          <a:p>
            <a:pPr algn="l">
              <a:lnSpc>
                <a:spcPct val="100000"/>
              </a:lnSpc>
            </a:pPr>
            <a:r>
              <a:rPr lang="en-US" sz="15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 stores								  4,843,000		      63%		   46%</a:t>
            </a:r>
          </a:p>
          <a:p>
            <a:pPr algn="l">
              <a:lnSpc>
                <a:spcPct val="100000"/>
              </a:lnSpc>
            </a:pPr>
            <a:r>
              <a:rPr lang="en-US" sz="15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Educational opportunities					  1,001,000		      13%		     9%</a:t>
            </a:r>
          </a:p>
          <a:p>
            <a:pPr algn="l">
              <a:lnSpc>
                <a:spcPct val="100000"/>
              </a:lnSpc>
            </a:pPr>
            <a:r>
              <a:rPr lang="en-US" sz="15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Electronic equipment						  3,185,300		      43%		   23%</a:t>
            </a:r>
          </a:p>
          <a:p>
            <a:pPr algn="l">
              <a:lnSpc>
                <a:spcPct val="100000"/>
              </a:lnSpc>
            </a:pPr>
            <a:r>
              <a:rPr lang="en-US" sz="15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Groceries								  6,985,000		      89%		   80%</a:t>
            </a:r>
          </a:p>
          <a:p>
            <a:pPr algn="l">
              <a:lnSpc>
                <a:spcPct val="100000"/>
              </a:lnSpc>
            </a:pPr>
            <a:r>
              <a:rPr lang="en-US" sz="15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Gyms/health clubs						  1,527,100		      21%		     8%</a:t>
            </a:r>
          </a:p>
          <a:p>
            <a:pPr algn="l">
              <a:lnSpc>
                <a:spcPct val="100000"/>
              </a:lnSpc>
            </a:pPr>
            <a:r>
              <a:rPr lang="en-US" sz="15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furnishings (furniture, rugs, mattresses, etc.)  	  2,831,000		      38%		   22%</a:t>
            </a:r>
          </a:p>
          <a:p>
            <a:pPr algn="l">
              <a:lnSpc>
                <a:spcPct val="100000"/>
              </a:lnSpc>
            </a:pPr>
            <a:r>
              <a:rPr lang="en-US" sz="15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improvement products/services			  2,884,400		      39%		   19%</a:t>
            </a:r>
          </a:p>
          <a:p>
            <a:pPr algn="l">
              <a:lnSpc>
                <a:spcPct val="100000"/>
              </a:lnSpc>
            </a:pPr>
            <a:r>
              <a:rPr lang="en-US" sz="15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services (pest control, HVAC, cleaning, etc.)	  1,614,000		      22%		   11%</a:t>
            </a:r>
          </a:p>
          <a:p>
            <a:pPr algn="l">
              <a:lnSpc>
                <a:spcPct val="100000"/>
              </a:lnSpc>
            </a:pPr>
            <a:r>
              <a:rPr lang="en-US" sz="15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Jewelry/Watches							  1,008,000		      14%		     3%</a:t>
            </a:r>
          </a:p>
          <a:p>
            <a:pPr algn="l">
              <a:lnSpc>
                <a:spcPct val="100000"/>
              </a:lnSpc>
            </a:pPr>
            <a:r>
              <a:rPr lang="en-US" sz="15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Liquor/wine/beer							  3,041,000		      40%		   29%</a:t>
            </a:r>
          </a:p>
          <a:p>
            <a:pPr algn="l">
              <a:lnSpc>
                <a:spcPct val="100000"/>
              </a:lnSpc>
            </a:pPr>
            <a:r>
              <a:rPr lang="en-US" sz="15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Mobile phones/service						  3,823,000		      52%		   27%</a:t>
            </a:r>
          </a:p>
          <a:p>
            <a:pPr algn="l">
              <a:lnSpc>
                <a:spcPct val="100000"/>
              </a:lnSpc>
            </a:pPr>
            <a:r>
              <a:rPr lang="en-US" sz="15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Outdoor farm/power equipment (rent or purchase)	  1,847,000		      25%		   10%</a:t>
            </a:r>
          </a:p>
          <a:p>
            <a:pPr algn="l">
              <a:lnSpc>
                <a:spcPct val="100000"/>
              </a:lnSpc>
            </a:pPr>
            <a:r>
              <a:rPr lang="en-US" sz="15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Restaurants &amp; bars						  4,892,000		      64%		   47%</a:t>
            </a:r>
          </a:p>
          <a:p>
            <a:pPr algn="l">
              <a:lnSpc>
                <a:spcPct val="100000"/>
              </a:lnSpc>
            </a:pPr>
            <a:r>
              <a:rPr lang="en-US" sz="15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Sporting goods							  1,687,000		      22%		   16%</a:t>
            </a:r>
          </a:p>
          <a:p>
            <a:pPr algn="l">
              <a:lnSpc>
                <a:spcPct val="100000"/>
              </a:lnSpc>
            </a:pPr>
            <a:r>
              <a:rPr lang="en-US" sz="15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 service (cable, satellite, streaming, etc.)		  3,639,000		      47%		   35%</a:t>
            </a:r>
          </a:p>
          <a:p>
            <a:pPr algn="l">
              <a:lnSpc>
                <a:spcPct val="100000"/>
              </a:lnSpc>
            </a:pPr>
            <a:r>
              <a:rPr lang="en-US" sz="15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Vehicle maintenance (tires, batteries, oil change, etc.)	  4,224,000		      55%		   42%</a:t>
            </a:r>
          </a:p>
        </p:txBody>
      </p:sp>
      <p:pic>
        <p:nvPicPr>
          <p:cNvPr id="20" name="Picture 19" descr="A picture containing indoor, kitchen, wall, person&#10;&#10;Description automatically generated">
            <a:extLst>
              <a:ext uri="{FF2B5EF4-FFF2-40B4-BE49-F238E27FC236}">
                <a16:creationId xmlns:a16="http://schemas.microsoft.com/office/drawing/2014/main" id="{EA5D55D4-D9AB-E319-F175-C04BAFB2A53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2890" y="5368325"/>
            <a:ext cx="1258758" cy="837861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 descr="A picture containing outdoor, handcart&#10;&#10;Description automatically generated">
            <a:extLst>
              <a:ext uri="{FF2B5EF4-FFF2-40B4-BE49-F238E27FC236}">
                <a16:creationId xmlns:a16="http://schemas.microsoft.com/office/drawing/2014/main" id="{741AA75D-E74A-1F19-FD58-A116A4D0DCB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8490" y="1686588"/>
            <a:ext cx="1258758" cy="837861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28" descr="A red lawnmower on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8EC29267-F02C-826F-305B-A32956413D8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2890" y="3883676"/>
            <a:ext cx="1249017" cy="848139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Picture 29" descr="A kitchen with white cabinets&#10;&#10;Description automatically generated">
            <a:extLst>
              <a:ext uri="{FF2B5EF4-FFF2-40B4-BE49-F238E27FC236}">
                <a16:creationId xmlns:a16="http://schemas.microsoft.com/office/drawing/2014/main" id="{0373B9FD-5313-8E63-7990-82DBBD6AEEA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490" y="4637102"/>
            <a:ext cx="1258758" cy="837861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986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8A9B98D-051E-BDEB-78ED-A7D3B2B02EE8}"/>
              </a:ext>
            </a:extLst>
          </p:cNvPr>
          <p:cNvSpPr/>
          <p:nvPr/>
        </p:nvSpPr>
        <p:spPr>
          <a:xfrm>
            <a:off x="0" y="6616599"/>
            <a:ext cx="12192000" cy="244545"/>
          </a:xfrm>
          <a:prstGeom prst="rect">
            <a:avLst/>
          </a:prstGeom>
          <a:solidFill>
            <a:srgbClr val="005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68BA5E-7922-6E7D-36BD-7555FE38AB80}"/>
              </a:ext>
            </a:extLst>
          </p:cNvPr>
          <p:cNvSpPr/>
          <p:nvPr/>
        </p:nvSpPr>
        <p:spPr>
          <a:xfrm>
            <a:off x="0" y="-8092"/>
            <a:ext cx="12192000" cy="45719"/>
          </a:xfrm>
          <a:prstGeom prst="rect">
            <a:avLst/>
          </a:prstGeom>
          <a:solidFill>
            <a:srgbClr val="005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DCC294C-2F62-50EB-70C5-BB35C6024C4B}"/>
              </a:ext>
            </a:extLst>
          </p:cNvPr>
          <p:cNvSpPr txBox="1">
            <a:spLocks/>
          </p:cNvSpPr>
          <p:nvPr/>
        </p:nvSpPr>
        <p:spPr>
          <a:xfrm>
            <a:off x="3985074" y="6627023"/>
            <a:ext cx="8040909" cy="2308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5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 spc="300" baseline="0">
                <a:solidFill>
                  <a:srgbClr val="284A9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n-US" sz="900" b="1" i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</a:t>
            </a:r>
            <a:r>
              <a:rPr lang="en-US" sz="900" i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America's Newspapers 2023 Local Newspaper Study; Conducted by Coda Ventures   </a:t>
            </a:r>
            <a:r>
              <a:rPr lang="en-US" sz="900" b="1" i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Base:</a:t>
            </a:r>
            <a:r>
              <a:rPr lang="en-US" sz="900" i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Total adults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9266560-4D25-1C72-7FD5-8EE49D69F9C5}"/>
              </a:ext>
            </a:extLst>
          </p:cNvPr>
          <p:cNvSpPr txBox="1">
            <a:spLocks/>
          </p:cNvSpPr>
          <p:nvPr/>
        </p:nvSpPr>
        <p:spPr>
          <a:xfrm>
            <a:off x="1086678" y="426545"/>
            <a:ext cx="10045149" cy="6203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600" b="1" dirty="0">
                <a:latin typeface="Avenir" panose="02000503020000020003" pitchFamily="2" charset="0"/>
                <a:cs typeface="Arial Black" panose="020B0604020202020204" pitchFamily="34" charset="0"/>
              </a:rPr>
              <a:t>The need "To stay informed" and “Feeling connected to their communities" ranks highest across generational groups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FEEB335-2DEA-BA82-A7EE-FE7E14BE3423}"/>
              </a:ext>
            </a:extLst>
          </p:cNvPr>
          <p:cNvSpPr txBox="1">
            <a:spLocks/>
          </p:cNvSpPr>
          <p:nvPr/>
        </p:nvSpPr>
        <p:spPr>
          <a:xfrm>
            <a:off x="615203" y="1551826"/>
            <a:ext cx="5223392" cy="53988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1500" b="1" dirty="0">
                <a:latin typeface="Avenir Heavy" panose="02000503020000020003" pitchFamily="2" charset="0"/>
                <a:cs typeface="Arial Black" panose="020B0604020202020204" pitchFamily="34" charset="0"/>
              </a:rPr>
              <a:t>Top Reasons Generational Groups Read/Use Local News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0C4FB09-09BB-37D7-42E1-84B615DAF6A4}"/>
              </a:ext>
            </a:extLst>
          </p:cNvPr>
          <p:cNvSpPr txBox="1">
            <a:spLocks/>
          </p:cNvSpPr>
          <p:nvPr/>
        </p:nvSpPr>
        <p:spPr>
          <a:xfrm>
            <a:off x="1980953" y="1989150"/>
            <a:ext cx="4888776" cy="83099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5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 spc="300" baseline="0">
                <a:solidFill>
                  <a:srgbClr val="284A9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1600" spc="0" dirty="0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#1  To stay informed (70%)</a:t>
            </a:r>
          </a:p>
          <a:p>
            <a:pPr algn="l">
              <a:lnSpc>
                <a:spcPct val="100000"/>
              </a:lnSpc>
            </a:pPr>
            <a:r>
              <a:rPr lang="en-US" sz="1600" spc="0" dirty="0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#2  To feel connected to my community (34%)</a:t>
            </a:r>
          </a:p>
          <a:p>
            <a:pPr algn="l">
              <a:lnSpc>
                <a:spcPct val="100000"/>
              </a:lnSpc>
            </a:pPr>
            <a:r>
              <a:rPr lang="en-US" sz="1600" b="1" spc="0" dirty="0">
                <a:solidFill>
                  <a:srgbClr val="0055A6"/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#3  To be a better citizen (32%)</a:t>
            </a:r>
            <a:endParaRPr lang="en-US" sz="1600" spc="0" dirty="0">
              <a:solidFill>
                <a:srgbClr val="0055A6"/>
              </a:solidFill>
              <a:latin typeface="Avenir Book" panose="02000503020000020003" pitchFamily="2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5896D01-8941-BFBB-7D81-3A4460EEC644}"/>
              </a:ext>
            </a:extLst>
          </p:cNvPr>
          <p:cNvSpPr txBox="1">
            <a:spLocks/>
          </p:cNvSpPr>
          <p:nvPr/>
        </p:nvSpPr>
        <p:spPr>
          <a:xfrm>
            <a:off x="625700" y="2100593"/>
            <a:ext cx="1173415" cy="62677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n-US" sz="1600" b="1" dirty="0">
                <a:solidFill>
                  <a:srgbClr val="0055A6"/>
                </a:solidFill>
                <a:latin typeface="Avenir Heavy" panose="02000503020000020003" pitchFamily="2" charset="0"/>
                <a:cs typeface="Arial Black" panose="020B0604020202020204" pitchFamily="34" charset="0"/>
              </a:rPr>
              <a:t>Gen Z</a:t>
            </a:r>
          </a:p>
          <a:p>
            <a:pPr algn="r">
              <a:lnSpc>
                <a:spcPct val="100000"/>
              </a:lnSpc>
            </a:pPr>
            <a:r>
              <a:rPr lang="en-US" sz="1500" dirty="0">
                <a:latin typeface="Avenir Light" panose="020B0402020203020204" pitchFamily="34" charset="77"/>
                <a:cs typeface="Arial Black" panose="020B0604020202020204" pitchFamily="34" charset="0"/>
              </a:rPr>
              <a:t>(18-24)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F3FE752-F51C-9A31-8647-FF0BA043C971}"/>
              </a:ext>
            </a:extLst>
          </p:cNvPr>
          <p:cNvSpPr txBox="1">
            <a:spLocks/>
          </p:cNvSpPr>
          <p:nvPr/>
        </p:nvSpPr>
        <p:spPr>
          <a:xfrm>
            <a:off x="519684" y="2935996"/>
            <a:ext cx="1281932" cy="62677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n-US" sz="1600" b="1" dirty="0">
                <a:solidFill>
                  <a:srgbClr val="0055A6"/>
                </a:solidFill>
                <a:latin typeface="Avenir Heavy" panose="02000503020000020003" pitchFamily="2" charset="0"/>
                <a:cs typeface="Arial Black" panose="020B0604020202020204" pitchFamily="34" charset="0"/>
              </a:rPr>
              <a:t>Millennials</a:t>
            </a:r>
          </a:p>
          <a:p>
            <a:pPr algn="r">
              <a:lnSpc>
                <a:spcPct val="100000"/>
              </a:lnSpc>
            </a:pPr>
            <a:r>
              <a:rPr lang="en-US" sz="1500" dirty="0">
                <a:latin typeface="Avenir Light" panose="020B0402020203020204" pitchFamily="34" charset="77"/>
                <a:cs typeface="Arial Black" panose="020B0604020202020204" pitchFamily="34" charset="0"/>
              </a:rPr>
              <a:t>(25-39)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FFA652D-D73F-AC92-975C-EF16175B1FB3}"/>
              </a:ext>
            </a:extLst>
          </p:cNvPr>
          <p:cNvSpPr txBox="1">
            <a:spLocks/>
          </p:cNvSpPr>
          <p:nvPr/>
        </p:nvSpPr>
        <p:spPr>
          <a:xfrm>
            <a:off x="493178" y="3765384"/>
            <a:ext cx="1308171" cy="62677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n-US" sz="1600" b="1" dirty="0">
                <a:solidFill>
                  <a:srgbClr val="0055A6"/>
                </a:solidFill>
                <a:latin typeface="Avenir Heavy" panose="02000503020000020003" pitchFamily="2" charset="0"/>
                <a:cs typeface="Arial Black" panose="020B0604020202020204" pitchFamily="34" charset="0"/>
              </a:rPr>
              <a:t>Gen X</a:t>
            </a:r>
          </a:p>
          <a:p>
            <a:pPr algn="r">
              <a:lnSpc>
                <a:spcPct val="100000"/>
              </a:lnSpc>
            </a:pPr>
            <a:r>
              <a:rPr lang="en-US" sz="1600" dirty="0">
                <a:latin typeface="Avenir Light" panose="020B0402020203020204" pitchFamily="34" charset="77"/>
                <a:cs typeface="Arial Black" panose="020B0604020202020204" pitchFamily="34" charset="0"/>
              </a:rPr>
              <a:t>(40-59)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75093C0-2003-FC62-A6E1-B87CC19BA225}"/>
              </a:ext>
            </a:extLst>
          </p:cNvPr>
          <p:cNvSpPr txBox="1">
            <a:spLocks/>
          </p:cNvSpPr>
          <p:nvPr/>
        </p:nvSpPr>
        <p:spPr>
          <a:xfrm>
            <a:off x="519683" y="4596196"/>
            <a:ext cx="1288397" cy="62677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n-US" sz="1600" b="1" dirty="0">
                <a:solidFill>
                  <a:srgbClr val="0055A6"/>
                </a:solidFill>
                <a:latin typeface="Avenir Heavy" panose="02000503020000020003" pitchFamily="2" charset="0"/>
                <a:cs typeface="Arial Black" panose="020B0604020202020204" pitchFamily="34" charset="0"/>
              </a:rPr>
              <a:t>Boomers</a:t>
            </a:r>
          </a:p>
          <a:p>
            <a:pPr algn="r">
              <a:lnSpc>
                <a:spcPct val="100000"/>
              </a:lnSpc>
            </a:pPr>
            <a:r>
              <a:rPr lang="en-US" sz="1500" dirty="0">
                <a:latin typeface="Avenir Light" panose="020B0402020203020204" pitchFamily="34" charset="77"/>
                <a:cs typeface="Arial Black" panose="020B0604020202020204" pitchFamily="34" charset="0"/>
              </a:rPr>
              <a:t>(60-74)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FF9DB28-ACE9-BA08-01F0-A159EC855197}"/>
              </a:ext>
            </a:extLst>
          </p:cNvPr>
          <p:cNvSpPr txBox="1">
            <a:spLocks/>
          </p:cNvSpPr>
          <p:nvPr/>
        </p:nvSpPr>
        <p:spPr>
          <a:xfrm>
            <a:off x="546188" y="5393239"/>
            <a:ext cx="1261892" cy="62677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n-US" sz="1600" b="1" dirty="0">
                <a:solidFill>
                  <a:srgbClr val="0055A6"/>
                </a:solidFill>
                <a:latin typeface="Avenir Heavy" panose="02000503020000020003" pitchFamily="2" charset="0"/>
                <a:cs typeface="Arial Black" panose="020B0604020202020204" pitchFamily="34" charset="0"/>
              </a:rPr>
              <a:t>Silent Gen</a:t>
            </a:r>
          </a:p>
          <a:p>
            <a:pPr algn="r">
              <a:lnSpc>
                <a:spcPct val="100000"/>
              </a:lnSpc>
            </a:pPr>
            <a:r>
              <a:rPr lang="en-US" sz="1500" dirty="0">
                <a:latin typeface="Avenir Light" panose="020B0402020203020204" pitchFamily="34" charset="77"/>
                <a:cs typeface="Arial Black" panose="020B0604020202020204" pitchFamily="34" charset="0"/>
              </a:rPr>
              <a:t>(75+)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B78A0CD-697C-F0B6-95E4-8F3C8183961B}"/>
              </a:ext>
            </a:extLst>
          </p:cNvPr>
          <p:cNvCxnSpPr/>
          <p:nvPr/>
        </p:nvCxnSpPr>
        <p:spPr>
          <a:xfrm>
            <a:off x="607604" y="2803185"/>
            <a:ext cx="57002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EC02CF7-3EC7-CABA-508A-B31A17C49060}"/>
              </a:ext>
            </a:extLst>
          </p:cNvPr>
          <p:cNvCxnSpPr/>
          <p:nvPr/>
        </p:nvCxnSpPr>
        <p:spPr>
          <a:xfrm>
            <a:off x="601742" y="3650178"/>
            <a:ext cx="57002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61E582F-B089-5462-13C4-314A430E4053}"/>
              </a:ext>
            </a:extLst>
          </p:cNvPr>
          <p:cNvCxnSpPr/>
          <p:nvPr/>
        </p:nvCxnSpPr>
        <p:spPr>
          <a:xfrm>
            <a:off x="578299" y="4461997"/>
            <a:ext cx="57002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35F97FE-E69C-53D5-2D1F-A84367191F88}"/>
              </a:ext>
            </a:extLst>
          </p:cNvPr>
          <p:cNvCxnSpPr/>
          <p:nvPr/>
        </p:nvCxnSpPr>
        <p:spPr>
          <a:xfrm>
            <a:off x="572436" y="5282614"/>
            <a:ext cx="57002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E121A2A8-6D4B-23A9-7EF8-1B7DE2911DDA}"/>
              </a:ext>
            </a:extLst>
          </p:cNvPr>
          <p:cNvSpPr txBox="1">
            <a:spLocks/>
          </p:cNvSpPr>
          <p:nvPr/>
        </p:nvSpPr>
        <p:spPr>
          <a:xfrm>
            <a:off x="1980948" y="2834286"/>
            <a:ext cx="4888776" cy="58477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5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 spc="300" baseline="0">
                <a:solidFill>
                  <a:srgbClr val="284A9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1600" spc="0" dirty="0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#1  To stay informed (78%)</a:t>
            </a:r>
          </a:p>
          <a:p>
            <a:pPr algn="l">
              <a:lnSpc>
                <a:spcPct val="100000"/>
              </a:lnSpc>
            </a:pPr>
            <a:r>
              <a:rPr lang="en-US" sz="1600" spc="0" dirty="0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#2  To feel connected to my community (34%)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50C0831-1E69-8531-C588-48C48EBAF09E}"/>
              </a:ext>
            </a:extLst>
          </p:cNvPr>
          <p:cNvSpPr txBox="1">
            <a:spLocks/>
          </p:cNvSpPr>
          <p:nvPr/>
        </p:nvSpPr>
        <p:spPr>
          <a:xfrm>
            <a:off x="1980943" y="3665564"/>
            <a:ext cx="4888776" cy="58477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5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 spc="300" baseline="0">
                <a:solidFill>
                  <a:srgbClr val="284A9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1600" spc="0" dirty="0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#1  To stay informed (81%)</a:t>
            </a:r>
          </a:p>
          <a:p>
            <a:pPr algn="l">
              <a:lnSpc>
                <a:spcPct val="100000"/>
              </a:lnSpc>
            </a:pPr>
            <a:r>
              <a:rPr lang="en-US" sz="1600" spc="0" dirty="0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#2  To feel connected to my community (44%)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532EB896-AA78-0AB9-C4CF-70783AF3A747}"/>
              </a:ext>
            </a:extLst>
          </p:cNvPr>
          <p:cNvSpPr txBox="1">
            <a:spLocks/>
          </p:cNvSpPr>
          <p:nvPr/>
        </p:nvSpPr>
        <p:spPr>
          <a:xfrm>
            <a:off x="1980938" y="4482988"/>
            <a:ext cx="4888776" cy="58477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5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 spc="300" baseline="0">
                <a:solidFill>
                  <a:srgbClr val="284A9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1600" spc="0" dirty="0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#1  To stay informed (82%)</a:t>
            </a:r>
          </a:p>
          <a:p>
            <a:pPr algn="l">
              <a:lnSpc>
                <a:spcPct val="100000"/>
              </a:lnSpc>
            </a:pPr>
            <a:r>
              <a:rPr lang="en-US" sz="1600" spc="0" dirty="0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#2  To feel connected to my community (40%)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C659FB7-3908-DC40-CBAA-54E4157F51B9}"/>
              </a:ext>
            </a:extLst>
          </p:cNvPr>
          <p:cNvSpPr txBox="1">
            <a:spLocks/>
          </p:cNvSpPr>
          <p:nvPr/>
        </p:nvSpPr>
        <p:spPr>
          <a:xfrm>
            <a:off x="1980933" y="5328124"/>
            <a:ext cx="4888776" cy="83099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5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 spc="300" baseline="0">
                <a:solidFill>
                  <a:srgbClr val="284A9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1600" spc="0" dirty="0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#1  To stay informed (80%)</a:t>
            </a:r>
          </a:p>
          <a:p>
            <a:pPr algn="l">
              <a:lnSpc>
                <a:spcPct val="100000"/>
              </a:lnSpc>
            </a:pPr>
            <a:endParaRPr lang="en-US" sz="1600" spc="0" dirty="0">
              <a:solidFill>
                <a:schemeClr val="tx1"/>
              </a:solidFill>
              <a:latin typeface="Avenir Book" panose="02000503020000020003" pitchFamily="2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sz="1600" spc="0" dirty="0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#3  To feel connected to my community (38%)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DEAC4679-2888-EEC7-3C9F-13960E65E803}"/>
              </a:ext>
            </a:extLst>
          </p:cNvPr>
          <p:cNvSpPr txBox="1">
            <a:spLocks/>
          </p:cNvSpPr>
          <p:nvPr/>
        </p:nvSpPr>
        <p:spPr>
          <a:xfrm>
            <a:off x="7309445" y="2494025"/>
            <a:ext cx="3822382" cy="53988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0055A6"/>
                </a:solidFill>
                <a:latin typeface="Avenir Heavy" panose="02000503020000020003" pitchFamily="2" charset="0"/>
                <a:cs typeface="Arial Black" panose="020B0604020202020204" pitchFamily="34" charset="0"/>
              </a:rPr>
              <a:t>"To be a better citizen"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A6465136-5270-D8A6-8FF0-7E3D1B6AC516}"/>
              </a:ext>
            </a:extLst>
          </p:cNvPr>
          <p:cNvSpPr txBox="1">
            <a:spLocks/>
          </p:cNvSpPr>
          <p:nvPr/>
        </p:nvSpPr>
        <p:spPr>
          <a:xfrm>
            <a:off x="7203991" y="3140705"/>
            <a:ext cx="4055522" cy="53988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0055A6"/>
                </a:solidFill>
                <a:latin typeface="Avenir Heavy" panose="02000503020000020003" pitchFamily="2" charset="0"/>
                <a:cs typeface="Arial Black" panose="020B0604020202020204" pitchFamily="34" charset="0"/>
              </a:rPr>
              <a:t>"Find places and things to do"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45455EF-954D-D3CB-26DB-5C7FB4D82989}"/>
              </a:ext>
            </a:extLst>
          </p:cNvPr>
          <p:cNvSpPr txBox="1">
            <a:spLocks/>
          </p:cNvSpPr>
          <p:nvPr/>
        </p:nvSpPr>
        <p:spPr>
          <a:xfrm>
            <a:off x="7208107" y="3799741"/>
            <a:ext cx="4055522" cy="53988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0055A6"/>
                </a:solidFill>
                <a:latin typeface="Avenir Heavy" panose="02000503020000020003" pitchFamily="2" charset="0"/>
                <a:cs typeface="Arial Black" panose="020B0604020202020204" pitchFamily="34" charset="0"/>
              </a:rPr>
              <a:t>"Talk about things in</a:t>
            </a:r>
          </a:p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0055A6"/>
                </a:solidFill>
                <a:latin typeface="Avenir Heavy" panose="02000503020000020003" pitchFamily="2" charset="0"/>
                <a:cs typeface="Arial Black" panose="020B0604020202020204" pitchFamily="34" charset="0"/>
              </a:rPr>
              <a:t>the community"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B664F414-473F-AE0D-1B8A-477A463CE788}"/>
              </a:ext>
            </a:extLst>
          </p:cNvPr>
          <p:cNvSpPr txBox="1">
            <a:spLocks/>
          </p:cNvSpPr>
          <p:nvPr/>
        </p:nvSpPr>
        <p:spPr>
          <a:xfrm>
            <a:off x="7224580" y="4755341"/>
            <a:ext cx="4055522" cy="53988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0055A6"/>
                </a:solidFill>
                <a:latin typeface="Avenir Heavy" panose="02000503020000020003" pitchFamily="2" charset="0"/>
                <a:cs typeface="Arial Black" panose="020B0604020202020204" pitchFamily="34" charset="0"/>
              </a:rPr>
              <a:t>"Decide where I stand</a:t>
            </a:r>
          </a:p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0055A6"/>
                </a:solidFill>
                <a:latin typeface="Avenir Heavy" panose="02000503020000020003" pitchFamily="2" charset="0"/>
                <a:cs typeface="Arial Black" panose="020B0604020202020204" pitchFamily="34" charset="0"/>
              </a:rPr>
              <a:t>on local issues"</a:t>
            </a:r>
          </a:p>
        </p:txBody>
      </p:sp>
    </p:spTree>
    <p:extLst>
      <p:ext uri="{BB962C8B-B14F-4D97-AF65-F5344CB8AC3E}">
        <p14:creationId xmlns:p14="http://schemas.microsoft.com/office/powerpoint/2010/main" val="422124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 tmFilter="0,0; .5, 0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people sitting at a table looking at papers&#10;&#10;Description automatically generated with medium confidence">
            <a:extLst>
              <a:ext uri="{FF2B5EF4-FFF2-40B4-BE49-F238E27FC236}">
                <a16:creationId xmlns:a16="http://schemas.microsoft.com/office/drawing/2014/main" id="{D3505E15-F289-AE5B-3E90-8590001E06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0"/>
            <a:ext cx="3525077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7EECA58-D2B6-112D-5C8B-EC12CC5E0C69}"/>
              </a:ext>
            </a:extLst>
          </p:cNvPr>
          <p:cNvSpPr/>
          <p:nvPr/>
        </p:nvSpPr>
        <p:spPr>
          <a:xfrm>
            <a:off x="0" y="6610662"/>
            <a:ext cx="12192000" cy="247338"/>
          </a:xfrm>
          <a:prstGeom prst="rect">
            <a:avLst/>
          </a:prstGeom>
          <a:solidFill>
            <a:srgbClr val="005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CD434AD-2601-E8CF-7741-816FF5637625}"/>
              </a:ext>
            </a:extLst>
          </p:cNvPr>
          <p:cNvSpPr/>
          <p:nvPr/>
        </p:nvSpPr>
        <p:spPr>
          <a:xfrm>
            <a:off x="0" y="-8092"/>
            <a:ext cx="12192000" cy="45719"/>
          </a:xfrm>
          <a:prstGeom prst="rect">
            <a:avLst/>
          </a:prstGeom>
          <a:solidFill>
            <a:srgbClr val="005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241BCB0-0918-575E-894A-EBB7A2253815}"/>
              </a:ext>
            </a:extLst>
          </p:cNvPr>
          <p:cNvSpPr txBox="1">
            <a:spLocks/>
          </p:cNvSpPr>
          <p:nvPr/>
        </p:nvSpPr>
        <p:spPr>
          <a:xfrm>
            <a:off x="3985073" y="2547454"/>
            <a:ext cx="4311533" cy="55399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5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 spc="300" baseline="0">
                <a:solidFill>
                  <a:srgbClr val="284A9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1500" b="1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 services planning to change/shop </a:t>
            </a:r>
            <a:r>
              <a:rPr lang="en-US" sz="15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(next/past 12 months)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3086D71-A8F0-B2DC-4CB5-ACA52B3ADA12}"/>
              </a:ext>
            </a:extLst>
          </p:cNvPr>
          <p:cNvSpPr/>
          <p:nvPr/>
        </p:nvSpPr>
        <p:spPr>
          <a:xfrm>
            <a:off x="0" y="338842"/>
            <a:ext cx="12191999" cy="680987"/>
          </a:xfrm>
          <a:prstGeom prst="rect">
            <a:avLst/>
          </a:prstGeom>
          <a:solidFill>
            <a:srgbClr val="0055A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>
            <a:noAutofit/>
          </a:bodyPr>
          <a:lstStyle/>
          <a:p>
            <a:pPr algn="l"/>
            <a:endParaRPr lang="en-US" sz="1400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264FD28-EFE2-FBD4-3C12-04B833D3E9F1}"/>
              </a:ext>
            </a:extLst>
          </p:cNvPr>
          <p:cNvSpPr txBox="1">
            <a:spLocks/>
          </p:cNvSpPr>
          <p:nvPr/>
        </p:nvSpPr>
        <p:spPr>
          <a:xfrm>
            <a:off x="0" y="188413"/>
            <a:ext cx="12191999" cy="7674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Professional Services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80CD405-4D49-8AE9-3C92-F84D0FCCA3D6}"/>
              </a:ext>
            </a:extLst>
          </p:cNvPr>
          <p:cNvSpPr txBox="1">
            <a:spLocks/>
          </p:cNvSpPr>
          <p:nvPr/>
        </p:nvSpPr>
        <p:spPr>
          <a:xfrm>
            <a:off x="3985074" y="6610981"/>
            <a:ext cx="8040909" cy="2308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5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 spc="300" baseline="0">
                <a:solidFill>
                  <a:srgbClr val="284A9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n-US" sz="900" b="1" i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</a:t>
            </a:r>
            <a:r>
              <a:rPr lang="en-US" sz="900" i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Michigan State Study, 2023; Conducted by Coda Ventures   </a:t>
            </a:r>
            <a:r>
              <a:rPr lang="en-US" sz="900" b="1" i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Base:</a:t>
            </a:r>
            <a:r>
              <a:rPr lang="en-US" sz="900" i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Total adults; multiple responses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29870F-71FC-4743-9EA3-B3EFF7E45E77}"/>
              </a:ext>
            </a:extLst>
          </p:cNvPr>
          <p:cNvSpPr/>
          <p:nvPr/>
        </p:nvSpPr>
        <p:spPr>
          <a:xfrm>
            <a:off x="7480387" y="2502305"/>
            <a:ext cx="4306605" cy="548696"/>
          </a:xfrm>
          <a:prstGeom prst="rect">
            <a:avLst/>
          </a:prstGeom>
          <a:solidFill>
            <a:srgbClr val="0055A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>
            <a:noAutofit/>
          </a:bodyPr>
          <a:lstStyle/>
          <a:p>
            <a:pPr algn="l"/>
            <a:endParaRPr lang="en-US" sz="140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4A75C1D0-DFA4-5083-9123-7741A4B72D7F}"/>
              </a:ext>
            </a:extLst>
          </p:cNvPr>
          <p:cNvSpPr txBox="1">
            <a:spLocks/>
          </p:cNvSpPr>
          <p:nvPr/>
        </p:nvSpPr>
        <p:spPr>
          <a:xfrm>
            <a:off x="7339403" y="2530954"/>
            <a:ext cx="1832423" cy="5078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5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 spc="300" baseline="0">
                <a:solidFill>
                  <a:srgbClr val="284A9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400" b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Michigan</a:t>
            </a:r>
          </a:p>
          <a:p>
            <a:pPr>
              <a:lnSpc>
                <a:spcPct val="100000"/>
              </a:lnSpc>
            </a:pPr>
            <a:r>
              <a:rPr lang="en-US" sz="1300" b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Adults (#)</a:t>
            </a:r>
            <a:endParaRPr lang="en-US" sz="1300" spc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9280EF18-65C3-F35C-97B0-D337A9081D26}"/>
              </a:ext>
            </a:extLst>
          </p:cNvPr>
          <p:cNvSpPr txBox="1">
            <a:spLocks/>
          </p:cNvSpPr>
          <p:nvPr/>
        </p:nvSpPr>
        <p:spPr>
          <a:xfrm>
            <a:off x="8760267" y="2526342"/>
            <a:ext cx="1832423" cy="49244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5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 spc="300" baseline="0">
                <a:solidFill>
                  <a:srgbClr val="284A9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300" b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Newspaper</a:t>
            </a:r>
          </a:p>
          <a:p>
            <a:pPr>
              <a:lnSpc>
                <a:spcPct val="100000"/>
              </a:lnSpc>
            </a:pPr>
            <a:r>
              <a:rPr lang="en-US" sz="1300" b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Readers</a:t>
            </a:r>
            <a:endParaRPr lang="en-US" sz="1300" spc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E99B4A68-D937-7991-4C12-F3B4D3150353}"/>
              </a:ext>
            </a:extLst>
          </p:cNvPr>
          <p:cNvSpPr txBox="1">
            <a:spLocks/>
          </p:cNvSpPr>
          <p:nvPr/>
        </p:nvSpPr>
        <p:spPr>
          <a:xfrm>
            <a:off x="10107798" y="2552840"/>
            <a:ext cx="1832423" cy="49244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5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 spc="300" baseline="0">
                <a:solidFill>
                  <a:srgbClr val="284A9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300" b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Non-Newspaper</a:t>
            </a:r>
          </a:p>
          <a:p>
            <a:pPr>
              <a:lnSpc>
                <a:spcPct val="100000"/>
              </a:lnSpc>
            </a:pPr>
            <a:r>
              <a:rPr lang="en-US" sz="1300" b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Readers</a:t>
            </a:r>
            <a:endParaRPr lang="en-US" sz="1300" spc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1C4A535-F45C-61AA-E37A-E62CCD8C6785}"/>
              </a:ext>
            </a:extLst>
          </p:cNvPr>
          <p:cNvCxnSpPr/>
          <p:nvPr/>
        </p:nvCxnSpPr>
        <p:spPr>
          <a:xfrm>
            <a:off x="8966104" y="2576818"/>
            <a:ext cx="0" cy="43628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C7ADB93-8355-5735-C014-943B21D7FBB9}"/>
              </a:ext>
            </a:extLst>
          </p:cNvPr>
          <p:cNvCxnSpPr/>
          <p:nvPr/>
        </p:nvCxnSpPr>
        <p:spPr>
          <a:xfrm>
            <a:off x="10274880" y="2573838"/>
            <a:ext cx="0" cy="43628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le 1">
            <a:extLst>
              <a:ext uri="{FF2B5EF4-FFF2-40B4-BE49-F238E27FC236}">
                <a16:creationId xmlns:a16="http://schemas.microsoft.com/office/drawing/2014/main" id="{E82F41F5-9F7F-350C-D65A-CA336DEAE31C}"/>
              </a:ext>
            </a:extLst>
          </p:cNvPr>
          <p:cNvSpPr txBox="1">
            <a:spLocks/>
          </p:cNvSpPr>
          <p:nvPr/>
        </p:nvSpPr>
        <p:spPr>
          <a:xfrm>
            <a:off x="4165593" y="3170691"/>
            <a:ext cx="7283527" cy="230832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5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 spc="300" baseline="0">
                <a:solidFill>
                  <a:srgbClr val="284A9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16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 insurance				       1,991,000               25%                 25%</a:t>
            </a:r>
          </a:p>
          <a:p>
            <a:pPr algn="l">
              <a:lnSpc>
                <a:spcPct val="100000"/>
              </a:lnSpc>
            </a:pPr>
            <a:r>
              <a:rPr lang="en-US" sz="16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Medical/health insurance		       1,297,000               18%                   8%</a:t>
            </a:r>
          </a:p>
          <a:p>
            <a:pPr algn="l">
              <a:lnSpc>
                <a:spcPct val="100000"/>
              </a:lnSpc>
            </a:pPr>
            <a:r>
              <a:rPr lang="en-US" sz="16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insurance				       1,221,100               16%                   9%</a:t>
            </a:r>
          </a:p>
          <a:p>
            <a:pPr algn="l">
              <a:lnSpc>
                <a:spcPct val="100000"/>
              </a:lnSpc>
            </a:pPr>
            <a:r>
              <a:rPr lang="en-US" sz="16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Dental insurance				       1,163,000               15%                   9%</a:t>
            </a:r>
          </a:p>
          <a:p>
            <a:pPr algn="l">
              <a:lnSpc>
                <a:spcPct val="100000"/>
              </a:lnSpc>
            </a:pPr>
            <a:r>
              <a:rPr lang="en-US" sz="16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 insurance				       1,037,000               14%                   9%</a:t>
            </a:r>
          </a:p>
          <a:p>
            <a:pPr algn="l">
              <a:lnSpc>
                <a:spcPct val="100000"/>
              </a:lnSpc>
            </a:pPr>
            <a:r>
              <a:rPr lang="en-US" sz="16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Financial/investment service		          822,000               11%                   4%</a:t>
            </a:r>
          </a:p>
          <a:p>
            <a:pPr algn="l">
              <a:lnSpc>
                <a:spcPct val="100000"/>
              </a:lnSpc>
            </a:pPr>
            <a:r>
              <a:rPr lang="en-US" sz="16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Income tax provider			          686,100                 9%                   7%</a:t>
            </a:r>
          </a:p>
          <a:p>
            <a:pPr algn="l">
              <a:lnSpc>
                <a:spcPct val="100000"/>
              </a:lnSpc>
            </a:pPr>
            <a:r>
              <a:rPr lang="en-US" sz="16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Mortgage/refinance service		          542,000                 7%                   3%</a:t>
            </a:r>
          </a:p>
          <a:p>
            <a:pPr algn="l">
              <a:lnSpc>
                <a:spcPct val="100000"/>
              </a:lnSpc>
            </a:pPr>
            <a:r>
              <a:rPr lang="en-US" sz="16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 services				          358,300                 5%                   2%</a:t>
            </a:r>
          </a:p>
        </p:txBody>
      </p:sp>
    </p:spTree>
    <p:extLst>
      <p:ext uri="{BB962C8B-B14F-4D97-AF65-F5344CB8AC3E}">
        <p14:creationId xmlns:p14="http://schemas.microsoft.com/office/powerpoint/2010/main" val="177120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doctor showing a patient something on the paper&#10;&#10;Description automatically generated with low confidence">
            <a:extLst>
              <a:ext uri="{FF2B5EF4-FFF2-40B4-BE49-F238E27FC236}">
                <a16:creationId xmlns:a16="http://schemas.microsoft.com/office/drawing/2014/main" id="{66485967-72DD-3BA6-1EBD-1C805D70DE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94688" y="0"/>
            <a:ext cx="4097311" cy="671008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5995EB-D327-D543-9068-732DD1664CE9}"/>
              </a:ext>
            </a:extLst>
          </p:cNvPr>
          <p:cNvSpPr/>
          <p:nvPr/>
        </p:nvSpPr>
        <p:spPr>
          <a:xfrm>
            <a:off x="0" y="6610662"/>
            <a:ext cx="12192000" cy="247338"/>
          </a:xfrm>
          <a:prstGeom prst="rect">
            <a:avLst/>
          </a:prstGeom>
          <a:solidFill>
            <a:srgbClr val="005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E65C75-9430-3132-89C3-2BA1DFEE316B}"/>
              </a:ext>
            </a:extLst>
          </p:cNvPr>
          <p:cNvSpPr/>
          <p:nvPr/>
        </p:nvSpPr>
        <p:spPr>
          <a:xfrm>
            <a:off x="0" y="-8092"/>
            <a:ext cx="12192000" cy="45719"/>
          </a:xfrm>
          <a:prstGeom prst="rect">
            <a:avLst/>
          </a:prstGeom>
          <a:solidFill>
            <a:srgbClr val="005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F17B07A-3754-8B00-AADA-830172DF92D4}"/>
              </a:ext>
            </a:extLst>
          </p:cNvPr>
          <p:cNvSpPr/>
          <p:nvPr/>
        </p:nvSpPr>
        <p:spPr>
          <a:xfrm>
            <a:off x="0" y="338842"/>
            <a:ext cx="12192000" cy="680987"/>
          </a:xfrm>
          <a:prstGeom prst="rect">
            <a:avLst/>
          </a:prstGeom>
          <a:solidFill>
            <a:srgbClr val="0055A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>
            <a:noAutofit/>
          </a:bodyPr>
          <a:lstStyle/>
          <a:p>
            <a:pPr algn="l"/>
            <a:endParaRPr lang="en-US" sz="14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83F9160-A0A1-708E-7546-A3F4CEFE7A55}"/>
              </a:ext>
            </a:extLst>
          </p:cNvPr>
          <p:cNvSpPr txBox="1">
            <a:spLocks/>
          </p:cNvSpPr>
          <p:nvPr/>
        </p:nvSpPr>
        <p:spPr>
          <a:xfrm>
            <a:off x="0" y="188413"/>
            <a:ext cx="12192000" cy="7674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Medical Specialists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9BF72D6-E0CC-3671-6D3C-4B03C9B31B82}"/>
              </a:ext>
            </a:extLst>
          </p:cNvPr>
          <p:cNvSpPr txBox="1">
            <a:spLocks/>
          </p:cNvSpPr>
          <p:nvPr/>
        </p:nvSpPr>
        <p:spPr>
          <a:xfrm>
            <a:off x="3985074" y="6610981"/>
            <a:ext cx="8040909" cy="2308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5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 spc="300" baseline="0">
                <a:solidFill>
                  <a:srgbClr val="284A9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n-US" sz="900" b="1" i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</a:t>
            </a:r>
            <a:r>
              <a:rPr lang="en-US" sz="900" i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Michigan State Study, 2023; Conducted by Coda Ventures   </a:t>
            </a:r>
            <a:r>
              <a:rPr lang="en-US" sz="900" b="1" i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Base:</a:t>
            </a:r>
            <a:r>
              <a:rPr lang="en-US" sz="900" i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Total adults; multiple responses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2B478FF-3FA8-BF6E-5A7F-955CDDA65C97}"/>
              </a:ext>
            </a:extLst>
          </p:cNvPr>
          <p:cNvSpPr/>
          <p:nvPr/>
        </p:nvSpPr>
        <p:spPr>
          <a:xfrm>
            <a:off x="3358587" y="2835555"/>
            <a:ext cx="4282290" cy="548696"/>
          </a:xfrm>
          <a:prstGeom prst="rect">
            <a:avLst/>
          </a:prstGeom>
          <a:solidFill>
            <a:srgbClr val="0055A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>
            <a:noAutofit/>
          </a:bodyPr>
          <a:lstStyle/>
          <a:p>
            <a:pPr algn="l"/>
            <a:endParaRPr lang="en-US" sz="140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DFA95036-E2B4-6F3F-A6B4-40450127A61B}"/>
              </a:ext>
            </a:extLst>
          </p:cNvPr>
          <p:cNvSpPr txBox="1">
            <a:spLocks/>
          </p:cNvSpPr>
          <p:nvPr/>
        </p:nvSpPr>
        <p:spPr>
          <a:xfrm>
            <a:off x="3217603" y="2864204"/>
            <a:ext cx="1832423" cy="5078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5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 spc="300" baseline="0">
                <a:solidFill>
                  <a:srgbClr val="284A9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400" b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Michigan</a:t>
            </a:r>
          </a:p>
          <a:p>
            <a:pPr>
              <a:lnSpc>
                <a:spcPct val="100000"/>
              </a:lnSpc>
            </a:pPr>
            <a:r>
              <a:rPr lang="en-US" sz="1300" b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Adults (#)</a:t>
            </a:r>
            <a:endParaRPr lang="en-US" sz="1300" spc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9D87517A-837A-0D51-81AF-08E867779F4A}"/>
              </a:ext>
            </a:extLst>
          </p:cNvPr>
          <p:cNvSpPr txBox="1">
            <a:spLocks/>
          </p:cNvSpPr>
          <p:nvPr/>
        </p:nvSpPr>
        <p:spPr>
          <a:xfrm>
            <a:off x="4638467" y="2859592"/>
            <a:ext cx="1832423" cy="49244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5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 spc="300" baseline="0">
                <a:solidFill>
                  <a:srgbClr val="284A9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300" b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Newspaper</a:t>
            </a:r>
          </a:p>
          <a:p>
            <a:pPr>
              <a:lnSpc>
                <a:spcPct val="100000"/>
              </a:lnSpc>
            </a:pPr>
            <a:r>
              <a:rPr lang="en-US" sz="1300" b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Readers</a:t>
            </a:r>
            <a:endParaRPr lang="en-US" sz="1300" spc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65C3D70D-9F1E-4D21-919B-A013EE003A61}"/>
              </a:ext>
            </a:extLst>
          </p:cNvPr>
          <p:cNvSpPr txBox="1">
            <a:spLocks/>
          </p:cNvSpPr>
          <p:nvPr/>
        </p:nvSpPr>
        <p:spPr>
          <a:xfrm>
            <a:off x="5985998" y="2886090"/>
            <a:ext cx="1832423" cy="49244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5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 spc="300" baseline="0">
                <a:solidFill>
                  <a:srgbClr val="284A9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300" b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Non-Newspaper</a:t>
            </a:r>
          </a:p>
          <a:p>
            <a:pPr>
              <a:lnSpc>
                <a:spcPct val="100000"/>
              </a:lnSpc>
            </a:pPr>
            <a:r>
              <a:rPr lang="en-US" sz="1300" b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Readers</a:t>
            </a:r>
            <a:endParaRPr lang="en-US" sz="1300" spc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91B7A54-88BB-42FE-6F4D-AB4597335412}"/>
              </a:ext>
            </a:extLst>
          </p:cNvPr>
          <p:cNvCxnSpPr/>
          <p:nvPr/>
        </p:nvCxnSpPr>
        <p:spPr>
          <a:xfrm>
            <a:off x="4844304" y="2910068"/>
            <a:ext cx="0" cy="43628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199AAF0-1288-349E-4FAD-75F0AEFA0DFD}"/>
              </a:ext>
            </a:extLst>
          </p:cNvPr>
          <p:cNvCxnSpPr/>
          <p:nvPr/>
        </p:nvCxnSpPr>
        <p:spPr>
          <a:xfrm>
            <a:off x="6165606" y="2907088"/>
            <a:ext cx="0" cy="43628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1">
            <a:extLst>
              <a:ext uri="{FF2B5EF4-FFF2-40B4-BE49-F238E27FC236}">
                <a16:creationId xmlns:a16="http://schemas.microsoft.com/office/drawing/2014/main" id="{E5A4C6CC-082D-4A72-9365-351B88C3293F}"/>
              </a:ext>
            </a:extLst>
          </p:cNvPr>
          <p:cNvSpPr txBox="1">
            <a:spLocks/>
          </p:cNvSpPr>
          <p:nvPr/>
        </p:nvSpPr>
        <p:spPr>
          <a:xfrm>
            <a:off x="389278" y="2024331"/>
            <a:ext cx="6310557" cy="6463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5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 spc="300" baseline="0">
                <a:solidFill>
                  <a:srgbClr val="284A9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1800" b="1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specialists used by household </a:t>
            </a:r>
            <a:r>
              <a:rPr lang="en-US" sz="18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(past 12 months) </a:t>
            </a:r>
            <a:r>
              <a:rPr lang="en-US" sz="1800" b="1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plan to use </a:t>
            </a:r>
            <a:r>
              <a:rPr lang="en-US" sz="18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(next 12 months)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859B1AD7-D5CF-74F4-5736-8EFBD88790A8}"/>
              </a:ext>
            </a:extLst>
          </p:cNvPr>
          <p:cNvSpPr txBox="1">
            <a:spLocks/>
          </p:cNvSpPr>
          <p:nvPr/>
        </p:nvSpPr>
        <p:spPr>
          <a:xfrm>
            <a:off x="379014" y="3528140"/>
            <a:ext cx="7093842" cy="170816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5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 spc="300" baseline="0">
                <a:solidFill>
                  <a:srgbClr val="284A9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15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Dentist/orthodontist			  5,025,000                 64%                   55%</a:t>
            </a:r>
          </a:p>
          <a:p>
            <a:pPr algn="l">
              <a:lnSpc>
                <a:spcPct val="100000"/>
              </a:lnSpc>
            </a:pPr>
            <a:r>
              <a:rPr lang="en-US" sz="15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Optometrist/ophthalmologist		  3,039,000                 39%                   32%</a:t>
            </a:r>
          </a:p>
          <a:p>
            <a:pPr algn="l">
              <a:lnSpc>
                <a:spcPct val="100000"/>
              </a:lnSpc>
            </a:pPr>
            <a:r>
              <a:rPr lang="en-US" sz="15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Dermatologist/skin doctor		  1,538,000                 21%                     9%</a:t>
            </a:r>
          </a:p>
          <a:p>
            <a:pPr algn="l">
              <a:lnSpc>
                <a:spcPct val="100000"/>
              </a:lnSpc>
            </a:pPr>
            <a:r>
              <a:rPr lang="en-US" sz="15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therapist				  1,314,300                 18%                     8%</a:t>
            </a:r>
          </a:p>
          <a:p>
            <a:pPr algn="l">
              <a:lnSpc>
                <a:spcPct val="100000"/>
              </a:lnSpc>
            </a:pPr>
            <a:r>
              <a:rPr lang="en-US" sz="15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Chiropractor				  1,271,000                 17%                   10%</a:t>
            </a:r>
          </a:p>
          <a:p>
            <a:pPr algn="l">
              <a:lnSpc>
                <a:spcPct val="100000"/>
              </a:lnSpc>
            </a:pPr>
            <a:r>
              <a:rPr lang="en-US" sz="15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Hearing specialist/ENT			     683,000                 </a:t>
            </a:r>
            <a:r>
              <a:rPr lang="en-US" sz="8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9%                     8%</a:t>
            </a:r>
          </a:p>
          <a:p>
            <a:pPr algn="l">
              <a:lnSpc>
                <a:spcPct val="100000"/>
              </a:lnSpc>
            </a:pPr>
            <a:r>
              <a:rPr lang="en-US" sz="15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Orthopedist/sports medicine doctor	     671,200		        9%                     7%</a:t>
            </a:r>
          </a:p>
        </p:txBody>
      </p:sp>
    </p:spTree>
    <p:extLst>
      <p:ext uri="{BB962C8B-B14F-4D97-AF65-F5344CB8AC3E}">
        <p14:creationId xmlns:p14="http://schemas.microsoft.com/office/powerpoint/2010/main" val="372605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&#10;&#10;Description automatically generated">
            <a:extLst>
              <a:ext uri="{FF2B5EF4-FFF2-40B4-BE49-F238E27FC236}">
                <a16:creationId xmlns:a16="http://schemas.microsoft.com/office/drawing/2014/main" id="{8EAEA67F-E19A-5B47-A325-5C4E58004C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9909" y="0"/>
            <a:ext cx="10287000" cy="6632716"/>
          </a:xfrm>
          <a:prstGeom prst="rect">
            <a:avLst/>
          </a:prstGeom>
        </p:spPr>
      </p:pic>
      <p:pic>
        <p:nvPicPr>
          <p:cNvPr id="16" name="Picture 15" descr="A picture containing indoor&#10;&#10;Description automatically generated">
            <a:extLst>
              <a:ext uri="{FF2B5EF4-FFF2-40B4-BE49-F238E27FC236}">
                <a16:creationId xmlns:a16="http://schemas.microsoft.com/office/drawing/2014/main" id="{C506E16B-E6AD-5B4F-83C2-31C83C80506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14767"/>
            <a:ext cx="1982020" cy="663271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224C6AE-0964-A143-AFE8-2D8B757462D7}"/>
              </a:ext>
            </a:extLst>
          </p:cNvPr>
          <p:cNvSpPr txBox="1"/>
          <p:nvPr/>
        </p:nvSpPr>
        <p:spPr>
          <a:xfrm>
            <a:off x="1933731" y="-26982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238CA491-2C3F-7E4B-BC46-0B7A41452772}"/>
              </a:ext>
            </a:extLst>
          </p:cNvPr>
          <p:cNvSpPr txBox="1">
            <a:spLocks/>
          </p:cNvSpPr>
          <p:nvPr/>
        </p:nvSpPr>
        <p:spPr>
          <a:xfrm>
            <a:off x="377690" y="2575795"/>
            <a:ext cx="5705061" cy="175432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5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 spc="300" baseline="0">
                <a:solidFill>
                  <a:srgbClr val="284A9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600" b="1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Turning Local Market Insights Into Ad Revenue for Your Newspaper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4BA280-03B4-C249-6EC8-DA2AC5AE9D8A}"/>
              </a:ext>
            </a:extLst>
          </p:cNvPr>
          <p:cNvSpPr/>
          <p:nvPr/>
        </p:nvSpPr>
        <p:spPr>
          <a:xfrm>
            <a:off x="0" y="6610662"/>
            <a:ext cx="12192000" cy="247338"/>
          </a:xfrm>
          <a:prstGeom prst="rect">
            <a:avLst/>
          </a:prstGeom>
          <a:solidFill>
            <a:srgbClr val="005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CF1B2DC-3B6A-8E8B-970F-35C1417ACC6F}"/>
              </a:ext>
            </a:extLst>
          </p:cNvPr>
          <p:cNvSpPr/>
          <p:nvPr/>
        </p:nvSpPr>
        <p:spPr>
          <a:xfrm>
            <a:off x="0" y="-8092"/>
            <a:ext cx="12192000" cy="45719"/>
          </a:xfrm>
          <a:prstGeom prst="rect">
            <a:avLst/>
          </a:prstGeom>
          <a:solidFill>
            <a:srgbClr val="005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33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FCA96CD-94EF-0A45-ACCE-B84869C82619}"/>
              </a:ext>
            </a:extLst>
          </p:cNvPr>
          <p:cNvSpPr/>
          <p:nvPr/>
        </p:nvSpPr>
        <p:spPr>
          <a:xfrm>
            <a:off x="0" y="-8093"/>
            <a:ext cx="12192000" cy="1849519"/>
          </a:xfrm>
          <a:prstGeom prst="rect">
            <a:avLst/>
          </a:prstGeom>
          <a:solidFill>
            <a:srgbClr val="0055A6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close-up of a chart&#10;&#10;Description automatically generated">
            <a:extLst>
              <a:ext uri="{FF2B5EF4-FFF2-40B4-BE49-F238E27FC236}">
                <a16:creationId xmlns:a16="http://schemas.microsoft.com/office/drawing/2014/main" id="{DBE7C362-82A4-EE79-0779-23742F6D9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168" y="1353477"/>
            <a:ext cx="1916893" cy="2483463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224C6AE-0964-A143-AFE8-2D8B757462D7}"/>
              </a:ext>
            </a:extLst>
          </p:cNvPr>
          <p:cNvSpPr txBox="1"/>
          <p:nvPr/>
        </p:nvSpPr>
        <p:spPr>
          <a:xfrm>
            <a:off x="1933731" y="-26982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197D08B3-D723-FF4A-8553-B0F82F44A084}"/>
              </a:ext>
            </a:extLst>
          </p:cNvPr>
          <p:cNvSpPr txBox="1">
            <a:spLocks/>
          </p:cNvSpPr>
          <p:nvPr/>
        </p:nvSpPr>
        <p:spPr>
          <a:xfrm>
            <a:off x="1050461" y="2619299"/>
            <a:ext cx="4176152" cy="49244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5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 spc="300" baseline="0">
                <a:solidFill>
                  <a:srgbClr val="284A9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600" b="1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Newspaper Sales Sheets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622571E6-4A8C-654F-942A-FDAA09D3F052}"/>
              </a:ext>
            </a:extLst>
          </p:cNvPr>
          <p:cNvSpPr txBox="1">
            <a:spLocks/>
          </p:cNvSpPr>
          <p:nvPr/>
        </p:nvSpPr>
        <p:spPr>
          <a:xfrm>
            <a:off x="1294501" y="3241766"/>
            <a:ext cx="4176152" cy="43088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5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 spc="300" baseline="0">
                <a:solidFill>
                  <a:srgbClr val="284A9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2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 Profile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EDE59056-0773-1641-9EF0-B2214C22303C}"/>
              </a:ext>
            </a:extLst>
          </p:cNvPr>
          <p:cNvSpPr txBox="1">
            <a:spLocks/>
          </p:cNvSpPr>
          <p:nvPr/>
        </p:nvSpPr>
        <p:spPr>
          <a:xfrm>
            <a:off x="1298617" y="3764875"/>
            <a:ext cx="3139603" cy="43088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5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 spc="300" baseline="0">
                <a:solidFill>
                  <a:srgbClr val="284A9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2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 Profile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FB5C6BA-EF1D-554B-9E43-C8B5FAB7E963}"/>
              </a:ext>
            </a:extLst>
          </p:cNvPr>
          <p:cNvSpPr/>
          <p:nvPr/>
        </p:nvSpPr>
        <p:spPr>
          <a:xfrm>
            <a:off x="1149294" y="3391900"/>
            <a:ext cx="104079" cy="111513"/>
          </a:xfrm>
          <a:prstGeom prst="ellipse">
            <a:avLst/>
          </a:prstGeom>
          <a:solidFill>
            <a:srgbClr val="0055A6"/>
          </a:solidFill>
          <a:effectLst/>
        </p:spPr>
        <p:txBody>
          <a:bodyPr wrap="square" rtlCol="0" anchor="ctr">
            <a:spAutoFit/>
          </a:bodyPr>
          <a:lstStyle/>
          <a:p>
            <a:pPr algn="l"/>
            <a:endParaRPr lang="en-US" sz="1400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7392D8C-E63B-5B4E-8F98-2E418B41EDE3}"/>
              </a:ext>
            </a:extLst>
          </p:cNvPr>
          <p:cNvSpPr/>
          <p:nvPr/>
        </p:nvSpPr>
        <p:spPr>
          <a:xfrm>
            <a:off x="1161247" y="3926351"/>
            <a:ext cx="104079" cy="111513"/>
          </a:xfrm>
          <a:prstGeom prst="ellipse">
            <a:avLst/>
          </a:prstGeom>
          <a:solidFill>
            <a:srgbClr val="0055A6"/>
          </a:solidFill>
          <a:effectLst/>
        </p:spPr>
        <p:txBody>
          <a:bodyPr wrap="square" rtlCol="0" anchor="ctr">
            <a:spAutoFit/>
          </a:bodyPr>
          <a:lstStyle/>
          <a:p>
            <a:pPr algn="l"/>
            <a:endParaRPr lang="en-US" sz="14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66D9AC0-6251-5651-C6CA-BD6E11EDA193}"/>
              </a:ext>
            </a:extLst>
          </p:cNvPr>
          <p:cNvSpPr txBox="1">
            <a:spLocks/>
          </p:cNvSpPr>
          <p:nvPr/>
        </p:nvSpPr>
        <p:spPr>
          <a:xfrm>
            <a:off x="1306639" y="4286241"/>
            <a:ext cx="3508376" cy="70788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5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 spc="300" baseline="0">
                <a:solidFill>
                  <a:srgbClr val="284A9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2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Category Sales Sheets</a:t>
            </a:r>
          </a:p>
          <a:p>
            <a:pPr algn="l">
              <a:lnSpc>
                <a:spcPct val="100000"/>
              </a:lnSpc>
            </a:pPr>
            <a:r>
              <a:rPr lang="en-US" sz="18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 categories that you choose)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E8FC3A5-5866-E5D4-6EF0-936B0C081FB5}"/>
              </a:ext>
            </a:extLst>
          </p:cNvPr>
          <p:cNvSpPr/>
          <p:nvPr/>
        </p:nvSpPr>
        <p:spPr>
          <a:xfrm>
            <a:off x="1169269" y="4447717"/>
            <a:ext cx="104079" cy="111513"/>
          </a:xfrm>
          <a:prstGeom prst="ellipse">
            <a:avLst/>
          </a:prstGeom>
          <a:solidFill>
            <a:srgbClr val="0055A6"/>
          </a:solidFill>
          <a:effectLst/>
        </p:spPr>
        <p:txBody>
          <a:bodyPr wrap="square" rtlCol="0" anchor="ctr">
            <a:spAutoFit/>
          </a:bodyPr>
          <a:lstStyle/>
          <a:p>
            <a:pPr algn="l"/>
            <a:endParaRPr lang="en-US" sz="1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44A7E3-5C62-F055-FECE-306FD7329B06}"/>
              </a:ext>
            </a:extLst>
          </p:cNvPr>
          <p:cNvSpPr/>
          <p:nvPr/>
        </p:nvSpPr>
        <p:spPr>
          <a:xfrm>
            <a:off x="0" y="6610662"/>
            <a:ext cx="12192000" cy="247338"/>
          </a:xfrm>
          <a:prstGeom prst="rect">
            <a:avLst/>
          </a:prstGeom>
          <a:solidFill>
            <a:srgbClr val="0055A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4FD9A8-B397-6176-2911-894C4907DE75}"/>
              </a:ext>
            </a:extLst>
          </p:cNvPr>
          <p:cNvSpPr/>
          <p:nvPr/>
        </p:nvSpPr>
        <p:spPr>
          <a:xfrm>
            <a:off x="0" y="-8092"/>
            <a:ext cx="12192000" cy="45719"/>
          </a:xfrm>
          <a:prstGeom prst="rect">
            <a:avLst/>
          </a:prstGeom>
          <a:solidFill>
            <a:srgbClr val="0055A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626CA24-64F0-A11F-4FA1-168890706CA9}"/>
              </a:ext>
            </a:extLst>
          </p:cNvPr>
          <p:cNvSpPr txBox="1">
            <a:spLocks/>
          </p:cNvSpPr>
          <p:nvPr/>
        </p:nvSpPr>
        <p:spPr>
          <a:xfrm>
            <a:off x="3101016" y="527660"/>
            <a:ext cx="8077597" cy="58477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5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 spc="300" baseline="0">
                <a:solidFill>
                  <a:srgbClr val="284A9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3200" b="1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 Sales Sheets for MPA Members</a:t>
            </a:r>
          </a:p>
        </p:txBody>
      </p:sp>
      <p:pic>
        <p:nvPicPr>
          <p:cNvPr id="14" name="Picture 13" descr="A blue and white logo&#10;&#10;Description automatically generated">
            <a:extLst>
              <a:ext uri="{FF2B5EF4-FFF2-40B4-BE49-F238E27FC236}">
                <a16:creationId xmlns:a16="http://schemas.microsoft.com/office/drawing/2014/main" id="{6D481106-9FC0-001A-9759-85373ABEFA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0" t="22922" r="15962" b="33762"/>
          <a:stretch/>
        </p:blipFill>
        <p:spPr>
          <a:xfrm>
            <a:off x="482138" y="391841"/>
            <a:ext cx="2111433" cy="899191"/>
          </a:xfrm>
          <a:prstGeom prst="rect">
            <a:avLst/>
          </a:prstGeom>
          <a:ln>
            <a:solidFill>
              <a:srgbClr val="0055A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A blue and white newsletter&#10;&#10;Description automatically generated">
            <a:extLst>
              <a:ext uri="{FF2B5EF4-FFF2-40B4-BE49-F238E27FC236}">
                <a16:creationId xmlns:a16="http://schemas.microsoft.com/office/drawing/2014/main" id="{8ED2566A-70D8-FCA9-0D99-3A58C38E4C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018" y="1356528"/>
            <a:ext cx="1922514" cy="2490744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 descr="A close-up of a newspaper&#10;&#10;Description automatically generated">
            <a:extLst>
              <a:ext uri="{FF2B5EF4-FFF2-40B4-BE49-F238E27FC236}">
                <a16:creationId xmlns:a16="http://schemas.microsoft.com/office/drawing/2014/main" id="{164F0A80-F8BC-7118-7EFD-10DA96560B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269" y="3916973"/>
            <a:ext cx="1922514" cy="2490744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 descr="A close-up of a newspaper&#10;&#10;Description automatically generated">
            <a:extLst>
              <a:ext uri="{FF2B5EF4-FFF2-40B4-BE49-F238E27FC236}">
                <a16:creationId xmlns:a16="http://schemas.microsoft.com/office/drawing/2014/main" id="{97DC959B-8610-4D63-E49A-8F6CB24E29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405" y="3913711"/>
            <a:ext cx="1922514" cy="2490744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980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65C3B4-7644-C5AF-DA6B-C139F4D5235B}"/>
              </a:ext>
            </a:extLst>
          </p:cNvPr>
          <p:cNvSpPr/>
          <p:nvPr/>
        </p:nvSpPr>
        <p:spPr>
          <a:xfrm>
            <a:off x="0" y="-8093"/>
            <a:ext cx="12192000" cy="1849519"/>
          </a:xfrm>
          <a:prstGeom prst="rect">
            <a:avLst/>
          </a:prstGeom>
          <a:solidFill>
            <a:srgbClr val="0055A6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7C8346-9DAE-678F-B082-5BCF918CE837}"/>
              </a:ext>
            </a:extLst>
          </p:cNvPr>
          <p:cNvSpPr txBox="1"/>
          <p:nvPr/>
        </p:nvSpPr>
        <p:spPr>
          <a:xfrm>
            <a:off x="1933731" y="-26982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FDF4E1-3DC0-0F51-15F3-ADC6822F9EA5}"/>
              </a:ext>
            </a:extLst>
          </p:cNvPr>
          <p:cNvSpPr/>
          <p:nvPr/>
        </p:nvSpPr>
        <p:spPr>
          <a:xfrm>
            <a:off x="0" y="-8092"/>
            <a:ext cx="12192000" cy="45719"/>
          </a:xfrm>
          <a:prstGeom prst="rect">
            <a:avLst/>
          </a:prstGeom>
          <a:solidFill>
            <a:srgbClr val="0055A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27F9E19-28B7-248F-0485-BD6CF31C4E83}"/>
              </a:ext>
            </a:extLst>
          </p:cNvPr>
          <p:cNvSpPr txBox="1">
            <a:spLocks/>
          </p:cNvSpPr>
          <p:nvPr/>
        </p:nvSpPr>
        <p:spPr>
          <a:xfrm>
            <a:off x="3101016" y="527660"/>
            <a:ext cx="8077597" cy="58477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5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 spc="300" baseline="0">
                <a:solidFill>
                  <a:srgbClr val="284A9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3200" b="1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 Sales Sheets for MPA Members</a:t>
            </a:r>
          </a:p>
        </p:txBody>
      </p:sp>
      <p:pic>
        <p:nvPicPr>
          <p:cNvPr id="7" name="Picture 6" descr="A blue and white logo&#10;&#10;Description automatically generated">
            <a:extLst>
              <a:ext uri="{FF2B5EF4-FFF2-40B4-BE49-F238E27FC236}">
                <a16:creationId xmlns:a16="http://schemas.microsoft.com/office/drawing/2014/main" id="{975F57A9-EF91-E3D3-6EEF-5E7B6B083B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0" t="22922" r="15962" b="33762"/>
          <a:stretch/>
        </p:blipFill>
        <p:spPr>
          <a:xfrm>
            <a:off x="482138" y="391841"/>
            <a:ext cx="2111433" cy="899191"/>
          </a:xfrm>
          <a:prstGeom prst="rect">
            <a:avLst/>
          </a:prstGeom>
          <a:ln>
            <a:solidFill>
              <a:srgbClr val="0055A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197D08B3-D723-FF4A-8553-B0F82F44A084}"/>
              </a:ext>
            </a:extLst>
          </p:cNvPr>
          <p:cNvSpPr txBox="1">
            <a:spLocks/>
          </p:cNvSpPr>
          <p:nvPr/>
        </p:nvSpPr>
        <p:spPr>
          <a:xfrm>
            <a:off x="1050461" y="2619299"/>
            <a:ext cx="3004683" cy="49244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5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 spc="300" baseline="0">
                <a:solidFill>
                  <a:srgbClr val="284A9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600" b="1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 Profile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622571E6-4A8C-654F-942A-FDAA09D3F052}"/>
              </a:ext>
            </a:extLst>
          </p:cNvPr>
          <p:cNvSpPr txBox="1">
            <a:spLocks/>
          </p:cNvSpPr>
          <p:nvPr/>
        </p:nvSpPr>
        <p:spPr>
          <a:xfrm>
            <a:off x="1294501" y="3241766"/>
            <a:ext cx="4176152" cy="43088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5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 spc="300" baseline="0">
                <a:solidFill>
                  <a:srgbClr val="284A9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2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 size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EDE59056-0773-1641-9EF0-B2214C22303C}"/>
              </a:ext>
            </a:extLst>
          </p:cNvPr>
          <p:cNvSpPr txBox="1">
            <a:spLocks/>
          </p:cNvSpPr>
          <p:nvPr/>
        </p:nvSpPr>
        <p:spPr>
          <a:xfrm>
            <a:off x="1298617" y="3764875"/>
            <a:ext cx="4176152" cy="43088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5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 spc="300" baseline="0">
                <a:solidFill>
                  <a:srgbClr val="284A9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2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Demographic composition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FB5C6BA-EF1D-554B-9E43-C8B5FAB7E963}"/>
              </a:ext>
            </a:extLst>
          </p:cNvPr>
          <p:cNvSpPr/>
          <p:nvPr/>
        </p:nvSpPr>
        <p:spPr>
          <a:xfrm>
            <a:off x="1149294" y="3391900"/>
            <a:ext cx="104079" cy="111513"/>
          </a:xfrm>
          <a:prstGeom prst="ellipse">
            <a:avLst/>
          </a:prstGeom>
          <a:solidFill>
            <a:srgbClr val="0055A6"/>
          </a:solidFill>
          <a:effectLst/>
        </p:spPr>
        <p:txBody>
          <a:bodyPr wrap="square" rtlCol="0" anchor="ctr">
            <a:spAutoFit/>
          </a:bodyPr>
          <a:lstStyle/>
          <a:p>
            <a:pPr algn="l"/>
            <a:endParaRPr lang="en-US" sz="1400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7392D8C-E63B-5B4E-8F98-2E418B41EDE3}"/>
              </a:ext>
            </a:extLst>
          </p:cNvPr>
          <p:cNvSpPr/>
          <p:nvPr/>
        </p:nvSpPr>
        <p:spPr>
          <a:xfrm>
            <a:off x="1161247" y="3926351"/>
            <a:ext cx="104079" cy="111513"/>
          </a:xfrm>
          <a:prstGeom prst="ellipse">
            <a:avLst/>
          </a:prstGeom>
          <a:solidFill>
            <a:srgbClr val="0055A6"/>
          </a:solidFill>
          <a:effectLst/>
        </p:spPr>
        <p:txBody>
          <a:bodyPr wrap="square" rtlCol="0" anchor="ctr">
            <a:spAutoFit/>
          </a:bodyPr>
          <a:lstStyle/>
          <a:p>
            <a:pPr algn="l"/>
            <a:endParaRPr lang="en-US" sz="1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9DDEC3A-55B3-11AA-FFEC-E97FEC7D26BA}"/>
              </a:ext>
            </a:extLst>
          </p:cNvPr>
          <p:cNvSpPr/>
          <p:nvPr/>
        </p:nvSpPr>
        <p:spPr>
          <a:xfrm>
            <a:off x="0" y="6610662"/>
            <a:ext cx="12192000" cy="247338"/>
          </a:xfrm>
          <a:prstGeom prst="rect">
            <a:avLst/>
          </a:prstGeom>
          <a:solidFill>
            <a:srgbClr val="0055A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close-up of a chart&#10;&#10;Description automatically generated">
            <a:extLst>
              <a:ext uri="{FF2B5EF4-FFF2-40B4-BE49-F238E27FC236}">
                <a16:creationId xmlns:a16="http://schemas.microsoft.com/office/drawing/2014/main" id="{A84EE0F8-FC66-9AD3-E047-52D46D6164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002" y="1460481"/>
            <a:ext cx="3788675" cy="4908482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908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815EC4-6DB4-6A1D-85C0-0AA24FA0DEBA}"/>
              </a:ext>
            </a:extLst>
          </p:cNvPr>
          <p:cNvSpPr/>
          <p:nvPr/>
        </p:nvSpPr>
        <p:spPr>
          <a:xfrm>
            <a:off x="0" y="-8093"/>
            <a:ext cx="12192000" cy="1849519"/>
          </a:xfrm>
          <a:prstGeom prst="rect">
            <a:avLst/>
          </a:prstGeom>
          <a:solidFill>
            <a:srgbClr val="0055A6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8D50A7-96AA-5FD8-89F1-DDFDED63F574}"/>
              </a:ext>
            </a:extLst>
          </p:cNvPr>
          <p:cNvSpPr txBox="1"/>
          <p:nvPr/>
        </p:nvSpPr>
        <p:spPr>
          <a:xfrm>
            <a:off x="1933731" y="-26982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01A318-C242-E0DD-BEB6-FFD7DAF130FC}"/>
              </a:ext>
            </a:extLst>
          </p:cNvPr>
          <p:cNvSpPr/>
          <p:nvPr/>
        </p:nvSpPr>
        <p:spPr>
          <a:xfrm>
            <a:off x="0" y="-8092"/>
            <a:ext cx="12192000" cy="45719"/>
          </a:xfrm>
          <a:prstGeom prst="rect">
            <a:avLst/>
          </a:prstGeom>
          <a:solidFill>
            <a:srgbClr val="0055A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941BB05-44AE-870F-1F5A-2A609A177CAB}"/>
              </a:ext>
            </a:extLst>
          </p:cNvPr>
          <p:cNvSpPr txBox="1">
            <a:spLocks/>
          </p:cNvSpPr>
          <p:nvPr/>
        </p:nvSpPr>
        <p:spPr>
          <a:xfrm>
            <a:off x="3101016" y="527660"/>
            <a:ext cx="8077597" cy="58477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5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 spc="300" baseline="0">
                <a:solidFill>
                  <a:srgbClr val="284A9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3200" b="1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 Sales Sheets for MPA Members</a:t>
            </a:r>
          </a:p>
        </p:txBody>
      </p:sp>
      <p:pic>
        <p:nvPicPr>
          <p:cNvPr id="13" name="Picture 12" descr="A blue and white logo&#10;&#10;Description automatically generated">
            <a:extLst>
              <a:ext uri="{FF2B5EF4-FFF2-40B4-BE49-F238E27FC236}">
                <a16:creationId xmlns:a16="http://schemas.microsoft.com/office/drawing/2014/main" id="{19A95574-DE0A-DC9C-8D3D-E410EF5833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0" t="22922" r="15962" b="33762"/>
          <a:stretch/>
        </p:blipFill>
        <p:spPr>
          <a:xfrm>
            <a:off x="482138" y="391841"/>
            <a:ext cx="2111433" cy="899191"/>
          </a:xfrm>
          <a:prstGeom prst="rect">
            <a:avLst/>
          </a:prstGeom>
          <a:ln>
            <a:solidFill>
              <a:srgbClr val="0055A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197D08B3-D723-FF4A-8553-B0F82F44A084}"/>
              </a:ext>
            </a:extLst>
          </p:cNvPr>
          <p:cNvSpPr txBox="1">
            <a:spLocks/>
          </p:cNvSpPr>
          <p:nvPr/>
        </p:nvSpPr>
        <p:spPr>
          <a:xfrm>
            <a:off x="1050461" y="2619299"/>
            <a:ext cx="3004683" cy="49244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5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 spc="300" baseline="0">
                <a:solidFill>
                  <a:srgbClr val="284A9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600" b="1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 Profile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342686A-0C02-6348-BC1F-F4F49831FBB9}"/>
              </a:ext>
            </a:extLst>
          </p:cNvPr>
          <p:cNvSpPr txBox="1">
            <a:spLocks/>
          </p:cNvSpPr>
          <p:nvPr/>
        </p:nvSpPr>
        <p:spPr>
          <a:xfrm>
            <a:off x="1294501" y="3266711"/>
            <a:ext cx="4176152" cy="43088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5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 spc="300" baseline="0">
                <a:solidFill>
                  <a:srgbClr val="284A9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2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newspaper reach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52CC8D98-D92A-D740-8CC6-E57D9821ADA9}"/>
              </a:ext>
            </a:extLst>
          </p:cNvPr>
          <p:cNvSpPr txBox="1">
            <a:spLocks/>
          </p:cNvSpPr>
          <p:nvPr/>
        </p:nvSpPr>
        <p:spPr>
          <a:xfrm>
            <a:off x="1298617" y="3789820"/>
            <a:ext cx="4176152" cy="76944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5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 spc="300" baseline="0">
                <a:solidFill>
                  <a:srgbClr val="284A9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2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Breakout of print and digital delivery channels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AE2995D8-17C9-D241-A77C-BA570013BDAC}"/>
              </a:ext>
            </a:extLst>
          </p:cNvPr>
          <p:cNvSpPr txBox="1">
            <a:spLocks/>
          </p:cNvSpPr>
          <p:nvPr/>
        </p:nvSpPr>
        <p:spPr>
          <a:xfrm>
            <a:off x="1302733" y="4634204"/>
            <a:ext cx="4176152" cy="43088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5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 spc="300" baseline="0">
                <a:solidFill>
                  <a:srgbClr val="284A9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2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 reach for key demos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BF2E86A2-229A-6D41-8767-37341AE2C199}"/>
              </a:ext>
            </a:extLst>
          </p:cNvPr>
          <p:cNvSpPr txBox="1">
            <a:spLocks/>
          </p:cNvSpPr>
          <p:nvPr/>
        </p:nvSpPr>
        <p:spPr>
          <a:xfrm>
            <a:off x="1306849" y="5163024"/>
            <a:ext cx="4176152" cy="76944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5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 spc="300" baseline="0">
                <a:solidFill>
                  <a:srgbClr val="284A9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2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Reliance and importance of newspaper advertising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981C5A5-4C18-AB4E-BDE1-DBC1792ADA46}"/>
              </a:ext>
            </a:extLst>
          </p:cNvPr>
          <p:cNvSpPr/>
          <p:nvPr/>
        </p:nvSpPr>
        <p:spPr>
          <a:xfrm>
            <a:off x="1149292" y="3423434"/>
            <a:ext cx="104079" cy="111513"/>
          </a:xfrm>
          <a:prstGeom prst="ellipse">
            <a:avLst/>
          </a:prstGeom>
          <a:solidFill>
            <a:srgbClr val="0055A6"/>
          </a:solidFill>
          <a:effectLst/>
        </p:spPr>
        <p:txBody>
          <a:bodyPr wrap="square" rtlCol="0" anchor="ctr">
            <a:spAutoFit/>
          </a:bodyPr>
          <a:lstStyle/>
          <a:p>
            <a:pPr algn="l"/>
            <a:endParaRPr lang="en-US" sz="140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E866CA4-B0BB-DA44-B624-ACA210141F51}"/>
              </a:ext>
            </a:extLst>
          </p:cNvPr>
          <p:cNvSpPr/>
          <p:nvPr/>
        </p:nvSpPr>
        <p:spPr>
          <a:xfrm>
            <a:off x="1161245" y="3947375"/>
            <a:ext cx="104079" cy="111513"/>
          </a:xfrm>
          <a:prstGeom prst="ellipse">
            <a:avLst/>
          </a:prstGeom>
          <a:solidFill>
            <a:srgbClr val="0055A6"/>
          </a:solidFill>
          <a:effectLst/>
        </p:spPr>
        <p:txBody>
          <a:bodyPr wrap="square" rtlCol="0" anchor="ctr">
            <a:spAutoFit/>
          </a:bodyPr>
          <a:lstStyle/>
          <a:p>
            <a:pPr algn="l"/>
            <a:endParaRPr lang="en-US" sz="1400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4AF3645-93BA-7045-9AEE-D2A6BDC4DD3F}"/>
              </a:ext>
            </a:extLst>
          </p:cNvPr>
          <p:cNvSpPr/>
          <p:nvPr/>
        </p:nvSpPr>
        <p:spPr>
          <a:xfrm>
            <a:off x="1164232" y="4784602"/>
            <a:ext cx="104079" cy="111513"/>
          </a:xfrm>
          <a:prstGeom prst="ellipse">
            <a:avLst/>
          </a:prstGeom>
          <a:solidFill>
            <a:srgbClr val="0055A6"/>
          </a:solidFill>
          <a:effectLst/>
        </p:spPr>
        <p:txBody>
          <a:bodyPr wrap="square" rtlCol="0" anchor="ctr">
            <a:spAutoFit/>
          </a:bodyPr>
          <a:lstStyle/>
          <a:p>
            <a:pPr algn="l"/>
            <a:endParaRPr lang="en-US" sz="140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9B48DB9-9957-274A-A360-8EFCA4C16771}"/>
              </a:ext>
            </a:extLst>
          </p:cNvPr>
          <p:cNvSpPr/>
          <p:nvPr/>
        </p:nvSpPr>
        <p:spPr>
          <a:xfrm>
            <a:off x="1171140" y="5325211"/>
            <a:ext cx="104079" cy="111513"/>
          </a:xfrm>
          <a:prstGeom prst="ellipse">
            <a:avLst/>
          </a:prstGeom>
          <a:solidFill>
            <a:srgbClr val="0055A6"/>
          </a:solidFill>
          <a:effectLst/>
        </p:spPr>
        <p:txBody>
          <a:bodyPr wrap="square" rtlCol="0" anchor="ctr">
            <a:spAutoFit/>
          </a:bodyPr>
          <a:lstStyle/>
          <a:p>
            <a:pPr algn="l"/>
            <a:endParaRPr lang="en-US" sz="1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A148AB8-1CD9-B3EF-4CBE-4AE6322B6C0A}"/>
              </a:ext>
            </a:extLst>
          </p:cNvPr>
          <p:cNvSpPr/>
          <p:nvPr/>
        </p:nvSpPr>
        <p:spPr>
          <a:xfrm>
            <a:off x="0" y="6610662"/>
            <a:ext cx="12192000" cy="247338"/>
          </a:xfrm>
          <a:prstGeom prst="rect">
            <a:avLst/>
          </a:prstGeom>
          <a:solidFill>
            <a:srgbClr val="0055A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blue and white newsletter&#10;&#10;Description automatically generated">
            <a:extLst>
              <a:ext uri="{FF2B5EF4-FFF2-40B4-BE49-F238E27FC236}">
                <a16:creationId xmlns:a16="http://schemas.microsoft.com/office/drawing/2014/main" id="{7020906C-1865-2A1E-7F3A-82C6BFA866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172" y="1470713"/>
            <a:ext cx="3761637" cy="4873450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645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newspaper&#10;&#10;Description automatically generated">
            <a:extLst>
              <a:ext uri="{FF2B5EF4-FFF2-40B4-BE49-F238E27FC236}">
                <a16:creationId xmlns:a16="http://schemas.microsoft.com/office/drawing/2014/main" id="{C94F7615-2432-F12F-D35A-C92B9A3379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564" y="2037409"/>
            <a:ext cx="3171299" cy="4108628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FE63E47-FD2F-CAF3-8C0C-BB52E7F119F7}"/>
              </a:ext>
            </a:extLst>
          </p:cNvPr>
          <p:cNvSpPr/>
          <p:nvPr/>
        </p:nvSpPr>
        <p:spPr>
          <a:xfrm>
            <a:off x="0" y="-8093"/>
            <a:ext cx="12192000" cy="1849519"/>
          </a:xfrm>
          <a:prstGeom prst="rect">
            <a:avLst/>
          </a:prstGeom>
          <a:solidFill>
            <a:srgbClr val="0055A6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41340CA-70A7-27BE-DD65-BE6F299B7EE2}"/>
              </a:ext>
            </a:extLst>
          </p:cNvPr>
          <p:cNvSpPr/>
          <p:nvPr/>
        </p:nvSpPr>
        <p:spPr>
          <a:xfrm>
            <a:off x="0" y="-8092"/>
            <a:ext cx="12192000" cy="45719"/>
          </a:xfrm>
          <a:prstGeom prst="rect">
            <a:avLst/>
          </a:prstGeom>
          <a:solidFill>
            <a:srgbClr val="0055A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B654595-6240-02F5-A621-EEE05CC4AEF5}"/>
              </a:ext>
            </a:extLst>
          </p:cNvPr>
          <p:cNvSpPr txBox="1">
            <a:spLocks/>
          </p:cNvSpPr>
          <p:nvPr/>
        </p:nvSpPr>
        <p:spPr>
          <a:xfrm>
            <a:off x="3101016" y="527660"/>
            <a:ext cx="8077597" cy="58477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5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 spc="300" baseline="0">
                <a:solidFill>
                  <a:srgbClr val="284A9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3200" b="1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 Sales Sheets for MPA Members</a:t>
            </a:r>
          </a:p>
        </p:txBody>
      </p:sp>
      <p:pic>
        <p:nvPicPr>
          <p:cNvPr id="18" name="Picture 17" descr="A blue and white logo&#10;&#10;Description automatically generated">
            <a:extLst>
              <a:ext uri="{FF2B5EF4-FFF2-40B4-BE49-F238E27FC236}">
                <a16:creationId xmlns:a16="http://schemas.microsoft.com/office/drawing/2014/main" id="{A3D9D3A5-1DBF-1BD5-829F-43055642AE3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0" t="22922" r="15962" b="33762"/>
          <a:stretch/>
        </p:blipFill>
        <p:spPr>
          <a:xfrm>
            <a:off x="482138" y="391841"/>
            <a:ext cx="2111433" cy="899191"/>
          </a:xfrm>
          <a:prstGeom prst="rect">
            <a:avLst/>
          </a:prstGeom>
          <a:ln>
            <a:solidFill>
              <a:srgbClr val="0055A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2FC476-E8F4-17C4-9A51-A2BF8D022DA6}"/>
              </a:ext>
            </a:extLst>
          </p:cNvPr>
          <p:cNvSpPr txBox="1"/>
          <p:nvPr/>
        </p:nvSpPr>
        <p:spPr>
          <a:xfrm>
            <a:off x="1933731" y="-26982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197D08B3-D723-FF4A-8553-B0F82F44A084}"/>
              </a:ext>
            </a:extLst>
          </p:cNvPr>
          <p:cNvSpPr txBox="1">
            <a:spLocks/>
          </p:cNvSpPr>
          <p:nvPr/>
        </p:nvSpPr>
        <p:spPr>
          <a:xfrm>
            <a:off x="1050461" y="2619299"/>
            <a:ext cx="4328172" cy="49244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5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 spc="300" baseline="0">
                <a:solidFill>
                  <a:srgbClr val="284A9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600" b="1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Category Sales Sheets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84E80D96-7582-3E4A-BBC7-9427EF88E69C}"/>
              </a:ext>
            </a:extLst>
          </p:cNvPr>
          <p:cNvSpPr txBox="1">
            <a:spLocks/>
          </p:cNvSpPr>
          <p:nvPr/>
        </p:nvSpPr>
        <p:spPr>
          <a:xfrm>
            <a:off x="1294501" y="3218822"/>
            <a:ext cx="4176152" cy="43088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5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 spc="300" baseline="0">
                <a:solidFill>
                  <a:srgbClr val="284A9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2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 category focus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D1B8CE3E-BAAD-354A-83BD-EDD1D1C7EBB7}"/>
              </a:ext>
            </a:extLst>
          </p:cNvPr>
          <p:cNvSpPr txBox="1">
            <a:spLocks/>
          </p:cNvSpPr>
          <p:nvPr/>
        </p:nvSpPr>
        <p:spPr>
          <a:xfrm>
            <a:off x="1298617" y="3741931"/>
            <a:ext cx="4176152" cy="43088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5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 spc="300" baseline="0">
                <a:solidFill>
                  <a:srgbClr val="284A9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2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size of buyers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3C091533-5191-704F-8F26-BD9D131F87A9}"/>
              </a:ext>
            </a:extLst>
          </p:cNvPr>
          <p:cNvSpPr txBox="1">
            <a:spLocks/>
          </p:cNvSpPr>
          <p:nvPr/>
        </p:nvSpPr>
        <p:spPr>
          <a:xfrm>
            <a:off x="1302733" y="4252685"/>
            <a:ext cx="4176152" cy="43088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5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 spc="300" baseline="0">
                <a:solidFill>
                  <a:srgbClr val="284A9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2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Targeted reach of prospects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76B669FE-FDA9-F54F-9DBF-44901250076D}"/>
              </a:ext>
            </a:extLst>
          </p:cNvPr>
          <p:cNvSpPr txBox="1">
            <a:spLocks/>
          </p:cNvSpPr>
          <p:nvPr/>
        </p:nvSpPr>
        <p:spPr>
          <a:xfrm>
            <a:off x="1306849" y="4763435"/>
            <a:ext cx="4176152" cy="76944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5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 spc="300" baseline="0">
                <a:solidFill>
                  <a:srgbClr val="284A9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2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Reliance and importance of newspaper advertising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D25A869-BFE2-C348-BFD7-2FDD18BCB113}"/>
              </a:ext>
            </a:extLst>
          </p:cNvPr>
          <p:cNvSpPr/>
          <p:nvPr/>
        </p:nvSpPr>
        <p:spPr>
          <a:xfrm>
            <a:off x="1128272" y="3370879"/>
            <a:ext cx="104079" cy="111513"/>
          </a:xfrm>
          <a:prstGeom prst="ellipse">
            <a:avLst/>
          </a:prstGeom>
          <a:solidFill>
            <a:srgbClr val="0055A6"/>
          </a:solidFill>
          <a:effectLst/>
        </p:spPr>
        <p:txBody>
          <a:bodyPr wrap="square" rtlCol="0" anchor="ctr">
            <a:spAutoFit/>
          </a:bodyPr>
          <a:lstStyle/>
          <a:p>
            <a:pPr algn="l"/>
            <a:endParaRPr lang="en-US" sz="140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DDD1579-B68C-4D44-AA9B-FAC62E1E649E}"/>
              </a:ext>
            </a:extLst>
          </p:cNvPr>
          <p:cNvSpPr/>
          <p:nvPr/>
        </p:nvSpPr>
        <p:spPr>
          <a:xfrm>
            <a:off x="1140225" y="3905330"/>
            <a:ext cx="104079" cy="111513"/>
          </a:xfrm>
          <a:prstGeom prst="ellipse">
            <a:avLst/>
          </a:prstGeom>
          <a:solidFill>
            <a:srgbClr val="0055A6"/>
          </a:solidFill>
          <a:effectLst/>
        </p:spPr>
        <p:txBody>
          <a:bodyPr wrap="square" rtlCol="0" anchor="ctr">
            <a:spAutoFit/>
          </a:bodyPr>
          <a:lstStyle/>
          <a:p>
            <a:pPr algn="l"/>
            <a:endParaRPr lang="en-US" sz="140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53EE8ED-BA19-9848-A586-8E5219DC30D0}"/>
              </a:ext>
            </a:extLst>
          </p:cNvPr>
          <p:cNvSpPr/>
          <p:nvPr/>
        </p:nvSpPr>
        <p:spPr>
          <a:xfrm>
            <a:off x="1143212" y="4406235"/>
            <a:ext cx="104079" cy="111513"/>
          </a:xfrm>
          <a:prstGeom prst="ellipse">
            <a:avLst/>
          </a:prstGeom>
          <a:solidFill>
            <a:srgbClr val="0055A6"/>
          </a:solidFill>
          <a:effectLst/>
        </p:spPr>
        <p:txBody>
          <a:bodyPr wrap="square" rtlCol="0" anchor="ctr">
            <a:spAutoFit/>
          </a:bodyPr>
          <a:lstStyle/>
          <a:p>
            <a:pPr algn="l"/>
            <a:endParaRPr lang="en-US" sz="140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27DCB9C-8EF8-DB49-A017-3B6BF63BF2A0}"/>
              </a:ext>
            </a:extLst>
          </p:cNvPr>
          <p:cNvSpPr/>
          <p:nvPr/>
        </p:nvSpPr>
        <p:spPr>
          <a:xfrm>
            <a:off x="1150120" y="4904804"/>
            <a:ext cx="104079" cy="111513"/>
          </a:xfrm>
          <a:prstGeom prst="ellipse">
            <a:avLst/>
          </a:prstGeom>
          <a:solidFill>
            <a:srgbClr val="0055A6"/>
          </a:solidFill>
          <a:effectLst/>
        </p:spPr>
        <p:txBody>
          <a:bodyPr wrap="square" rtlCol="0" anchor="ctr">
            <a:spAutoFit/>
          </a:bodyPr>
          <a:lstStyle/>
          <a:p>
            <a:pPr algn="l"/>
            <a:endParaRPr lang="en-US" sz="1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B3F709-2D82-321C-C8C5-73D0D4513A1E}"/>
              </a:ext>
            </a:extLst>
          </p:cNvPr>
          <p:cNvSpPr/>
          <p:nvPr/>
        </p:nvSpPr>
        <p:spPr>
          <a:xfrm>
            <a:off x="0" y="6610662"/>
            <a:ext cx="12192000" cy="247338"/>
          </a:xfrm>
          <a:prstGeom prst="rect">
            <a:avLst/>
          </a:prstGeom>
          <a:solidFill>
            <a:srgbClr val="0055A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close-up of a newspaper&#10;&#10;Description automatically generated">
            <a:extLst>
              <a:ext uri="{FF2B5EF4-FFF2-40B4-BE49-F238E27FC236}">
                <a16:creationId xmlns:a16="http://schemas.microsoft.com/office/drawing/2014/main" id="{FB020FBF-E6B0-F2C9-F472-C8877153B7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751" y="1579652"/>
            <a:ext cx="3171299" cy="4108628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072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>
            <a:extLst>
              <a:ext uri="{FF2B5EF4-FFF2-40B4-BE49-F238E27FC236}">
                <a16:creationId xmlns:a16="http://schemas.microsoft.com/office/drawing/2014/main" id="{C76B9729-4F9B-2A4C-B390-596624D4ACA5}"/>
              </a:ext>
            </a:extLst>
          </p:cNvPr>
          <p:cNvSpPr txBox="1"/>
          <p:nvPr/>
        </p:nvSpPr>
        <p:spPr>
          <a:xfrm>
            <a:off x="1933731" y="-26982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AF6A0C7A-D017-134D-8266-B795630F6E74}"/>
              </a:ext>
            </a:extLst>
          </p:cNvPr>
          <p:cNvSpPr txBox="1">
            <a:spLocks/>
          </p:cNvSpPr>
          <p:nvPr/>
        </p:nvSpPr>
        <p:spPr>
          <a:xfrm>
            <a:off x="29779" y="887848"/>
            <a:ext cx="7788794" cy="92333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5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 spc="300" baseline="0">
                <a:solidFill>
                  <a:srgbClr val="284A9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5400" b="1" spc="0" dirty="0">
                <a:solidFill>
                  <a:srgbClr val="0055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en-US" sz="5400" b="1" spc="0" dirty="0">
              <a:solidFill>
                <a:srgbClr val="0055A6"/>
              </a:solidFill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385CBA-C071-E343-9658-A6D131CB36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7640208" y="1868684"/>
            <a:ext cx="4551791" cy="402698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EE6BB177-B3E4-E548-8D33-7857B9EAB8B0}"/>
              </a:ext>
            </a:extLst>
          </p:cNvPr>
          <p:cNvSpPr txBox="1">
            <a:spLocks/>
          </p:cNvSpPr>
          <p:nvPr/>
        </p:nvSpPr>
        <p:spPr>
          <a:xfrm>
            <a:off x="808174" y="2082586"/>
            <a:ext cx="6240379" cy="374871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5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 spc="300" baseline="0">
                <a:solidFill>
                  <a:srgbClr val="284A9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en-US" sz="24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Print and digital newspapers provide</a:t>
            </a:r>
          </a:p>
          <a:p>
            <a:pPr fontAlgn="base"/>
            <a:r>
              <a:rPr lang="en-US" sz="2400" b="1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broad reach</a:t>
            </a:r>
            <a:r>
              <a:rPr lang="en-US" sz="24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your </a:t>
            </a:r>
            <a:r>
              <a:rPr lang="en-US" sz="2400" b="1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market</a:t>
            </a:r>
          </a:p>
          <a:p>
            <a:pPr fontAlgn="base"/>
            <a:br>
              <a:rPr lang="en-US" sz="24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Newspaper readers are local </a:t>
            </a:r>
            <a:r>
              <a:rPr lang="en-US" sz="2400" b="1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opinion leaders</a:t>
            </a:r>
            <a:r>
              <a:rPr lang="en-US" sz="24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b="1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influencers</a:t>
            </a:r>
          </a:p>
          <a:p>
            <a:pPr fontAlgn="base"/>
            <a:br>
              <a:rPr lang="en-US" sz="24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Newspapers deliver </a:t>
            </a:r>
            <a:r>
              <a:rPr lang="en-US" sz="2400" b="1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 consumers</a:t>
            </a:r>
          </a:p>
          <a:p>
            <a:pPr fontAlgn="base"/>
            <a:r>
              <a:rPr lang="en-US" sz="24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</a:t>
            </a:r>
            <a:r>
              <a:rPr lang="en-US" sz="2400" b="1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advertisers</a:t>
            </a:r>
            <a:r>
              <a:rPr lang="en-US" sz="24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want to reach</a:t>
            </a:r>
          </a:p>
          <a:p>
            <a:pPr fontAlgn="base"/>
            <a:endParaRPr lang="en-US" sz="2400" spc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 sz="24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Newspaper readers like and expect to see </a:t>
            </a:r>
            <a:r>
              <a:rPr lang="en-US" sz="2400" b="1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newspaper ads</a:t>
            </a:r>
            <a:r>
              <a:rPr lang="en-US" sz="24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especially in </a:t>
            </a:r>
            <a:r>
              <a:rPr lang="en-US" sz="2400" b="1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print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B5F1BE0-A8D4-F0BE-04A8-9C7BCED68A15}"/>
              </a:ext>
            </a:extLst>
          </p:cNvPr>
          <p:cNvSpPr/>
          <p:nvPr/>
        </p:nvSpPr>
        <p:spPr>
          <a:xfrm>
            <a:off x="0" y="6610662"/>
            <a:ext cx="12192000" cy="247338"/>
          </a:xfrm>
          <a:prstGeom prst="rect">
            <a:avLst/>
          </a:prstGeom>
          <a:solidFill>
            <a:srgbClr val="0055A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3F55923-946C-3722-174C-3100BDF11CC5}"/>
              </a:ext>
            </a:extLst>
          </p:cNvPr>
          <p:cNvSpPr/>
          <p:nvPr/>
        </p:nvSpPr>
        <p:spPr>
          <a:xfrm>
            <a:off x="0" y="-8092"/>
            <a:ext cx="12192000" cy="45719"/>
          </a:xfrm>
          <a:prstGeom prst="rect">
            <a:avLst/>
          </a:prstGeom>
          <a:solidFill>
            <a:srgbClr val="0055A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96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people standing around a table with lots of paper on it&#10;&#10;Description automatically generated with low confidence">
            <a:extLst>
              <a:ext uri="{FF2B5EF4-FFF2-40B4-BE49-F238E27FC236}">
                <a16:creationId xmlns:a16="http://schemas.microsoft.com/office/drawing/2014/main" id="{E728BA08-7197-7945-86AD-2F474E43B0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4710"/>
            <a:ext cx="12192000" cy="6660295"/>
          </a:xfrm>
          <a:prstGeom prst="rect">
            <a:avLst/>
          </a:prstGeom>
        </p:spPr>
      </p:pic>
      <p:sp>
        <p:nvSpPr>
          <p:cNvPr id="3" name="Google Shape;356;p46">
            <a:extLst>
              <a:ext uri="{FF2B5EF4-FFF2-40B4-BE49-F238E27FC236}">
                <a16:creationId xmlns:a16="http://schemas.microsoft.com/office/drawing/2014/main" id="{366FAB28-F120-A3FC-2379-655AAE016AA7}"/>
              </a:ext>
            </a:extLst>
          </p:cNvPr>
          <p:cNvSpPr/>
          <p:nvPr/>
        </p:nvSpPr>
        <p:spPr>
          <a:xfrm>
            <a:off x="0" y="-13252"/>
            <a:ext cx="12192000" cy="6861945"/>
          </a:xfrm>
          <a:prstGeom prst="rect">
            <a:avLst/>
          </a:prstGeom>
          <a:solidFill>
            <a:schemeClr val="dk1">
              <a:alpha val="29953"/>
            </a:schemeClr>
          </a:solidFill>
          <a:ln>
            <a:noFill/>
          </a:ln>
        </p:spPr>
        <p:txBody>
          <a:bodyPr spcFirstLastPara="1" wrap="square" lIns="76188" tIns="38083" rIns="76188" bIns="38083" anchor="ctr" anchorCtr="0">
            <a:noAutofit/>
          </a:bodyPr>
          <a:lstStyle/>
          <a:p>
            <a:pPr algn="ctr">
              <a:buSzPts val="2688"/>
            </a:pPr>
            <a:endParaRPr sz="224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7845804-30BB-E73A-F3F7-66BAF16760C0}"/>
              </a:ext>
            </a:extLst>
          </p:cNvPr>
          <p:cNvSpPr/>
          <p:nvPr/>
        </p:nvSpPr>
        <p:spPr>
          <a:xfrm>
            <a:off x="2396362" y="1930846"/>
            <a:ext cx="7346731" cy="2993424"/>
          </a:xfrm>
          <a:prstGeom prst="rect">
            <a:avLst/>
          </a:prstGeom>
          <a:solidFill>
            <a:srgbClr val="0055A6">
              <a:alpha val="69511"/>
            </a:srgbClr>
          </a:solidFill>
          <a:ln w="666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Google Shape;1283;p5">
            <a:extLst>
              <a:ext uri="{FF2B5EF4-FFF2-40B4-BE49-F238E27FC236}">
                <a16:creationId xmlns:a16="http://schemas.microsoft.com/office/drawing/2014/main" id="{90C577C8-3033-DE80-22AB-2E2D2B154008}"/>
              </a:ext>
            </a:extLst>
          </p:cNvPr>
          <p:cNvSpPr txBox="1">
            <a:spLocks/>
          </p:cNvSpPr>
          <p:nvPr/>
        </p:nvSpPr>
        <p:spPr>
          <a:xfrm>
            <a:off x="1581667" y="3444411"/>
            <a:ext cx="9000186" cy="62052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74834"/>
              </a:prstClr>
            </a:outerShdw>
          </a:effectLst>
        </p:spPr>
        <p:txBody>
          <a:bodyPr spcFirstLastPara="1" vert="horz" wrap="square" lIns="76188" tIns="38083" rIns="76188" bIns="38083" rtlCol="0" anchor="t" anchorCtr="0">
            <a:no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>
                <a:solidFill>
                  <a:schemeClr val="bg1"/>
                </a:solidFill>
                <a:latin typeface="Unify Sans" panose="020B0603020203020204" pitchFamily="34" charset="0"/>
                <a:ea typeface="Roboto"/>
                <a:cs typeface="Roboto"/>
                <a:sym typeface="Roboto"/>
              </a:rPr>
              <a:t>Data-Driven Revenue</a:t>
            </a:r>
          </a:p>
          <a:p>
            <a:pPr algn="ctr"/>
            <a:r>
              <a:rPr lang="en-US" sz="3200" b="0" dirty="0">
                <a:solidFill>
                  <a:schemeClr val="bg1"/>
                </a:solidFill>
                <a:latin typeface="Unify Sans" panose="020B0603020203020204" pitchFamily="34" charset="0"/>
                <a:ea typeface="Roboto"/>
                <a:cs typeface="Roboto"/>
                <a:sym typeface="Roboto"/>
              </a:rPr>
              <a:t>Marianne Grogan </a:t>
            </a:r>
            <a:r>
              <a:rPr lang="en-US" sz="2000" b="0" dirty="0">
                <a:solidFill>
                  <a:schemeClr val="bg1"/>
                </a:solidFill>
                <a:latin typeface="Unify Sans" panose="020B0603020203020204" pitchFamily="34" charset="0"/>
                <a:ea typeface="Roboto"/>
                <a:cs typeface="Roboto"/>
                <a:sym typeface="Roboto"/>
              </a:rPr>
              <a:t>•</a:t>
            </a:r>
            <a:r>
              <a:rPr lang="en-US" sz="3200" b="0" dirty="0">
                <a:solidFill>
                  <a:schemeClr val="bg1"/>
                </a:solidFill>
                <a:latin typeface="Unify Sans" panose="020B0603020203020204" pitchFamily="34" charset="0"/>
                <a:ea typeface="Roboto"/>
                <a:cs typeface="Roboto"/>
                <a:sym typeface="Roboto"/>
              </a:rPr>
              <a:t> Coda Ventures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D6181C-1BBB-D506-D518-74110C816212}"/>
              </a:ext>
            </a:extLst>
          </p:cNvPr>
          <p:cNvSpPr/>
          <p:nvPr/>
        </p:nvSpPr>
        <p:spPr>
          <a:xfrm>
            <a:off x="0" y="-8092"/>
            <a:ext cx="12192000" cy="45719"/>
          </a:xfrm>
          <a:prstGeom prst="rect">
            <a:avLst/>
          </a:prstGeom>
          <a:solidFill>
            <a:srgbClr val="005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D667038-E3FF-2D35-A73F-7090E15C0969}"/>
              </a:ext>
            </a:extLst>
          </p:cNvPr>
          <p:cNvSpPr/>
          <p:nvPr/>
        </p:nvSpPr>
        <p:spPr>
          <a:xfrm>
            <a:off x="0" y="6616599"/>
            <a:ext cx="12192000" cy="244545"/>
          </a:xfrm>
          <a:prstGeom prst="rect">
            <a:avLst/>
          </a:prstGeom>
          <a:solidFill>
            <a:srgbClr val="005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logo with white text&#10;&#10;Description automatically generated">
            <a:extLst>
              <a:ext uri="{FF2B5EF4-FFF2-40B4-BE49-F238E27FC236}">
                <a16:creationId xmlns:a16="http://schemas.microsoft.com/office/drawing/2014/main" id="{45CE2E37-FD75-D52F-FEB1-9E7EC9568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5273" y="2261305"/>
            <a:ext cx="2540000" cy="10287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383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8A9B98D-051E-BDEB-78ED-A7D3B2B02EE8}"/>
              </a:ext>
            </a:extLst>
          </p:cNvPr>
          <p:cNvSpPr/>
          <p:nvPr/>
        </p:nvSpPr>
        <p:spPr>
          <a:xfrm>
            <a:off x="0" y="6616599"/>
            <a:ext cx="12192000" cy="244545"/>
          </a:xfrm>
          <a:prstGeom prst="rect">
            <a:avLst/>
          </a:prstGeom>
          <a:solidFill>
            <a:srgbClr val="005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68BA5E-7922-6E7D-36BD-7555FE38AB80}"/>
              </a:ext>
            </a:extLst>
          </p:cNvPr>
          <p:cNvSpPr/>
          <p:nvPr/>
        </p:nvSpPr>
        <p:spPr>
          <a:xfrm>
            <a:off x="0" y="-8092"/>
            <a:ext cx="12192000" cy="45719"/>
          </a:xfrm>
          <a:prstGeom prst="rect">
            <a:avLst/>
          </a:prstGeom>
          <a:solidFill>
            <a:srgbClr val="005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DCC294C-2F62-50EB-70C5-BB35C6024C4B}"/>
              </a:ext>
            </a:extLst>
          </p:cNvPr>
          <p:cNvSpPr txBox="1">
            <a:spLocks/>
          </p:cNvSpPr>
          <p:nvPr/>
        </p:nvSpPr>
        <p:spPr>
          <a:xfrm>
            <a:off x="3985074" y="6627023"/>
            <a:ext cx="8040909" cy="2308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5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 spc="300" baseline="0">
                <a:solidFill>
                  <a:srgbClr val="284A9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n-US" sz="900" b="1" i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</a:t>
            </a:r>
            <a:r>
              <a:rPr lang="en-US" sz="900" i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America's Newspapers 2023 Local Newspaper Study; Conducted by Coda Ventures   </a:t>
            </a:r>
            <a:r>
              <a:rPr lang="en-US" sz="900" b="1" i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Base:</a:t>
            </a:r>
            <a:r>
              <a:rPr lang="en-US" sz="900" i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Total adults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9266560-4D25-1C72-7FD5-8EE49D69F9C5}"/>
              </a:ext>
            </a:extLst>
          </p:cNvPr>
          <p:cNvSpPr txBox="1">
            <a:spLocks/>
          </p:cNvSpPr>
          <p:nvPr/>
        </p:nvSpPr>
        <p:spPr>
          <a:xfrm>
            <a:off x="1086678" y="426545"/>
            <a:ext cx="10045149" cy="6203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600" b="1" dirty="0">
                <a:latin typeface="Avenir" panose="02000503020000020003" pitchFamily="2" charset="0"/>
                <a:cs typeface="Arial Black" panose="020B0604020202020204" pitchFamily="34" charset="0"/>
              </a:rPr>
              <a:t>The need "To stay informed" and “Feeling connected to their communities" ranks highest across generational groups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FEEB335-2DEA-BA82-A7EE-FE7E14BE3423}"/>
              </a:ext>
            </a:extLst>
          </p:cNvPr>
          <p:cNvSpPr txBox="1">
            <a:spLocks/>
          </p:cNvSpPr>
          <p:nvPr/>
        </p:nvSpPr>
        <p:spPr>
          <a:xfrm>
            <a:off x="615203" y="1551826"/>
            <a:ext cx="5223392" cy="53988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1500" b="1" dirty="0">
                <a:latin typeface="Avenir Heavy" panose="02000503020000020003" pitchFamily="2" charset="0"/>
                <a:cs typeface="Arial Black" panose="020B0604020202020204" pitchFamily="34" charset="0"/>
              </a:rPr>
              <a:t>Top Reasons Generational Groups Read/Use Local News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0C4FB09-09BB-37D7-42E1-84B615DAF6A4}"/>
              </a:ext>
            </a:extLst>
          </p:cNvPr>
          <p:cNvSpPr txBox="1">
            <a:spLocks/>
          </p:cNvSpPr>
          <p:nvPr/>
        </p:nvSpPr>
        <p:spPr>
          <a:xfrm>
            <a:off x="1980953" y="1989150"/>
            <a:ext cx="4888776" cy="83099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5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 spc="300" baseline="0">
                <a:solidFill>
                  <a:srgbClr val="284A9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1600" spc="0" dirty="0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#1  To stay informed (70%)</a:t>
            </a:r>
          </a:p>
          <a:p>
            <a:pPr algn="l">
              <a:lnSpc>
                <a:spcPct val="100000"/>
              </a:lnSpc>
            </a:pPr>
            <a:r>
              <a:rPr lang="en-US" sz="1600" spc="0" dirty="0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#2  To feel connected to my community (34%)</a:t>
            </a:r>
          </a:p>
          <a:p>
            <a:pPr algn="l">
              <a:lnSpc>
                <a:spcPct val="100000"/>
              </a:lnSpc>
            </a:pPr>
            <a:r>
              <a:rPr lang="en-US" sz="1600" b="1" spc="0" dirty="0">
                <a:solidFill>
                  <a:srgbClr val="0055A6"/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#3  To be a better citizen (32%)</a:t>
            </a:r>
            <a:endParaRPr lang="en-US" sz="1600" spc="0" dirty="0">
              <a:solidFill>
                <a:srgbClr val="0055A6"/>
              </a:solidFill>
              <a:latin typeface="Avenir Book" panose="02000503020000020003" pitchFamily="2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5896D01-8941-BFBB-7D81-3A4460EEC644}"/>
              </a:ext>
            </a:extLst>
          </p:cNvPr>
          <p:cNvSpPr txBox="1">
            <a:spLocks/>
          </p:cNvSpPr>
          <p:nvPr/>
        </p:nvSpPr>
        <p:spPr>
          <a:xfrm>
            <a:off x="625700" y="2100593"/>
            <a:ext cx="1173415" cy="62677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n-US" sz="1600" b="1" dirty="0">
                <a:solidFill>
                  <a:srgbClr val="0055A6"/>
                </a:solidFill>
                <a:latin typeface="Avenir Heavy" panose="02000503020000020003" pitchFamily="2" charset="0"/>
                <a:cs typeface="Arial Black" panose="020B0604020202020204" pitchFamily="34" charset="0"/>
              </a:rPr>
              <a:t>Gen Z</a:t>
            </a:r>
          </a:p>
          <a:p>
            <a:pPr algn="r">
              <a:lnSpc>
                <a:spcPct val="100000"/>
              </a:lnSpc>
            </a:pPr>
            <a:r>
              <a:rPr lang="en-US" sz="1500" dirty="0">
                <a:latin typeface="Avenir Light" panose="020B0402020203020204" pitchFamily="34" charset="77"/>
                <a:cs typeface="Arial Black" panose="020B0604020202020204" pitchFamily="34" charset="0"/>
              </a:rPr>
              <a:t>(18-24)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F3FE752-F51C-9A31-8647-FF0BA043C971}"/>
              </a:ext>
            </a:extLst>
          </p:cNvPr>
          <p:cNvSpPr txBox="1">
            <a:spLocks/>
          </p:cNvSpPr>
          <p:nvPr/>
        </p:nvSpPr>
        <p:spPr>
          <a:xfrm>
            <a:off x="519684" y="2935996"/>
            <a:ext cx="1281932" cy="62677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n-US" sz="1600" b="1" dirty="0">
                <a:solidFill>
                  <a:srgbClr val="0055A6"/>
                </a:solidFill>
                <a:latin typeface="Avenir Heavy" panose="02000503020000020003" pitchFamily="2" charset="0"/>
                <a:cs typeface="Arial Black" panose="020B0604020202020204" pitchFamily="34" charset="0"/>
              </a:rPr>
              <a:t>Millennials</a:t>
            </a:r>
          </a:p>
          <a:p>
            <a:pPr algn="r">
              <a:lnSpc>
                <a:spcPct val="100000"/>
              </a:lnSpc>
            </a:pPr>
            <a:r>
              <a:rPr lang="en-US" sz="1500" dirty="0">
                <a:latin typeface="Avenir Light" panose="020B0402020203020204" pitchFamily="34" charset="77"/>
                <a:cs typeface="Arial Black" panose="020B0604020202020204" pitchFamily="34" charset="0"/>
              </a:rPr>
              <a:t>(25-39)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FFA652D-D73F-AC92-975C-EF16175B1FB3}"/>
              </a:ext>
            </a:extLst>
          </p:cNvPr>
          <p:cNvSpPr txBox="1">
            <a:spLocks/>
          </p:cNvSpPr>
          <p:nvPr/>
        </p:nvSpPr>
        <p:spPr>
          <a:xfrm>
            <a:off x="493178" y="3765384"/>
            <a:ext cx="1308171" cy="62677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n-US" sz="1600" b="1" dirty="0">
                <a:solidFill>
                  <a:srgbClr val="0055A6"/>
                </a:solidFill>
                <a:latin typeface="Avenir Heavy" panose="02000503020000020003" pitchFamily="2" charset="0"/>
                <a:cs typeface="Arial Black" panose="020B0604020202020204" pitchFamily="34" charset="0"/>
              </a:rPr>
              <a:t>Gen X</a:t>
            </a:r>
          </a:p>
          <a:p>
            <a:pPr algn="r">
              <a:lnSpc>
                <a:spcPct val="100000"/>
              </a:lnSpc>
            </a:pPr>
            <a:r>
              <a:rPr lang="en-US" sz="1600" dirty="0">
                <a:latin typeface="Avenir Light" panose="020B0402020203020204" pitchFamily="34" charset="77"/>
                <a:cs typeface="Arial Black" panose="020B0604020202020204" pitchFamily="34" charset="0"/>
              </a:rPr>
              <a:t>(40-59)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75093C0-2003-FC62-A6E1-B87CC19BA225}"/>
              </a:ext>
            </a:extLst>
          </p:cNvPr>
          <p:cNvSpPr txBox="1">
            <a:spLocks/>
          </p:cNvSpPr>
          <p:nvPr/>
        </p:nvSpPr>
        <p:spPr>
          <a:xfrm>
            <a:off x="519683" y="4596196"/>
            <a:ext cx="1288397" cy="62677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n-US" sz="1600" b="1" dirty="0">
                <a:solidFill>
                  <a:srgbClr val="0055A6"/>
                </a:solidFill>
                <a:latin typeface="Avenir Heavy" panose="02000503020000020003" pitchFamily="2" charset="0"/>
                <a:cs typeface="Arial Black" panose="020B0604020202020204" pitchFamily="34" charset="0"/>
              </a:rPr>
              <a:t>Boomers</a:t>
            </a:r>
          </a:p>
          <a:p>
            <a:pPr algn="r">
              <a:lnSpc>
                <a:spcPct val="100000"/>
              </a:lnSpc>
            </a:pPr>
            <a:r>
              <a:rPr lang="en-US" sz="1500" dirty="0">
                <a:latin typeface="Avenir Light" panose="020B0402020203020204" pitchFamily="34" charset="77"/>
                <a:cs typeface="Arial Black" panose="020B0604020202020204" pitchFamily="34" charset="0"/>
              </a:rPr>
              <a:t>(60-74)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FF9DB28-ACE9-BA08-01F0-A159EC855197}"/>
              </a:ext>
            </a:extLst>
          </p:cNvPr>
          <p:cNvSpPr txBox="1">
            <a:spLocks/>
          </p:cNvSpPr>
          <p:nvPr/>
        </p:nvSpPr>
        <p:spPr>
          <a:xfrm>
            <a:off x="546188" y="5393239"/>
            <a:ext cx="1261892" cy="62677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n-US" sz="1600" b="1" dirty="0">
                <a:solidFill>
                  <a:srgbClr val="0055A6"/>
                </a:solidFill>
                <a:latin typeface="Avenir Heavy" panose="02000503020000020003" pitchFamily="2" charset="0"/>
                <a:cs typeface="Arial Black" panose="020B0604020202020204" pitchFamily="34" charset="0"/>
              </a:rPr>
              <a:t>Silent Gen</a:t>
            </a:r>
          </a:p>
          <a:p>
            <a:pPr algn="r">
              <a:lnSpc>
                <a:spcPct val="100000"/>
              </a:lnSpc>
            </a:pPr>
            <a:r>
              <a:rPr lang="en-US" sz="1500" dirty="0">
                <a:latin typeface="Avenir Light" panose="020B0402020203020204" pitchFamily="34" charset="77"/>
                <a:cs typeface="Arial Black" panose="020B0604020202020204" pitchFamily="34" charset="0"/>
              </a:rPr>
              <a:t>(75+)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B78A0CD-697C-F0B6-95E4-8F3C8183961B}"/>
              </a:ext>
            </a:extLst>
          </p:cNvPr>
          <p:cNvCxnSpPr/>
          <p:nvPr/>
        </p:nvCxnSpPr>
        <p:spPr>
          <a:xfrm>
            <a:off x="607604" y="2803185"/>
            <a:ext cx="57002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EC02CF7-3EC7-CABA-508A-B31A17C49060}"/>
              </a:ext>
            </a:extLst>
          </p:cNvPr>
          <p:cNvCxnSpPr/>
          <p:nvPr/>
        </p:nvCxnSpPr>
        <p:spPr>
          <a:xfrm>
            <a:off x="601742" y="3650178"/>
            <a:ext cx="57002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61E582F-B089-5462-13C4-314A430E4053}"/>
              </a:ext>
            </a:extLst>
          </p:cNvPr>
          <p:cNvCxnSpPr/>
          <p:nvPr/>
        </p:nvCxnSpPr>
        <p:spPr>
          <a:xfrm>
            <a:off x="578299" y="4461997"/>
            <a:ext cx="57002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35F97FE-E69C-53D5-2D1F-A84367191F88}"/>
              </a:ext>
            </a:extLst>
          </p:cNvPr>
          <p:cNvCxnSpPr/>
          <p:nvPr/>
        </p:nvCxnSpPr>
        <p:spPr>
          <a:xfrm>
            <a:off x="572436" y="5282614"/>
            <a:ext cx="57002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E121A2A8-6D4B-23A9-7EF8-1B7DE2911DDA}"/>
              </a:ext>
            </a:extLst>
          </p:cNvPr>
          <p:cNvSpPr txBox="1">
            <a:spLocks/>
          </p:cNvSpPr>
          <p:nvPr/>
        </p:nvSpPr>
        <p:spPr>
          <a:xfrm>
            <a:off x="1980948" y="2834286"/>
            <a:ext cx="4888776" cy="58477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5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 spc="300" baseline="0">
                <a:solidFill>
                  <a:srgbClr val="284A9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1600" spc="0" dirty="0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#1  To stay informed (78%)</a:t>
            </a:r>
          </a:p>
          <a:p>
            <a:pPr algn="l">
              <a:lnSpc>
                <a:spcPct val="100000"/>
              </a:lnSpc>
            </a:pPr>
            <a:r>
              <a:rPr lang="en-US" sz="1600" spc="0" dirty="0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#2  To feel connected to my community (34%)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50C0831-1E69-8531-C588-48C48EBAF09E}"/>
              </a:ext>
            </a:extLst>
          </p:cNvPr>
          <p:cNvSpPr txBox="1">
            <a:spLocks/>
          </p:cNvSpPr>
          <p:nvPr/>
        </p:nvSpPr>
        <p:spPr>
          <a:xfrm>
            <a:off x="1980943" y="3665564"/>
            <a:ext cx="4888776" cy="83099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5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 spc="300" baseline="0">
                <a:solidFill>
                  <a:srgbClr val="284A9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1600" spc="0" dirty="0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#1  To stay informed (81%)</a:t>
            </a:r>
          </a:p>
          <a:p>
            <a:pPr algn="l">
              <a:lnSpc>
                <a:spcPct val="100000"/>
              </a:lnSpc>
            </a:pPr>
            <a:r>
              <a:rPr lang="en-US" sz="1600" spc="0" dirty="0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#2  To feel connected to my community (44%)</a:t>
            </a:r>
          </a:p>
          <a:p>
            <a:pPr algn="l">
              <a:lnSpc>
                <a:spcPct val="100000"/>
              </a:lnSpc>
            </a:pPr>
            <a:r>
              <a:rPr lang="en-US" sz="1600" b="1" spc="0" dirty="0">
                <a:solidFill>
                  <a:srgbClr val="0055A6"/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#3  Find places and things to do (35%)</a:t>
            </a:r>
            <a:endParaRPr lang="en-US" sz="600" b="1" spc="0" dirty="0">
              <a:solidFill>
                <a:srgbClr val="0055A6"/>
              </a:solidFill>
              <a:latin typeface="Avenir Heavy" panose="02000503020000020003" pitchFamily="2" charset="0"/>
              <a:cs typeface="Arial" panose="020B0604020202020204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532EB896-AA78-0AB9-C4CF-70783AF3A747}"/>
              </a:ext>
            </a:extLst>
          </p:cNvPr>
          <p:cNvSpPr txBox="1">
            <a:spLocks/>
          </p:cNvSpPr>
          <p:nvPr/>
        </p:nvSpPr>
        <p:spPr>
          <a:xfrm>
            <a:off x="1980938" y="4482988"/>
            <a:ext cx="4888776" cy="83099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5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 spc="300" baseline="0">
                <a:solidFill>
                  <a:srgbClr val="284A9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1600" spc="0" dirty="0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#1  To stay informed (82%)</a:t>
            </a:r>
          </a:p>
          <a:p>
            <a:pPr algn="l">
              <a:lnSpc>
                <a:spcPct val="100000"/>
              </a:lnSpc>
            </a:pPr>
            <a:r>
              <a:rPr lang="en-US" sz="1600" spc="0" dirty="0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#2  To feel connected to my community (40%)</a:t>
            </a:r>
          </a:p>
          <a:p>
            <a:pPr algn="l">
              <a:lnSpc>
                <a:spcPct val="100000"/>
              </a:lnSpc>
            </a:pPr>
            <a:r>
              <a:rPr lang="en-US" sz="1600" b="1" spc="0" dirty="0">
                <a:solidFill>
                  <a:srgbClr val="0055A6"/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#3  Find places and things to do (39%)</a:t>
            </a:r>
            <a:endParaRPr lang="en-US" sz="600" b="1" spc="0" dirty="0">
              <a:solidFill>
                <a:srgbClr val="0055A6"/>
              </a:solidFill>
              <a:latin typeface="Avenir Heavy" panose="02000503020000020003" pitchFamily="2" charset="0"/>
              <a:cs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C659FB7-3908-DC40-CBAA-54E4157F51B9}"/>
              </a:ext>
            </a:extLst>
          </p:cNvPr>
          <p:cNvSpPr txBox="1">
            <a:spLocks/>
          </p:cNvSpPr>
          <p:nvPr/>
        </p:nvSpPr>
        <p:spPr>
          <a:xfrm>
            <a:off x="1980933" y="5328124"/>
            <a:ext cx="4888776" cy="83099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5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 spc="300" baseline="0">
                <a:solidFill>
                  <a:srgbClr val="284A9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1600" spc="0" dirty="0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#1  To stay informed (80%)</a:t>
            </a:r>
          </a:p>
          <a:p>
            <a:pPr algn="l">
              <a:lnSpc>
                <a:spcPct val="100000"/>
              </a:lnSpc>
            </a:pPr>
            <a:endParaRPr lang="en-US" sz="1600" spc="0" dirty="0">
              <a:solidFill>
                <a:schemeClr val="tx1"/>
              </a:solidFill>
              <a:latin typeface="Avenir Book" panose="02000503020000020003" pitchFamily="2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sz="1600" spc="0" dirty="0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#3  To feel connected to my community (38%)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A6465136-5270-D8A6-8FF0-7E3D1B6AC516}"/>
              </a:ext>
            </a:extLst>
          </p:cNvPr>
          <p:cNvSpPr txBox="1">
            <a:spLocks/>
          </p:cNvSpPr>
          <p:nvPr/>
        </p:nvSpPr>
        <p:spPr>
          <a:xfrm>
            <a:off x="7203991" y="3140705"/>
            <a:ext cx="4055522" cy="53988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0055A6"/>
                </a:solidFill>
                <a:latin typeface="Avenir Heavy" panose="02000503020000020003" pitchFamily="2" charset="0"/>
                <a:cs typeface="Arial Black" panose="020B0604020202020204" pitchFamily="34" charset="0"/>
              </a:rPr>
              <a:t>"Find places and things to do"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45455EF-954D-D3CB-26DB-5C7FB4D82989}"/>
              </a:ext>
            </a:extLst>
          </p:cNvPr>
          <p:cNvSpPr txBox="1">
            <a:spLocks/>
          </p:cNvSpPr>
          <p:nvPr/>
        </p:nvSpPr>
        <p:spPr>
          <a:xfrm>
            <a:off x="7208107" y="3799741"/>
            <a:ext cx="4055522" cy="53988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0055A6"/>
                </a:solidFill>
                <a:latin typeface="Avenir Heavy" panose="02000503020000020003" pitchFamily="2" charset="0"/>
                <a:cs typeface="Arial Black" panose="020B0604020202020204" pitchFamily="34" charset="0"/>
              </a:rPr>
              <a:t>"Talk about things in</a:t>
            </a:r>
          </a:p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0055A6"/>
                </a:solidFill>
                <a:latin typeface="Avenir Heavy" panose="02000503020000020003" pitchFamily="2" charset="0"/>
                <a:cs typeface="Arial Black" panose="020B0604020202020204" pitchFamily="34" charset="0"/>
              </a:rPr>
              <a:t>the community"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B664F414-473F-AE0D-1B8A-477A463CE788}"/>
              </a:ext>
            </a:extLst>
          </p:cNvPr>
          <p:cNvSpPr txBox="1">
            <a:spLocks/>
          </p:cNvSpPr>
          <p:nvPr/>
        </p:nvSpPr>
        <p:spPr>
          <a:xfrm>
            <a:off x="7224580" y="4755341"/>
            <a:ext cx="4055522" cy="53988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0055A6"/>
                </a:solidFill>
                <a:latin typeface="Avenir Heavy" panose="02000503020000020003" pitchFamily="2" charset="0"/>
                <a:cs typeface="Arial Black" panose="020B0604020202020204" pitchFamily="34" charset="0"/>
              </a:rPr>
              <a:t>"Decide where I stand</a:t>
            </a:r>
          </a:p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0055A6"/>
                </a:solidFill>
                <a:latin typeface="Avenir Heavy" panose="02000503020000020003" pitchFamily="2" charset="0"/>
                <a:cs typeface="Arial Black" panose="020B0604020202020204" pitchFamily="34" charset="0"/>
              </a:rPr>
              <a:t>on local issues"</a:t>
            </a:r>
          </a:p>
        </p:txBody>
      </p:sp>
    </p:spTree>
    <p:extLst>
      <p:ext uri="{BB962C8B-B14F-4D97-AF65-F5344CB8AC3E}">
        <p14:creationId xmlns:p14="http://schemas.microsoft.com/office/powerpoint/2010/main" val="67540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 tmFilter="0,0; .5, 0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8A9B98D-051E-BDEB-78ED-A7D3B2B02EE8}"/>
              </a:ext>
            </a:extLst>
          </p:cNvPr>
          <p:cNvSpPr/>
          <p:nvPr/>
        </p:nvSpPr>
        <p:spPr>
          <a:xfrm>
            <a:off x="0" y="6616599"/>
            <a:ext cx="12192000" cy="244545"/>
          </a:xfrm>
          <a:prstGeom prst="rect">
            <a:avLst/>
          </a:prstGeom>
          <a:solidFill>
            <a:srgbClr val="005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68BA5E-7922-6E7D-36BD-7555FE38AB80}"/>
              </a:ext>
            </a:extLst>
          </p:cNvPr>
          <p:cNvSpPr/>
          <p:nvPr/>
        </p:nvSpPr>
        <p:spPr>
          <a:xfrm>
            <a:off x="0" y="-8092"/>
            <a:ext cx="12192000" cy="45719"/>
          </a:xfrm>
          <a:prstGeom prst="rect">
            <a:avLst/>
          </a:prstGeom>
          <a:solidFill>
            <a:srgbClr val="005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DCC294C-2F62-50EB-70C5-BB35C6024C4B}"/>
              </a:ext>
            </a:extLst>
          </p:cNvPr>
          <p:cNvSpPr txBox="1">
            <a:spLocks/>
          </p:cNvSpPr>
          <p:nvPr/>
        </p:nvSpPr>
        <p:spPr>
          <a:xfrm>
            <a:off x="3985074" y="6627023"/>
            <a:ext cx="8040909" cy="2308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5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 spc="300" baseline="0">
                <a:solidFill>
                  <a:srgbClr val="284A9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n-US" sz="900" b="1" i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</a:t>
            </a:r>
            <a:r>
              <a:rPr lang="en-US" sz="900" i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America's Newspapers 2023 Local Newspaper Study; Conducted by Coda Ventures   </a:t>
            </a:r>
            <a:r>
              <a:rPr lang="en-US" sz="900" b="1" i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Base:</a:t>
            </a:r>
            <a:r>
              <a:rPr lang="en-US" sz="900" i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Total adults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9266560-4D25-1C72-7FD5-8EE49D69F9C5}"/>
              </a:ext>
            </a:extLst>
          </p:cNvPr>
          <p:cNvSpPr txBox="1">
            <a:spLocks/>
          </p:cNvSpPr>
          <p:nvPr/>
        </p:nvSpPr>
        <p:spPr>
          <a:xfrm>
            <a:off x="1086678" y="426545"/>
            <a:ext cx="10045149" cy="6203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600" b="1" dirty="0">
                <a:latin typeface="Avenir" panose="02000503020000020003" pitchFamily="2" charset="0"/>
                <a:cs typeface="Arial Black" panose="020B0604020202020204" pitchFamily="34" charset="0"/>
              </a:rPr>
              <a:t>The need "To stay informed" and “Feeling connected to their communities" ranks highest across generational groups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FEEB335-2DEA-BA82-A7EE-FE7E14BE3423}"/>
              </a:ext>
            </a:extLst>
          </p:cNvPr>
          <p:cNvSpPr txBox="1">
            <a:spLocks/>
          </p:cNvSpPr>
          <p:nvPr/>
        </p:nvSpPr>
        <p:spPr>
          <a:xfrm>
            <a:off x="615203" y="1551826"/>
            <a:ext cx="5223392" cy="53988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1500" b="1" dirty="0">
                <a:latin typeface="Avenir Heavy" panose="02000503020000020003" pitchFamily="2" charset="0"/>
                <a:cs typeface="Arial Black" panose="020B0604020202020204" pitchFamily="34" charset="0"/>
              </a:rPr>
              <a:t>Top Reasons Generational Groups Read/Use Local News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0C4FB09-09BB-37D7-42E1-84B615DAF6A4}"/>
              </a:ext>
            </a:extLst>
          </p:cNvPr>
          <p:cNvSpPr txBox="1">
            <a:spLocks/>
          </p:cNvSpPr>
          <p:nvPr/>
        </p:nvSpPr>
        <p:spPr>
          <a:xfrm>
            <a:off x="1980953" y="1989150"/>
            <a:ext cx="4888776" cy="83099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5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 spc="300" baseline="0">
                <a:solidFill>
                  <a:srgbClr val="284A9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1600" spc="0" dirty="0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#1  To stay informed (70%)</a:t>
            </a:r>
          </a:p>
          <a:p>
            <a:pPr algn="l">
              <a:lnSpc>
                <a:spcPct val="100000"/>
              </a:lnSpc>
            </a:pPr>
            <a:r>
              <a:rPr lang="en-US" sz="1600" spc="0" dirty="0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#2  To feel connected to my community (34%)</a:t>
            </a:r>
          </a:p>
          <a:p>
            <a:pPr algn="l">
              <a:lnSpc>
                <a:spcPct val="100000"/>
              </a:lnSpc>
            </a:pPr>
            <a:r>
              <a:rPr lang="en-US" sz="1600" b="1" spc="0" dirty="0">
                <a:solidFill>
                  <a:srgbClr val="0055A6"/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#3  To be a better citizen (32%)</a:t>
            </a:r>
            <a:endParaRPr lang="en-US" sz="1600" spc="0" dirty="0">
              <a:solidFill>
                <a:srgbClr val="0055A6"/>
              </a:solidFill>
              <a:latin typeface="Avenir Book" panose="02000503020000020003" pitchFamily="2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5896D01-8941-BFBB-7D81-3A4460EEC644}"/>
              </a:ext>
            </a:extLst>
          </p:cNvPr>
          <p:cNvSpPr txBox="1">
            <a:spLocks/>
          </p:cNvSpPr>
          <p:nvPr/>
        </p:nvSpPr>
        <p:spPr>
          <a:xfrm>
            <a:off x="625700" y="2100593"/>
            <a:ext cx="1173415" cy="62677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n-US" sz="1600" b="1" dirty="0">
                <a:solidFill>
                  <a:srgbClr val="0055A6"/>
                </a:solidFill>
                <a:latin typeface="Avenir Heavy" panose="02000503020000020003" pitchFamily="2" charset="0"/>
                <a:cs typeface="Arial Black" panose="020B0604020202020204" pitchFamily="34" charset="0"/>
              </a:rPr>
              <a:t>Gen Z</a:t>
            </a:r>
          </a:p>
          <a:p>
            <a:pPr algn="r">
              <a:lnSpc>
                <a:spcPct val="100000"/>
              </a:lnSpc>
            </a:pPr>
            <a:r>
              <a:rPr lang="en-US" sz="1500" dirty="0">
                <a:latin typeface="Avenir Light" panose="020B0402020203020204" pitchFamily="34" charset="77"/>
                <a:cs typeface="Arial Black" panose="020B0604020202020204" pitchFamily="34" charset="0"/>
              </a:rPr>
              <a:t>(18-24)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F3FE752-F51C-9A31-8647-FF0BA043C971}"/>
              </a:ext>
            </a:extLst>
          </p:cNvPr>
          <p:cNvSpPr txBox="1">
            <a:spLocks/>
          </p:cNvSpPr>
          <p:nvPr/>
        </p:nvSpPr>
        <p:spPr>
          <a:xfrm>
            <a:off x="519684" y="2935996"/>
            <a:ext cx="1281932" cy="62677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n-US" sz="1600" b="1" dirty="0">
                <a:solidFill>
                  <a:srgbClr val="0055A6"/>
                </a:solidFill>
                <a:latin typeface="Avenir Heavy" panose="02000503020000020003" pitchFamily="2" charset="0"/>
                <a:cs typeface="Arial Black" panose="020B0604020202020204" pitchFamily="34" charset="0"/>
              </a:rPr>
              <a:t>Millennials</a:t>
            </a:r>
          </a:p>
          <a:p>
            <a:pPr algn="r">
              <a:lnSpc>
                <a:spcPct val="100000"/>
              </a:lnSpc>
            </a:pPr>
            <a:r>
              <a:rPr lang="en-US" sz="1500" dirty="0">
                <a:latin typeface="Avenir Light" panose="020B0402020203020204" pitchFamily="34" charset="77"/>
                <a:cs typeface="Arial Black" panose="020B0604020202020204" pitchFamily="34" charset="0"/>
              </a:rPr>
              <a:t>(25-39)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FFA652D-D73F-AC92-975C-EF16175B1FB3}"/>
              </a:ext>
            </a:extLst>
          </p:cNvPr>
          <p:cNvSpPr txBox="1">
            <a:spLocks/>
          </p:cNvSpPr>
          <p:nvPr/>
        </p:nvSpPr>
        <p:spPr>
          <a:xfrm>
            <a:off x="493178" y="3765384"/>
            <a:ext cx="1308171" cy="62677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n-US" sz="1600" b="1" dirty="0">
                <a:solidFill>
                  <a:srgbClr val="0055A6"/>
                </a:solidFill>
                <a:latin typeface="Avenir Heavy" panose="02000503020000020003" pitchFamily="2" charset="0"/>
                <a:cs typeface="Arial Black" panose="020B0604020202020204" pitchFamily="34" charset="0"/>
              </a:rPr>
              <a:t>Gen X</a:t>
            </a:r>
          </a:p>
          <a:p>
            <a:pPr algn="r">
              <a:lnSpc>
                <a:spcPct val="100000"/>
              </a:lnSpc>
            </a:pPr>
            <a:r>
              <a:rPr lang="en-US" sz="1600" dirty="0">
                <a:latin typeface="Avenir Light" panose="020B0402020203020204" pitchFamily="34" charset="77"/>
                <a:cs typeface="Arial Black" panose="020B0604020202020204" pitchFamily="34" charset="0"/>
              </a:rPr>
              <a:t>(40-59)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75093C0-2003-FC62-A6E1-B87CC19BA225}"/>
              </a:ext>
            </a:extLst>
          </p:cNvPr>
          <p:cNvSpPr txBox="1">
            <a:spLocks/>
          </p:cNvSpPr>
          <p:nvPr/>
        </p:nvSpPr>
        <p:spPr>
          <a:xfrm>
            <a:off x="519683" y="4596196"/>
            <a:ext cx="1288397" cy="62677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n-US" sz="1600" b="1" dirty="0">
                <a:solidFill>
                  <a:srgbClr val="0055A6"/>
                </a:solidFill>
                <a:latin typeface="Avenir Heavy" panose="02000503020000020003" pitchFamily="2" charset="0"/>
                <a:cs typeface="Arial Black" panose="020B0604020202020204" pitchFamily="34" charset="0"/>
              </a:rPr>
              <a:t>Boomers</a:t>
            </a:r>
          </a:p>
          <a:p>
            <a:pPr algn="r">
              <a:lnSpc>
                <a:spcPct val="100000"/>
              </a:lnSpc>
            </a:pPr>
            <a:r>
              <a:rPr lang="en-US" sz="1500" dirty="0">
                <a:latin typeface="Avenir Light" panose="020B0402020203020204" pitchFamily="34" charset="77"/>
                <a:cs typeface="Arial Black" panose="020B0604020202020204" pitchFamily="34" charset="0"/>
              </a:rPr>
              <a:t>(60-74)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FF9DB28-ACE9-BA08-01F0-A159EC855197}"/>
              </a:ext>
            </a:extLst>
          </p:cNvPr>
          <p:cNvSpPr txBox="1">
            <a:spLocks/>
          </p:cNvSpPr>
          <p:nvPr/>
        </p:nvSpPr>
        <p:spPr>
          <a:xfrm>
            <a:off x="546188" y="5393239"/>
            <a:ext cx="1261892" cy="62677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n-US" sz="1600" b="1" dirty="0">
                <a:solidFill>
                  <a:srgbClr val="0055A6"/>
                </a:solidFill>
                <a:latin typeface="Avenir Heavy" panose="02000503020000020003" pitchFamily="2" charset="0"/>
                <a:cs typeface="Arial Black" panose="020B0604020202020204" pitchFamily="34" charset="0"/>
              </a:rPr>
              <a:t>Silent Gen</a:t>
            </a:r>
          </a:p>
          <a:p>
            <a:pPr algn="r">
              <a:lnSpc>
                <a:spcPct val="100000"/>
              </a:lnSpc>
            </a:pPr>
            <a:r>
              <a:rPr lang="en-US" sz="1500" dirty="0">
                <a:latin typeface="Avenir Light" panose="020B0402020203020204" pitchFamily="34" charset="77"/>
                <a:cs typeface="Arial Black" panose="020B0604020202020204" pitchFamily="34" charset="0"/>
              </a:rPr>
              <a:t>(75+)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B78A0CD-697C-F0B6-95E4-8F3C8183961B}"/>
              </a:ext>
            </a:extLst>
          </p:cNvPr>
          <p:cNvCxnSpPr/>
          <p:nvPr/>
        </p:nvCxnSpPr>
        <p:spPr>
          <a:xfrm>
            <a:off x="607604" y="2803185"/>
            <a:ext cx="57002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EC02CF7-3EC7-CABA-508A-B31A17C49060}"/>
              </a:ext>
            </a:extLst>
          </p:cNvPr>
          <p:cNvCxnSpPr/>
          <p:nvPr/>
        </p:nvCxnSpPr>
        <p:spPr>
          <a:xfrm>
            <a:off x="601742" y="3650178"/>
            <a:ext cx="57002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61E582F-B089-5462-13C4-314A430E4053}"/>
              </a:ext>
            </a:extLst>
          </p:cNvPr>
          <p:cNvCxnSpPr/>
          <p:nvPr/>
        </p:nvCxnSpPr>
        <p:spPr>
          <a:xfrm>
            <a:off x="578299" y="4461997"/>
            <a:ext cx="57002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35F97FE-E69C-53D5-2D1F-A84367191F88}"/>
              </a:ext>
            </a:extLst>
          </p:cNvPr>
          <p:cNvCxnSpPr/>
          <p:nvPr/>
        </p:nvCxnSpPr>
        <p:spPr>
          <a:xfrm>
            <a:off x="572436" y="5282614"/>
            <a:ext cx="57002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E121A2A8-6D4B-23A9-7EF8-1B7DE2911DDA}"/>
              </a:ext>
            </a:extLst>
          </p:cNvPr>
          <p:cNvSpPr txBox="1">
            <a:spLocks/>
          </p:cNvSpPr>
          <p:nvPr/>
        </p:nvSpPr>
        <p:spPr>
          <a:xfrm>
            <a:off x="1980948" y="2834286"/>
            <a:ext cx="4888776" cy="83099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5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 spc="300" baseline="0">
                <a:solidFill>
                  <a:srgbClr val="284A9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1600" spc="0" dirty="0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#1  To stay informed (78%)</a:t>
            </a:r>
          </a:p>
          <a:p>
            <a:pPr algn="l">
              <a:lnSpc>
                <a:spcPct val="100000"/>
              </a:lnSpc>
            </a:pPr>
            <a:r>
              <a:rPr lang="en-US" sz="1600" spc="0" dirty="0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#2  To feel connected to my community (34%)</a:t>
            </a:r>
          </a:p>
          <a:p>
            <a:pPr algn="l">
              <a:lnSpc>
                <a:spcPct val="100000"/>
              </a:lnSpc>
            </a:pPr>
            <a:r>
              <a:rPr lang="en-US" sz="1600" b="1" spc="0" dirty="0">
                <a:solidFill>
                  <a:srgbClr val="0055A6"/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#3  Talk about things in the community (32%)</a:t>
            </a:r>
            <a:endParaRPr lang="en-US" sz="600" b="1" spc="0" dirty="0">
              <a:solidFill>
                <a:srgbClr val="0055A6"/>
              </a:solidFill>
              <a:latin typeface="Avenir Heavy" panose="02000503020000020003" pitchFamily="2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50C0831-1E69-8531-C588-48C48EBAF09E}"/>
              </a:ext>
            </a:extLst>
          </p:cNvPr>
          <p:cNvSpPr txBox="1">
            <a:spLocks/>
          </p:cNvSpPr>
          <p:nvPr/>
        </p:nvSpPr>
        <p:spPr>
          <a:xfrm>
            <a:off x="1980943" y="3665564"/>
            <a:ext cx="4888776" cy="83099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5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 spc="300" baseline="0">
                <a:solidFill>
                  <a:srgbClr val="284A9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1600" spc="0" dirty="0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#1  To stay informed (81%)</a:t>
            </a:r>
          </a:p>
          <a:p>
            <a:pPr algn="l">
              <a:lnSpc>
                <a:spcPct val="100000"/>
              </a:lnSpc>
            </a:pPr>
            <a:r>
              <a:rPr lang="en-US" sz="1600" spc="0" dirty="0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#2  To feel connected to my community (44%)</a:t>
            </a:r>
          </a:p>
          <a:p>
            <a:pPr algn="l">
              <a:lnSpc>
                <a:spcPct val="100000"/>
              </a:lnSpc>
            </a:pPr>
            <a:r>
              <a:rPr lang="en-US" sz="1600" b="1" spc="0" dirty="0">
                <a:solidFill>
                  <a:srgbClr val="0055A6"/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#3  Find places and things to do (35%)</a:t>
            </a:r>
            <a:endParaRPr lang="en-US" sz="600" b="1" spc="0" dirty="0">
              <a:solidFill>
                <a:srgbClr val="0055A6"/>
              </a:solidFill>
              <a:latin typeface="Avenir Heavy" panose="02000503020000020003" pitchFamily="2" charset="0"/>
              <a:cs typeface="Arial" panose="020B0604020202020204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532EB896-AA78-0AB9-C4CF-70783AF3A747}"/>
              </a:ext>
            </a:extLst>
          </p:cNvPr>
          <p:cNvSpPr txBox="1">
            <a:spLocks/>
          </p:cNvSpPr>
          <p:nvPr/>
        </p:nvSpPr>
        <p:spPr>
          <a:xfrm>
            <a:off x="1980938" y="4482988"/>
            <a:ext cx="4888776" cy="83099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5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 spc="300" baseline="0">
                <a:solidFill>
                  <a:srgbClr val="284A9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1600" spc="0" dirty="0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#1  To stay informed (82%)</a:t>
            </a:r>
          </a:p>
          <a:p>
            <a:pPr algn="l">
              <a:lnSpc>
                <a:spcPct val="100000"/>
              </a:lnSpc>
            </a:pPr>
            <a:r>
              <a:rPr lang="en-US" sz="1600" spc="0" dirty="0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#2  To feel connected to my community (40%)</a:t>
            </a:r>
          </a:p>
          <a:p>
            <a:pPr algn="l">
              <a:lnSpc>
                <a:spcPct val="100000"/>
              </a:lnSpc>
            </a:pPr>
            <a:r>
              <a:rPr lang="en-US" sz="1600" b="1" spc="0" dirty="0">
                <a:solidFill>
                  <a:srgbClr val="0055A6"/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#3  Find places and things to do (39%)</a:t>
            </a:r>
            <a:endParaRPr lang="en-US" sz="600" b="1" spc="0" dirty="0">
              <a:solidFill>
                <a:srgbClr val="0055A6"/>
              </a:solidFill>
              <a:latin typeface="Avenir Heavy" panose="02000503020000020003" pitchFamily="2" charset="0"/>
              <a:cs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C659FB7-3908-DC40-CBAA-54E4157F51B9}"/>
              </a:ext>
            </a:extLst>
          </p:cNvPr>
          <p:cNvSpPr txBox="1">
            <a:spLocks/>
          </p:cNvSpPr>
          <p:nvPr/>
        </p:nvSpPr>
        <p:spPr>
          <a:xfrm>
            <a:off x="1980933" y="5328124"/>
            <a:ext cx="4888776" cy="83099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5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 spc="300" baseline="0">
                <a:solidFill>
                  <a:srgbClr val="284A9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1600" spc="0" dirty="0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#1  To stay informed (80%)</a:t>
            </a:r>
          </a:p>
          <a:p>
            <a:pPr algn="l">
              <a:lnSpc>
                <a:spcPct val="100000"/>
              </a:lnSpc>
            </a:pPr>
            <a:endParaRPr lang="en-US" sz="1600" spc="0" dirty="0">
              <a:solidFill>
                <a:schemeClr val="tx1"/>
              </a:solidFill>
              <a:latin typeface="Avenir Book" panose="02000503020000020003" pitchFamily="2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sz="1600" spc="0" dirty="0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#3  To feel connected to my community (38%)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45455EF-954D-D3CB-26DB-5C7FB4D82989}"/>
              </a:ext>
            </a:extLst>
          </p:cNvPr>
          <p:cNvSpPr txBox="1">
            <a:spLocks/>
          </p:cNvSpPr>
          <p:nvPr/>
        </p:nvSpPr>
        <p:spPr>
          <a:xfrm>
            <a:off x="7208107" y="3799741"/>
            <a:ext cx="4055522" cy="53988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0055A6"/>
                </a:solidFill>
                <a:latin typeface="Avenir Heavy" panose="02000503020000020003" pitchFamily="2" charset="0"/>
                <a:cs typeface="Arial Black" panose="020B0604020202020204" pitchFamily="34" charset="0"/>
              </a:rPr>
              <a:t>"Talk about things in</a:t>
            </a:r>
          </a:p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0055A6"/>
                </a:solidFill>
                <a:latin typeface="Avenir Heavy" panose="02000503020000020003" pitchFamily="2" charset="0"/>
                <a:cs typeface="Arial Black" panose="020B0604020202020204" pitchFamily="34" charset="0"/>
              </a:rPr>
              <a:t>the community"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B664F414-473F-AE0D-1B8A-477A463CE788}"/>
              </a:ext>
            </a:extLst>
          </p:cNvPr>
          <p:cNvSpPr txBox="1">
            <a:spLocks/>
          </p:cNvSpPr>
          <p:nvPr/>
        </p:nvSpPr>
        <p:spPr>
          <a:xfrm>
            <a:off x="7224580" y="4755341"/>
            <a:ext cx="4055522" cy="53988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0055A6"/>
                </a:solidFill>
                <a:latin typeface="Avenir Heavy" panose="02000503020000020003" pitchFamily="2" charset="0"/>
                <a:cs typeface="Arial Black" panose="020B0604020202020204" pitchFamily="34" charset="0"/>
              </a:rPr>
              <a:t>"Decide where I stand</a:t>
            </a:r>
          </a:p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0055A6"/>
                </a:solidFill>
                <a:latin typeface="Avenir Heavy" panose="02000503020000020003" pitchFamily="2" charset="0"/>
                <a:cs typeface="Arial Black" panose="020B0604020202020204" pitchFamily="34" charset="0"/>
              </a:rPr>
              <a:t>on local issues"</a:t>
            </a:r>
          </a:p>
        </p:txBody>
      </p:sp>
    </p:spTree>
    <p:extLst>
      <p:ext uri="{BB962C8B-B14F-4D97-AF65-F5344CB8AC3E}">
        <p14:creationId xmlns:p14="http://schemas.microsoft.com/office/powerpoint/2010/main" val="202226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 tmFilter="0,0; .5, 0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8A9B98D-051E-BDEB-78ED-A7D3B2B02EE8}"/>
              </a:ext>
            </a:extLst>
          </p:cNvPr>
          <p:cNvSpPr/>
          <p:nvPr/>
        </p:nvSpPr>
        <p:spPr>
          <a:xfrm>
            <a:off x="0" y="6616599"/>
            <a:ext cx="12192000" cy="244545"/>
          </a:xfrm>
          <a:prstGeom prst="rect">
            <a:avLst/>
          </a:prstGeom>
          <a:solidFill>
            <a:srgbClr val="005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68BA5E-7922-6E7D-36BD-7555FE38AB80}"/>
              </a:ext>
            </a:extLst>
          </p:cNvPr>
          <p:cNvSpPr/>
          <p:nvPr/>
        </p:nvSpPr>
        <p:spPr>
          <a:xfrm>
            <a:off x="0" y="-8092"/>
            <a:ext cx="12192000" cy="45719"/>
          </a:xfrm>
          <a:prstGeom prst="rect">
            <a:avLst/>
          </a:prstGeom>
          <a:solidFill>
            <a:srgbClr val="005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DCC294C-2F62-50EB-70C5-BB35C6024C4B}"/>
              </a:ext>
            </a:extLst>
          </p:cNvPr>
          <p:cNvSpPr txBox="1">
            <a:spLocks/>
          </p:cNvSpPr>
          <p:nvPr/>
        </p:nvSpPr>
        <p:spPr>
          <a:xfrm>
            <a:off x="3985074" y="6627023"/>
            <a:ext cx="8040909" cy="2308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5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 spc="300" baseline="0">
                <a:solidFill>
                  <a:srgbClr val="284A9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n-US" sz="900" b="1" i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</a:t>
            </a:r>
            <a:r>
              <a:rPr lang="en-US" sz="900" i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America's Newspapers 2023 Local Newspaper Study; Conducted by Coda Ventures   </a:t>
            </a:r>
            <a:r>
              <a:rPr lang="en-US" sz="900" b="1" i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Base:</a:t>
            </a:r>
            <a:r>
              <a:rPr lang="en-US" sz="900" i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Total adults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9266560-4D25-1C72-7FD5-8EE49D69F9C5}"/>
              </a:ext>
            </a:extLst>
          </p:cNvPr>
          <p:cNvSpPr txBox="1">
            <a:spLocks/>
          </p:cNvSpPr>
          <p:nvPr/>
        </p:nvSpPr>
        <p:spPr>
          <a:xfrm>
            <a:off x="1086678" y="426545"/>
            <a:ext cx="10045149" cy="6203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600" b="1" dirty="0">
                <a:latin typeface="Avenir" panose="02000503020000020003" pitchFamily="2" charset="0"/>
                <a:cs typeface="Arial Black" panose="020B0604020202020204" pitchFamily="34" charset="0"/>
              </a:rPr>
              <a:t>The need "To stay informed" and “Feeling connected to their communities" ranks highest across generational groups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FEEB335-2DEA-BA82-A7EE-FE7E14BE3423}"/>
              </a:ext>
            </a:extLst>
          </p:cNvPr>
          <p:cNvSpPr txBox="1">
            <a:spLocks/>
          </p:cNvSpPr>
          <p:nvPr/>
        </p:nvSpPr>
        <p:spPr>
          <a:xfrm>
            <a:off x="615203" y="1551826"/>
            <a:ext cx="5223392" cy="53988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1500" b="1" dirty="0">
                <a:latin typeface="Avenir Heavy" panose="02000503020000020003" pitchFamily="2" charset="0"/>
                <a:cs typeface="Arial Black" panose="020B0604020202020204" pitchFamily="34" charset="0"/>
              </a:rPr>
              <a:t>Top Reasons Generational Groups Read/Use Local News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0C4FB09-09BB-37D7-42E1-84B615DAF6A4}"/>
              </a:ext>
            </a:extLst>
          </p:cNvPr>
          <p:cNvSpPr txBox="1">
            <a:spLocks/>
          </p:cNvSpPr>
          <p:nvPr/>
        </p:nvSpPr>
        <p:spPr>
          <a:xfrm>
            <a:off x="1980953" y="1989150"/>
            <a:ext cx="4888776" cy="83099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5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 spc="300" baseline="0">
                <a:solidFill>
                  <a:srgbClr val="284A9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1600" spc="0" dirty="0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#1  To stay informed (70%)</a:t>
            </a:r>
          </a:p>
          <a:p>
            <a:pPr algn="l">
              <a:lnSpc>
                <a:spcPct val="100000"/>
              </a:lnSpc>
            </a:pPr>
            <a:r>
              <a:rPr lang="en-US" sz="1600" spc="0" dirty="0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#2  To feel connected to my community (34%)</a:t>
            </a:r>
          </a:p>
          <a:p>
            <a:pPr algn="l">
              <a:lnSpc>
                <a:spcPct val="100000"/>
              </a:lnSpc>
            </a:pPr>
            <a:r>
              <a:rPr lang="en-US" sz="1600" b="1" spc="0" dirty="0">
                <a:solidFill>
                  <a:srgbClr val="0055A6"/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#3  To be a better citizen (32%)</a:t>
            </a:r>
            <a:endParaRPr lang="en-US" sz="1600" spc="0" dirty="0">
              <a:solidFill>
                <a:srgbClr val="0055A6"/>
              </a:solidFill>
              <a:latin typeface="Avenir Book" panose="02000503020000020003" pitchFamily="2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5896D01-8941-BFBB-7D81-3A4460EEC644}"/>
              </a:ext>
            </a:extLst>
          </p:cNvPr>
          <p:cNvSpPr txBox="1">
            <a:spLocks/>
          </p:cNvSpPr>
          <p:nvPr/>
        </p:nvSpPr>
        <p:spPr>
          <a:xfrm>
            <a:off x="625700" y="2100593"/>
            <a:ext cx="1173415" cy="62677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n-US" sz="1600" b="1" dirty="0">
                <a:solidFill>
                  <a:srgbClr val="0055A6"/>
                </a:solidFill>
                <a:latin typeface="Avenir Heavy" panose="02000503020000020003" pitchFamily="2" charset="0"/>
                <a:cs typeface="Arial Black" panose="020B0604020202020204" pitchFamily="34" charset="0"/>
              </a:rPr>
              <a:t>Gen Z</a:t>
            </a:r>
          </a:p>
          <a:p>
            <a:pPr algn="r">
              <a:lnSpc>
                <a:spcPct val="100000"/>
              </a:lnSpc>
            </a:pPr>
            <a:r>
              <a:rPr lang="en-US" sz="1500" dirty="0">
                <a:latin typeface="Avenir Light" panose="020B0402020203020204" pitchFamily="34" charset="77"/>
                <a:cs typeface="Arial Black" panose="020B0604020202020204" pitchFamily="34" charset="0"/>
              </a:rPr>
              <a:t>(18-24)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F3FE752-F51C-9A31-8647-FF0BA043C971}"/>
              </a:ext>
            </a:extLst>
          </p:cNvPr>
          <p:cNvSpPr txBox="1">
            <a:spLocks/>
          </p:cNvSpPr>
          <p:nvPr/>
        </p:nvSpPr>
        <p:spPr>
          <a:xfrm>
            <a:off x="519684" y="2935996"/>
            <a:ext cx="1281932" cy="62677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n-US" sz="1600" b="1" dirty="0">
                <a:solidFill>
                  <a:srgbClr val="0055A6"/>
                </a:solidFill>
                <a:latin typeface="Avenir Heavy" panose="02000503020000020003" pitchFamily="2" charset="0"/>
                <a:cs typeface="Arial Black" panose="020B0604020202020204" pitchFamily="34" charset="0"/>
              </a:rPr>
              <a:t>Millennials</a:t>
            </a:r>
          </a:p>
          <a:p>
            <a:pPr algn="r">
              <a:lnSpc>
                <a:spcPct val="100000"/>
              </a:lnSpc>
            </a:pPr>
            <a:r>
              <a:rPr lang="en-US" sz="1500" dirty="0">
                <a:latin typeface="Avenir Light" panose="020B0402020203020204" pitchFamily="34" charset="77"/>
                <a:cs typeface="Arial Black" panose="020B0604020202020204" pitchFamily="34" charset="0"/>
              </a:rPr>
              <a:t>(25-39)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FFA652D-D73F-AC92-975C-EF16175B1FB3}"/>
              </a:ext>
            </a:extLst>
          </p:cNvPr>
          <p:cNvSpPr txBox="1">
            <a:spLocks/>
          </p:cNvSpPr>
          <p:nvPr/>
        </p:nvSpPr>
        <p:spPr>
          <a:xfrm>
            <a:off x="493178" y="3765384"/>
            <a:ext cx="1308171" cy="62677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n-US" sz="1600" b="1" dirty="0">
                <a:solidFill>
                  <a:srgbClr val="0055A6"/>
                </a:solidFill>
                <a:latin typeface="Avenir Heavy" panose="02000503020000020003" pitchFamily="2" charset="0"/>
                <a:cs typeface="Arial Black" panose="020B0604020202020204" pitchFamily="34" charset="0"/>
              </a:rPr>
              <a:t>Gen X</a:t>
            </a:r>
          </a:p>
          <a:p>
            <a:pPr algn="r">
              <a:lnSpc>
                <a:spcPct val="100000"/>
              </a:lnSpc>
            </a:pPr>
            <a:r>
              <a:rPr lang="en-US" sz="1600" dirty="0">
                <a:latin typeface="Avenir Light" panose="020B0402020203020204" pitchFamily="34" charset="77"/>
                <a:cs typeface="Arial Black" panose="020B0604020202020204" pitchFamily="34" charset="0"/>
              </a:rPr>
              <a:t>(40-59)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75093C0-2003-FC62-A6E1-B87CC19BA225}"/>
              </a:ext>
            </a:extLst>
          </p:cNvPr>
          <p:cNvSpPr txBox="1">
            <a:spLocks/>
          </p:cNvSpPr>
          <p:nvPr/>
        </p:nvSpPr>
        <p:spPr>
          <a:xfrm>
            <a:off x="519683" y="4596196"/>
            <a:ext cx="1288397" cy="62677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n-US" sz="1600" b="1" dirty="0">
                <a:solidFill>
                  <a:srgbClr val="0055A6"/>
                </a:solidFill>
                <a:latin typeface="Avenir Heavy" panose="02000503020000020003" pitchFamily="2" charset="0"/>
                <a:cs typeface="Arial Black" panose="020B0604020202020204" pitchFamily="34" charset="0"/>
              </a:rPr>
              <a:t>Boomers</a:t>
            </a:r>
          </a:p>
          <a:p>
            <a:pPr algn="r">
              <a:lnSpc>
                <a:spcPct val="100000"/>
              </a:lnSpc>
            </a:pPr>
            <a:r>
              <a:rPr lang="en-US" sz="1500" dirty="0">
                <a:latin typeface="Avenir Light" panose="020B0402020203020204" pitchFamily="34" charset="77"/>
                <a:cs typeface="Arial Black" panose="020B0604020202020204" pitchFamily="34" charset="0"/>
              </a:rPr>
              <a:t>(60-74)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FF9DB28-ACE9-BA08-01F0-A159EC855197}"/>
              </a:ext>
            </a:extLst>
          </p:cNvPr>
          <p:cNvSpPr txBox="1">
            <a:spLocks/>
          </p:cNvSpPr>
          <p:nvPr/>
        </p:nvSpPr>
        <p:spPr>
          <a:xfrm>
            <a:off x="546188" y="5393239"/>
            <a:ext cx="1261892" cy="62677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n-US" sz="1600" b="1" dirty="0">
                <a:solidFill>
                  <a:srgbClr val="0055A6"/>
                </a:solidFill>
                <a:latin typeface="Avenir Heavy" panose="02000503020000020003" pitchFamily="2" charset="0"/>
                <a:cs typeface="Arial Black" panose="020B0604020202020204" pitchFamily="34" charset="0"/>
              </a:rPr>
              <a:t>Silent Gen</a:t>
            </a:r>
          </a:p>
          <a:p>
            <a:pPr algn="r">
              <a:lnSpc>
                <a:spcPct val="100000"/>
              </a:lnSpc>
            </a:pPr>
            <a:r>
              <a:rPr lang="en-US" sz="1500" dirty="0">
                <a:latin typeface="Avenir Light" panose="020B0402020203020204" pitchFamily="34" charset="77"/>
                <a:cs typeface="Arial Black" panose="020B0604020202020204" pitchFamily="34" charset="0"/>
              </a:rPr>
              <a:t>(75+)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B78A0CD-697C-F0B6-95E4-8F3C8183961B}"/>
              </a:ext>
            </a:extLst>
          </p:cNvPr>
          <p:cNvCxnSpPr/>
          <p:nvPr/>
        </p:nvCxnSpPr>
        <p:spPr>
          <a:xfrm>
            <a:off x="607604" y="2803185"/>
            <a:ext cx="57002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EC02CF7-3EC7-CABA-508A-B31A17C49060}"/>
              </a:ext>
            </a:extLst>
          </p:cNvPr>
          <p:cNvCxnSpPr/>
          <p:nvPr/>
        </p:nvCxnSpPr>
        <p:spPr>
          <a:xfrm>
            <a:off x="601742" y="3650178"/>
            <a:ext cx="57002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61E582F-B089-5462-13C4-314A430E4053}"/>
              </a:ext>
            </a:extLst>
          </p:cNvPr>
          <p:cNvCxnSpPr/>
          <p:nvPr/>
        </p:nvCxnSpPr>
        <p:spPr>
          <a:xfrm>
            <a:off x="578299" y="4461997"/>
            <a:ext cx="57002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35F97FE-E69C-53D5-2D1F-A84367191F88}"/>
              </a:ext>
            </a:extLst>
          </p:cNvPr>
          <p:cNvCxnSpPr/>
          <p:nvPr/>
        </p:nvCxnSpPr>
        <p:spPr>
          <a:xfrm>
            <a:off x="572436" y="5282614"/>
            <a:ext cx="57002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E121A2A8-6D4B-23A9-7EF8-1B7DE2911DDA}"/>
              </a:ext>
            </a:extLst>
          </p:cNvPr>
          <p:cNvSpPr txBox="1">
            <a:spLocks/>
          </p:cNvSpPr>
          <p:nvPr/>
        </p:nvSpPr>
        <p:spPr>
          <a:xfrm>
            <a:off x="1980948" y="2834286"/>
            <a:ext cx="4888776" cy="83099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5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 spc="300" baseline="0">
                <a:solidFill>
                  <a:srgbClr val="284A9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1600" spc="0" dirty="0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#1  To stay informed (78%)</a:t>
            </a:r>
          </a:p>
          <a:p>
            <a:pPr algn="l">
              <a:lnSpc>
                <a:spcPct val="100000"/>
              </a:lnSpc>
            </a:pPr>
            <a:r>
              <a:rPr lang="en-US" sz="1600" spc="0" dirty="0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#2  To feel connected to my community (34%)</a:t>
            </a:r>
          </a:p>
          <a:p>
            <a:pPr algn="l">
              <a:lnSpc>
                <a:spcPct val="100000"/>
              </a:lnSpc>
            </a:pPr>
            <a:r>
              <a:rPr lang="en-US" sz="1600" b="1" spc="0" dirty="0">
                <a:solidFill>
                  <a:srgbClr val="0055A6"/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#3  Talk about things in the community (32%)</a:t>
            </a:r>
            <a:endParaRPr lang="en-US" sz="600" b="1" spc="0" dirty="0">
              <a:solidFill>
                <a:srgbClr val="0055A6"/>
              </a:solidFill>
              <a:latin typeface="Avenir Heavy" panose="02000503020000020003" pitchFamily="2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50C0831-1E69-8531-C588-48C48EBAF09E}"/>
              </a:ext>
            </a:extLst>
          </p:cNvPr>
          <p:cNvSpPr txBox="1">
            <a:spLocks/>
          </p:cNvSpPr>
          <p:nvPr/>
        </p:nvSpPr>
        <p:spPr>
          <a:xfrm>
            <a:off x="1980943" y="3665564"/>
            <a:ext cx="4888776" cy="83099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5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 spc="300" baseline="0">
                <a:solidFill>
                  <a:srgbClr val="284A9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1600" spc="0" dirty="0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#1  To stay informed (81%)</a:t>
            </a:r>
          </a:p>
          <a:p>
            <a:pPr algn="l">
              <a:lnSpc>
                <a:spcPct val="100000"/>
              </a:lnSpc>
            </a:pPr>
            <a:r>
              <a:rPr lang="en-US" sz="1600" spc="0" dirty="0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#2  To feel connected to my community (44%)</a:t>
            </a:r>
          </a:p>
          <a:p>
            <a:pPr algn="l">
              <a:lnSpc>
                <a:spcPct val="100000"/>
              </a:lnSpc>
            </a:pPr>
            <a:r>
              <a:rPr lang="en-US" sz="1600" b="1" spc="0" dirty="0">
                <a:solidFill>
                  <a:srgbClr val="0055A6"/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#3  Find places and things to do (35%)</a:t>
            </a:r>
            <a:endParaRPr lang="en-US" sz="600" b="1" spc="0" dirty="0">
              <a:solidFill>
                <a:srgbClr val="0055A6"/>
              </a:solidFill>
              <a:latin typeface="Avenir Heavy" panose="02000503020000020003" pitchFamily="2" charset="0"/>
              <a:cs typeface="Arial" panose="020B0604020202020204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532EB896-AA78-0AB9-C4CF-70783AF3A747}"/>
              </a:ext>
            </a:extLst>
          </p:cNvPr>
          <p:cNvSpPr txBox="1">
            <a:spLocks/>
          </p:cNvSpPr>
          <p:nvPr/>
        </p:nvSpPr>
        <p:spPr>
          <a:xfrm>
            <a:off x="1980938" y="4482988"/>
            <a:ext cx="4888776" cy="83099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5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 spc="300" baseline="0">
                <a:solidFill>
                  <a:srgbClr val="284A9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1600" spc="0" dirty="0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#1  To stay informed (82%)</a:t>
            </a:r>
          </a:p>
          <a:p>
            <a:pPr algn="l">
              <a:lnSpc>
                <a:spcPct val="100000"/>
              </a:lnSpc>
            </a:pPr>
            <a:r>
              <a:rPr lang="en-US" sz="1600" spc="0" dirty="0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#2  To feel connected to my community (40%)</a:t>
            </a:r>
          </a:p>
          <a:p>
            <a:pPr algn="l">
              <a:lnSpc>
                <a:spcPct val="100000"/>
              </a:lnSpc>
            </a:pPr>
            <a:r>
              <a:rPr lang="en-US" sz="1600" b="1" spc="0" dirty="0">
                <a:solidFill>
                  <a:srgbClr val="0055A6"/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#3  Find places and things to do (39%)</a:t>
            </a:r>
            <a:endParaRPr lang="en-US" sz="600" b="1" spc="0" dirty="0">
              <a:solidFill>
                <a:srgbClr val="0055A6"/>
              </a:solidFill>
              <a:latin typeface="Avenir Heavy" panose="02000503020000020003" pitchFamily="2" charset="0"/>
              <a:cs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C659FB7-3908-DC40-CBAA-54E4157F51B9}"/>
              </a:ext>
            </a:extLst>
          </p:cNvPr>
          <p:cNvSpPr txBox="1">
            <a:spLocks/>
          </p:cNvSpPr>
          <p:nvPr/>
        </p:nvSpPr>
        <p:spPr>
          <a:xfrm>
            <a:off x="1980933" y="5328124"/>
            <a:ext cx="4888776" cy="83099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5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 spc="300" baseline="0">
                <a:solidFill>
                  <a:srgbClr val="284A9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1600" spc="0" dirty="0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#1  To stay informed (80%)</a:t>
            </a:r>
          </a:p>
          <a:p>
            <a:pPr algn="l">
              <a:lnSpc>
                <a:spcPct val="100000"/>
              </a:lnSpc>
            </a:pPr>
            <a:r>
              <a:rPr lang="en-US" sz="1600" b="1" spc="0" dirty="0">
                <a:solidFill>
                  <a:srgbClr val="0055A6"/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#2  Decide where I stand on local issues (46%)</a:t>
            </a:r>
          </a:p>
          <a:p>
            <a:pPr algn="l">
              <a:lnSpc>
                <a:spcPct val="100000"/>
              </a:lnSpc>
            </a:pPr>
            <a:r>
              <a:rPr lang="en-US" sz="1600" spc="0" dirty="0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#3  To feel connected to my community (38%)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B664F414-473F-AE0D-1B8A-477A463CE788}"/>
              </a:ext>
            </a:extLst>
          </p:cNvPr>
          <p:cNvSpPr txBox="1">
            <a:spLocks/>
          </p:cNvSpPr>
          <p:nvPr/>
        </p:nvSpPr>
        <p:spPr>
          <a:xfrm>
            <a:off x="7224580" y="4755341"/>
            <a:ext cx="4055522" cy="53988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0055A6"/>
                </a:solidFill>
                <a:latin typeface="Avenir Heavy" panose="02000503020000020003" pitchFamily="2" charset="0"/>
                <a:cs typeface="Arial Black" panose="020B0604020202020204" pitchFamily="34" charset="0"/>
              </a:rPr>
              <a:t>"Decide where I stand</a:t>
            </a:r>
          </a:p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0055A6"/>
                </a:solidFill>
                <a:latin typeface="Avenir Heavy" panose="02000503020000020003" pitchFamily="2" charset="0"/>
                <a:cs typeface="Arial Black" panose="020B0604020202020204" pitchFamily="34" charset="0"/>
              </a:rPr>
              <a:t>on local issues"</a:t>
            </a:r>
          </a:p>
        </p:txBody>
      </p:sp>
    </p:spTree>
    <p:extLst>
      <p:ext uri="{BB962C8B-B14F-4D97-AF65-F5344CB8AC3E}">
        <p14:creationId xmlns:p14="http://schemas.microsoft.com/office/powerpoint/2010/main" val="335046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 tmFilter="0,0; .5, 0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472AF35-B840-3A58-97A1-C5051E0D4245}"/>
              </a:ext>
            </a:extLst>
          </p:cNvPr>
          <p:cNvSpPr/>
          <p:nvPr/>
        </p:nvSpPr>
        <p:spPr>
          <a:xfrm>
            <a:off x="0" y="6616599"/>
            <a:ext cx="12192000" cy="244545"/>
          </a:xfrm>
          <a:prstGeom prst="rect">
            <a:avLst/>
          </a:prstGeom>
          <a:solidFill>
            <a:srgbClr val="005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25F8A-A7DD-C500-3477-F62826CF93CF}"/>
              </a:ext>
            </a:extLst>
          </p:cNvPr>
          <p:cNvSpPr/>
          <p:nvPr/>
        </p:nvSpPr>
        <p:spPr>
          <a:xfrm>
            <a:off x="0" y="-8092"/>
            <a:ext cx="12192000" cy="45719"/>
          </a:xfrm>
          <a:prstGeom prst="rect">
            <a:avLst/>
          </a:prstGeom>
          <a:solidFill>
            <a:srgbClr val="005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57967EF-0429-C1C0-23FE-E312B59E9DE4}"/>
              </a:ext>
            </a:extLst>
          </p:cNvPr>
          <p:cNvSpPr txBox="1">
            <a:spLocks/>
          </p:cNvSpPr>
          <p:nvPr/>
        </p:nvSpPr>
        <p:spPr>
          <a:xfrm>
            <a:off x="3985074" y="6627023"/>
            <a:ext cx="8040909" cy="2308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5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 spc="300" baseline="0">
                <a:solidFill>
                  <a:srgbClr val="284A9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n-US" sz="900" b="1" i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</a:t>
            </a:r>
            <a:r>
              <a:rPr lang="en-US" sz="900" i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America's Newspapers 2023 Local Newspaper Study; Conducted by Coda Ventures   </a:t>
            </a:r>
            <a:r>
              <a:rPr lang="en-US" sz="900" b="1" i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Base:</a:t>
            </a:r>
            <a:r>
              <a:rPr lang="en-US" sz="900" i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Total adults</a:t>
            </a:r>
          </a:p>
        </p:txBody>
      </p:sp>
      <p:pic>
        <p:nvPicPr>
          <p:cNvPr id="3" name="Picture 2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FA9A5EC4-B9B1-526E-D91C-787AAAF3193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3663" y="491840"/>
            <a:ext cx="4992263" cy="35794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13C94D-D5D3-02CC-5FBB-3307759B35AA}"/>
              </a:ext>
            </a:extLst>
          </p:cNvPr>
          <p:cNvSpPr txBox="1"/>
          <p:nvPr/>
        </p:nvSpPr>
        <p:spPr>
          <a:xfrm>
            <a:off x="0" y="3953918"/>
            <a:ext cx="121920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55A6"/>
                </a:solidFill>
                <a:latin typeface="TitlingGothicFB Normal Black" panose="02000505020000020004" pitchFamily="50" charset="0"/>
              </a:rPr>
              <a:t>8 out of 10 Americans (218 million)</a:t>
            </a:r>
          </a:p>
          <a:p>
            <a:pPr algn="ctr"/>
            <a:r>
              <a:rPr lang="en-US" sz="4000" dirty="0">
                <a:latin typeface="TitlingGothicFB Normal Black" panose="02000505020000020004" pitchFamily="50" charset="0"/>
              </a:rPr>
              <a:t>Access news and information from</a:t>
            </a:r>
          </a:p>
          <a:p>
            <a:pPr algn="ctr"/>
            <a:r>
              <a:rPr lang="en-US" sz="4000" dirty="0">
                <a:latin typeface="TitlingGothicFB Normal Black" panose="02000505020000020004" pitchFamily="50" charset="0"/>
              </a:rPr>
              <a:t>their </a:t>
            </a:r>
            <a:r>
              <a:rPr lang="en-US" sz="4000" b="1" dirty="0">
                <a:latin typeface="TitlingGothicFB Normal Black" panose="02000505020000020004" pitchFamily="50" charset="0"/>
              </a:rPr>
              <a:t>local newspapers </a:t>
            </a:r>
            <a:r>
              <a:rPr lang="en-US" sz="4000" dirty="0">
                <a:latin typeface="TitlingGothicFB Normal Black" panose="02000505020000020004" pitchFamily="50" charset="0"/>
              </a:rPr>
              <a:t>every month</a:t>
            </a:r>
          </a:p>
        </p:txBody>
      </p:sp>
    </p:spTree>
    <p:extLst>
      <p:ext uri="{BB962C8B-B14F-4D97-AF65-F5344CB8AC3E}">
        <p14:creationId xmlns:p14="http://schemas.microsoft.com/office/powerpoint/2010/main" val="110534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1412</TotalTime>
  <Words>5097</Words>
  <Application>Microsoft Office PowerPoint</Application>
  <PresentationFormat>Widescreen</PresentationFormat>
  <Paragraphs>668</Paragraphs>
  <Slides>58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75" baseType="lpstr">
      <vt:lpstr>Adobe Garamond Pro Bold</vt:lpstr>
      <vt:lpstr>Arial</vt:lpstr>
      <vt:lpstr>Arial Black</vt:lpstr>
      <vt:lpstr>Avenir</vt:lpstr>
      <vt:lpstr>Avenir Black</vt:lpstr>
      <vt:lpstr>Avenir Book</vt:lpstr>
      <vt:lpstr>Avenir Heavy</vt:lpstr>
      <vt:lpstr>Avenir Light</vt:lpstr>
      <vt:lpstr>Avenir Medium</vt:lpstr>
      <vt:lpstr>Avenir Medium Oblique</vt:lpstr>
      <vt:lpstr>Calibri</vt:lpstr>
      <vt:lpstr>Calibri Light</vt:lpstr>
      <vt:lpstr>Tahoma</vt:lpstr>
      <vt:lpstr>Times New Roman</vt:lpstr>
      <vt:lpstr>TitlingGothicFB Normal Black</vt:lpstr>
      <vt:lpstr>Unify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Community News and Small Business Support Act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Apps3</dc:creator>
  <cp:lastModifiedBy>Marianne Grogan</cp:lastModifiedBy>
  <cp:revision>107</cp:revision>
  <dcterms:created xsi:type="dcterms:W3CDTF">2023-03-27T18:48:23Z</dcterms:created>
  <dcterms:modified xsi:type="dcterms:W3CDTF">2023-10-25T10:42:24Z</dcterms:modified>
</cp:coreProperties>
</file>