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9" autoAdjust="0"/>
    <p:restoredTop sz="94660"/>
  </p:normalViewPr>
  <p:slideViewPr>
    <p:cSldViewPr snapToGrid="0">
      <p:cViewPr varScale="1">
        <p:scale>
          <a:sx n="75" d="100"/>
          <a:sy n="75" d="100"/>
        </p:scale>
        <p:origin x="3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1/23/2019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1/23/2019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1/23/2019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1/23/2019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1/23/2019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1/23/2019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1/23/2019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aleshacker.com/best-sales-podcasts/" TargetMode="External"/><Relationship Id="rId2" Type="http://schemas.openxmlformats.org/officeDocument/2006/relationships/hyperlink" Target="http://360adsales.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valueandpricing.com/packages-and-bundles-vs-a-la-carte-pric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492AB-AB9F-4308-81C8-7824F131A945}"/>
              </a:ext>
            </a:extLst>
          </p:cNvPr>
          <p:cNvSpPr>
            <a:spLocks noGrp="1"/>
          </p:cNvSpPr>
          <p:nvPr>
            <p:ph type="ctrTitle"/>
          </p:nvPr>
        </p:nvSpPr>
        <p:spPr/>
        <p:txBody>
          <a:bodyPr/>
          <a:lstStyle/>
          <a:p>
            <a:r>
              <a:rPr lang="en-US" dirty="0"/>
              <a:t>Rock Star Sales Panel</a:t>
            </a:r>
          </a:p>
        </p:txBody>
      </p:sp>
      <p:sp>
        <p:nvSpPr>
          <p:cNvPr id="3" name="Subtitle 2">
            <a:extLst>
              <a:ext uri="{FF2B5EF4-FFF2-40B4-BE49-F238E27FC236}">
                <a16:creationId xmlns:a16="http://schemas.microsoft.com/office/drawing/2014/main" id="{75BD64C1-C1B8-4C73-B0C0-98612692C5F6}"/>
              </a:ext>
            </a:extLst>
          </p:cNvPr>
          <p:cNvSpPr>
            <a:spLocks noGrp="1"/>
          </p:cNvSpPr>
          <p:nvPr>
            <p:ph type="subTitle" idx="1"/>
          </p:nvPr>
        </p:nvSpPr>
        <p:spPr/>
        <p:txBody>
          <a:bodyPr/>
          <a:lstStyle/>
          <a:p>
            <a:r>
              <a:rPr lang="en-US" dirty="0"/>
              <a:t>2019 MPA Annual Convention</a:t>
            </a:r>
          </a:p>
        </p:txBody>
      </p:sp>
    </p:spTree>
    <p:extLst>
      <p:ext uri="{BB962C8B-B14F-4D97-AF65-F5344CB8AC3E}">
        <p14:creationId xmlns:p14="http://schemas.microsoft.com/office/powerpoint/2010/main" val="747844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4424C-3B54-4F24-AC5F-F5CD6A7A5F81}"/>
              </a:ext>
            </a:extLst>
          </p:cNvPr>
          <p:cNvSpPr>
            <a:spLocks noGrp="1"/>
          </p:cNvSpPr>
          <p:nvPr>
            <p:ph type="title"/>
          </p:nvPr>
        </p:nvSpPr>
        <p:spPr>
          <a:xfrm>
            <a:off x="3403600" y="818059"/>
            <a:ext cx="8610600" cy="1293028"/>
          </a:xfrm>
        </p:spPr>
        <p:txBody>
          <a:bodyPr/>
          <a:lstStyle/>
          <a:p>
            <a:r>
              <a:rPr lang="en-US" dirty="0"/>
              <a:t>Getting out of the rut</a:t>
            </a:r>
          </a:p>
        </p:txBody>
      </p:sp>
      <p:sp>
        <p:nvSpPr>
          <p:cNvPr id="3" name="Content Placeholder 2">
            <a:extLst>
              <a:ext uri="{FF2B5EF4-FFF2-40B4-BE49-F238E27FC236}">
                <a16:creationId xmlns:a16="http://schemas.microsoft.com/office/drawing/2014/main" id="{A781230F-353D-49AD-8119-C9EEA36DBAAD}"/>
              </a:ext>
            </a:extLst>
          </p:cNvPr>
          <p:cNvSpPr>
            <a:spLocks noGrp="1"/>
          </p:cNvSpPr>
          <p:nvPr>
            <p:ph idx="1"/>
          </p:nvPr>
        </p:nvSpPr>
        <p:spPr>
          <a:xfrm>
            <a:off x="211667" y="2194560"/>
            <a:ext cx="11802533" cy="4024125"/>
          </a:xfrm>
        </p:spPr>
        <p:txBody>
          <a:bodyPr>
            <a:normAutofit lnSpcReduction="10000"/>
          </a:bodyPr>
          <a:lstStyle/>
          <a:p>
            <a:pPr marL="457200" lvl="1" indent="0">
              <a:buNone/>
            </a:pPr>
            <a:r>
              <a:rPr lang="en-US" sz="1600" b="1" u="sng" dirty="0"/>
              <a:t>Causes</a:t>
            </a:r>
          </a:p>
          <a:p>
            <a:pPr lvl="1"/>
            <a:r>
              <a:rPr lang="en-US" sz="1600" dirty="0"/>
              <a:t>Lost a big account</a:t>
            </a:r>
          </a:p>
          <a:p>
            <a:pPr lvl="1"/>
            <a:r>
              <a:rPr lang="en-US" sz="1600" dirty="0"/>
              <a:t>Budget decrease</a:t>
            </a:r>
          </a:p>
          <a:p>
            <a:pPr lvl="1"/>
            <a:r>
              <a:rPr lang="en-US" sz="1600" dirty="0"/>
              <a:t>Everyone saying no</a:t>
            </a:r>
          </a:p>
          <a:p>
            <a:pPr lvl="1"/>
            <a:r>
              <a:rPr lang="en-US" sz="1600" dirty="0"/>
              <a:t>Getting too comfortable</a:t>
            </a:r>
          </a:p>
          <a:p>
            <a:pPr lvl="1"/>
            <a:r>
              <a:rPr lang="en-US" sz="1600" dirty="0"/>
              <a:t>Personal life is out of sorts</a:t>
            </a:r>
          </a:p>
          <a:p>
            <a:pPr marL="457200" lvl="1" indent="0">
              <a:buNone/>
            </a:pPr>
            <a:endParaRPr lang="en-US" dirty="0"/>
          </a:p>
          <a:p>
            <a:pPr marL="457200" lvl="1" indent="0">
              <a:buNone/>
            </a:pPr>
            <a:r>
              <a:rPr lang="en-US" sz="1600" b="1" u="sng" dirty="0"/>
              <a:t>Remedies</a:t>
            </a:r>
          </a:p>
          <a:p>
            <a:pPr lvl="1"/>
            <a:r>
              <a:rPr lang="en-US" sz="1600" dirty="0"/>
              <a:t>Review your account list to find some good suspects</a:t>
            </a:r>
          </a:p>
          <a:p>
            <a:pPr lvl="1"/>
            <a:r>
              <a:rPr lang="en-US" sz="1600" dirty="0"/>
              <a:t>Set aside 30 minutes everyday to prospect</a:t>
            </a:r>
          </a:p>
          <a:p>
            <a:pPr lvl="1"/>
            <a:r>
              <a:rPr lang="en-US" sz="1600" dirty="0"/>
              <a:t>Network</a:t>
            </a:r>
          </a:p>
          <a:p>
            <a:pPr lvl="1"/>
            <a:r>
              <a:rPr lang="en-US" sz="1600" dirty="0"/>
              <a:t>Make a list of your top deals in the past 3 months</a:t>
            </a:r>
          </a:p>
          <a:p>
            <a:pPr lvl="1"/>
            <a:r>
              <a:rPr lang="en-US" sz="1600" dirty="0"/>
              <a:t>Talk to a top client</a:t>
            </a:r>
          </a:p>
          <a:p>
            <a:pPr lvl="1"/>
            <a:r>
              <a:rPr lang="en-US" sz="1600" dirty="0"/>
              <a:t>Meditate</a:t>
            </a:r>
          </a:p>
        </p:txBody>
      </p:sp>
      <p:pic>
        <p:nvPicPr>
          <p:cNvPr id="6" name="Picture 5">
            <a:extLst>
              <a:ext uri="{FF2B5EF4-FFF2-40B4-BE49-F238E27FC236}">
                <a16:creationId xmlns:a16="http://schemas.microsoft.com/office/drawing/2014/main" id="{DA83BFE4-3432-433E-9885-AE97155AD9DD}"/>
              </a:ext>
            </a:extLst>
          </p:cNvPr>
          <p:cNvPicPr>
            <a:picLocks noChangeAspect="1"/>
          </p:cNvPicPr>
          <p:nvPr/>
        </p:nvPicPr>
        <p:blipFill>
          <a:blip r:embed="rId2"/>
          <a:stretch>
            <a:fillRect/>
          </a:stretch>
        </p:blipFill>
        <p:spPr>
          <a:xfrm>
            <a:off x="7514022" y="2790107"/>
            <a:ext cx="3294201" cy="3157931"/>
          </a:xfrm>
          <a:prstGeom prst="rect">
            <a:avLst/>
          </a:prstGeom>
        </p:spPr>
      </p:pic>
    </p:spTree>
    <p:extLst>
      <p:ext uri="{BB962C8B-B14F-4D97-AF65-F5344CB8AC3E}">
        <p14:creationId xmlns:p14="http://schemas.microsoft.com/office/powerpoint/2010/main" val="2951279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DB5FD-5867-45FB-BC26-37DDF1A276FF}"/>
              </a:ext>
            </a:extLst>
          </p:cNvPr>
          <p:cNvSpPr>
            <a:spLocks noGrp="1"/>
          </p:cNvSpPr>
          <p:nvPr>
            <p:ph type="title"/>
          </p:nvPr>
        </p:nvSpPr>
        <p:spPr>
          <a:xfrm>
            <a:off x="412441" y="1039581"/>
            <a:ext cx="11426301" cy="1293028"/>
          </a:xfrm>
        </p:spPr>
        <p:txBody>
          <a:bodyPr/>
          <a:lstStyle/>
          <a:p>
            <a:r>
              <a:rPr lang="en-US" dirty="0"/>
              <a:t>Training – it’s up to you to be the best</a:t>
            </a:r>
          </a:p>
        </p:txBody>
      </p:sp>
      <p:sp>
        <p:nvSpPr>
          <p:cNvPr id="3" name="Content Placeholder 2">
            <a:extLst>
              <a:ext uri="{FF2B5EF4-FFF2-40B4-BE49-F238E27FC236}">
                <a16:creationId xmlns:a16="http://schemas.microsoft.com/office/drawing/2014/main" id="{4CA04889-2A21-4637-9BD8-CFB2CA3BC8E1}"/>
              </a:ext>
            </a:extLst>
          </p:cNvPr>
          <p:cNvSpPr>
            <a:spLocks noGrp="1"/>
          </p:cNvSpPr>
          <p:nvPr>
            <p:ph idx="1"/>
          </p:nvPr>
        </p:nvSpPr>
        <p:spPr>
          <a:xfrm>
            <a:off x="195309" y="2194560"/>
            <a:ext cx="11860567" cy="4024125"/>
          </a:xfrm>
        </p:spPr>
        <p:txBody>
          <a:bodyPr>
            <a:normAutofit/>
          </a:bodyPr>
          <a:lstStyle/>
          <a:p>
            <a:pPr marL="0" indent="0">
              <a:buNone/>
            </a:pPr>
            <a:r>
              <a:rPr lang="en-US" sz="1600" b="1" u="sng" dirty="0"/>
              <a:t>Freshen Your Skills and Keep Learning</a:t>
            </a:r>
          </a:p>
          <a:p>
            <a:r>
              <a:rPr lang="en-US" sz="1600" dirty="0"/>
              <a:t>Watch sales webinars</a:t>
            </a:r>
          </a:p>
          <a:p>
            <a:pPr lvl="1"/>
            <a:r>
              <a:rPr lang="en-US" sz="1600" dirty="0"/>
              <a:t>Tons of free resources online</a:t>
            </a:r>
          </a:p>
          <a:p>
            <a:r>
              <a:rPr lang="en-US" sz="1600" dirty="0"/>
              <a:t>Listen to a pod cast</a:t>
            </a:r>
          </a:p>
          <a:p>
            <a:pPr lvl="1"/>
            <a:r>
              <a:rPr lang="en-US" sz="1600" dirty="0"/>
              <a:t>Ryan Dorn 360 selling </a:t>
            </a:r>
            <a:r>
              <a:rPr lang="en-US" sz="1400" dirty="0"/>
              <a:t>- </a:t>
            </a:r>
            <a:r>
              <a:rPr lang="en-US" sz="1400" dirty="0">
                <a:hlinkClick r:id="rId2"/>
              </a:rPr>
              <a:t>http://360adsales.com/</a:t>
            </a:r>
            <a:endParaRPr lang="en-US" sz="1400" dirty="0"/>
          </a:p>
          <a:p>
            <a:pPr lvl="1"/>
            <a:r>
              <a:rPr lang="en-US" sz="1600" dirty="0"/>
              <a:t>Sales Hacker - </a:t>
            </a:r>
            <a:r>
              <a:rPr lang="en-US" sz="1600" u="sng" dirty="0">
                <a:hlinkClick r:id="rId3"/>
              </a:rPr>
              <a:t>https://www.saleshacker.com/best-sales-podcasts/</a:t>
            </a:r>
            <a:endParaRPr lang="en-US" sz="1600" dirty="0"/>
          </a:p>
          <a:p>
            <a:pPr lvl="1"/>
            <a:r>
              <a:rPr lang="en-US" sz="1600" dirty="0"/>
              <a:t>Motivational speakers – Zig </a:t>
            </a:r>
            <a:r>
              <a:rPr lang="en-US" sz="1600" dirty="0" err="1"/>
              <a:t>Zigler</a:t>
            </a:r>
            <a:r>
              <a:rPr lang="en-US" sz="1600" dirty="0"/>
              <a:t>, Tony Robbins, Brian Tracy</a:t>
            </a:r>
          </a:p>
          <a:p>
            <a:r>
              <a:rPr lang="en-US" sz="1600" dirty="0"/>
              <a:t>Read a book</a:t>
            </a:r>
          </a:p>
          <a:p>
            <a:pPr lvl="1"/>
            <a:r>
              <a:rPr lang="en-US" sz="1600" dirty="0"/>
              <a:t>Smart Selling on the phone and online – by </a:t>
            </a:r>
            <a:r>
              <a:rPr lang="en-US" sz="1600" dirty="0" err="1"/>
              <a:t>Josaine</a:t>
            </a:r>
            <a:r>
              <a:rPr lang="en-US" sz="1600" dirty="0"/>
              <a:t> </a:t>
            </a:r>
            <a:r>
              <a:rPr lang="en-US" sz="1600" dirty="0" err="1"/>
              <a:t>Feigon</a:t>
            </a:r>
            <a:endParaRPr lang="en-US" sz="1600" dirty="0"/>
          </a:p>
          <a:p>
            <a:pPr lvl="1"/>
            <a:r>
              <a:rPr lang="en-US" sz="1600" dirty="0"/>
              <a:t>Survival Selling – Mike Blinder</a:t>
            </a:r>
          </a:p>
          <a:p>
            <a:pPr lvl="1"/>
            <a:r>
              <a:rPr lang="en-US" sz="1600" dirty="0"/>
              <a:t>The Difference Maker – John C. Maxwell</a:t>
            </a:r>
          </a:p>
          <a:p>
            <a:pPr lvl="1"/>
            <a:r>
              <a:rPr lang="en-US" sz="1700" dirty="0"/>
              <a:t>the ONE THING - The surprisingly simple truth behind extraordinary results -  Gary Keller w/Jay Papasan</a:t>
            </a:r>
          </a:p>
          <a:p>
            <a:pPr lvl="1"/>
            <a:endParaRPr lang="en-US" sz="1600" dirty="0"/>
          </a:p>
          <a:p>
            <a:pPr marL="0" indent="0">
              <a:buNone/>
            </a:pPr>
            <a:endParaRPr lang="en-US" dirty="0"/>
          </a:p>
        </p:txBody>
      </p:sp>
    </p:spTree>
    <p:extLst>
      <p:ext uri="{BB962C8B-B14F-4D97-AF65-F5344CB8AC3E}">
        <p14:creationId xmlns:p14="http://schemas.microsoft.com/office/powerpoint/2010/main" val="2075767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CA547-AF52-44DF-9B88-BF4946915EEC}"/>
              </a:ext>
            </a:extLst>
          </p:cNvPr>
          <p:cNvSpPr>
            <a:spLocks noGrp="1"/>
          </p:cNvSpPr>
          <p:nvPr>
            <p:ph type="title"/>
          </p:nvPr>
        </p:nvSpPr>
        <p:spPr>
          <a:xfrm>
            <a:off x="685800" y="963676"/>
            <a:ext cx="11506200" cy="1293028"/>
          </a:xfrm>
        </p:spPr>
        <p:txBody>
          <a:bodyPr/>
          <a:lstStyle/>
          <a:p>
            <a:r>
              <a:rPr lang="en-US" dirty="0"/>
              <a:t>10 Secrets of top performing Sales Reps</a:t>
            </a:r>
          </a:p>
        </p:txBody>
      </p:sp>
      <p:sp>
        <p:nvSpPr>
          <p:cNvPr id="3" name="Content Placeholder 2">
            <a:extLst>
              <a:ext uri="{FF2B5EF4-FFF2-40B4-BE49-F238E27FC236}">
                <a16:creationId xmlns:a16="http://schemas.microsoft.com/office/drawing/2014/main" id="{64597335-12A4-43E3-AA10-6976D3E676EB}"/>
              </a:ext>
            </a:extLst>
          </p:cNvPr>
          <p:cNvSpPr>
            <a:spLocks noGrp="1"/>
          </p:cNvSpPr>
          <p:nvPr>
            <p:ph idx="1"/>
          </p:nvPr>
        </p:nvSpPr>
        <p:spPr>
          <a:xfrm>
            <a:off x="179773" y="1928231"/>
            <a:ext cx="12012227" cy="4587979"/>
          </a:xfrm>
        </p:spPr>
        <p:txBody>
          <a:bodyPr>
            <a:noAutofit/>
          </a:bodyPr>
          <a:lstStyle/>
          <a:p>
            <a:pPr marL="457200" indent="-457200">
              <a:buAutoNum type="arabicPeriod"/>
            </a:pPr>
            <a:r>
              <a:rPr lang="en-US" sz="1600" b="1" u="sng" dirty="0"/>
              <a:t>Be a trusted advisor</a:t>
            </a:r>
          </a:p>
          <a:p>
            <a:pPr marL="914400" lvl="1" indent="-457200">
              <a:buAutoNum type="arabicPeriod"/>
            </a:pPr>
            <a:r>
              <a:rPr lang="en-US" sz="1600" dirty="0"/>
              <a:t>Business partner vs. pushy sales person</a:t>
            </a:r>
          </a:p>
          <a:p>
            <a:pPr marL="914400" lvl="1" indent="-457200">
              <a:buAutoNum type="arabicPeriod"/>
            </a:pPr>
            <a:r>
              <a:rPr lang="en-US" sz="1600" dirty="0"/>
              <a:t>Take time to build the relationship</a:t>
            </a:r>
          </a:p>
          <a:p>
            <a:pPr marL="457200" indent="-457200">
              <a:buAutoNum type="arabicPeriod"/>
            </a:pPr>
            <a:r>
              <a:rPr lang="en-US" sz="1600" b="1" u="sng" dirty="0"/>
              <a:t>Be confident and enthusiastic</a:t>
            </a:r>
            <a:r>
              <a:rPr lang="en-US" sz="1600" dirty="0"/>
              <a:t>	</a:t>
            </a:r>
          </a:p>
          <a:p>
            <a:pPr marL="914400" lvl="1" indent="-457200">
              <a:buAutoNum type="arabicPeriod"/>
            </a:pPr>
            <a:r>
              <a:rPr lang="en-US" sz="1600" dirty="0"/>
              <a:t>A confident enthusiastic attitude is contagious</a:t>
            </a:r>
          </a:p>
          <a:p>
            <a:pPr marL="457200" indent="-457200">
              <a:buAutoNum type="arabicPeriod"/>
            </a:pPr>
            <a:r>
              <a:rPr lang="en-US" sz="1600" b="1" u="sng" dirty="0"/>
              <a:t>Reinvent sales approach</a:t>
            </a:r>
          </a:p>
          <a:p>
            <a:pPr marL="914400" lvl="1" indent="-457200">
              <a:buFont typeface="Arial" panose="020B0604020202020204" pitchFamily="34" charset="0"/>
              <a:buAutoNum type="arabicPeriod"/>
            </a:pPr>
            <a:r>
              <a:rPr lang="en-US" sz="1600" dirty="0"/>
              <a:t>Mix up your elevator pitch or sales approach – clients are not one size fits all </a:t>
            </a:r>
          </a:p>
          <a:p>
            <a:pPr marL="457200" indent="-457200">
              <a:buAutoNum type="arabicPeriod"/>
            </a:pPr>
            <a:r>
              <a:rPr lang="en-US" sz="1600" b="1" u="sng" dirty="0"/>
              <a:t>Ask for the referral</a:t>
            </a:r>
          </a:p>
          <a:p>
            <a:pPr marL="457200" indent="-457200">
              <a:buAutoNum type="arabicPeriod"/>
            </a:pPr>
            <a:r>
              <a:rPr lang="en-US" sz="1600" b="1" u="sng" dirty="0"/>
              <a:t>Identify pain points and bring real solutions</a:t>
            </a:r>
          </a:p>
          <a:p>
            <a:pPr marL="457200" indent="-457200">
              <a:buAutoNum type="arabicPeriod"/>
            </a:pPr>
            <a:r>
              <a:rPr lang="en-US" sz="1600" b="1" u="sng" dirty="0"/>
              <a:t>Take a strategic sales approach - </a:t>
            </a:r>
            <a:r>
              <a:rPr lang="en-US" sz="1600" dirty="0"/>
              <a:t>annual vs. ala carte, spec ads</a:t>
            </a:r>
          </a:p>
          <a:p>
            <a:pPr marL="914400" lvl="1" indent="-457200">
              <a:buAutoNum type="arabicPeriod"/>
            </a:pPr>
            <a:r>
              <a:rPr lang="en-US" sz="1600" dirty="0">
                <a:hlinkClick r:id="rId2"/>
              </a:rPr>
              <a:t>https://valueandpricing.com/packages-and-bundles-vs-a-la-carte-pricing/</a:t>
            </a:r>
            <a:endParaRPr lang="en-US" sz="1600" dirty="0"/>
          </a:p>
          <a:p>
            <a:pPr marL="457200" indent="-457200">
              <a:buAutoNum type="arabicPeriod"/>
            </a:pPr>
            <a:r>
              <a:rPr lang="en-US" sz="1600" b="1" u="sng" dirty="0"/>
              <a:t>Know your book of business, where you are to goal and exactly what you need to do to hit goal</a:t>
            </a:r>
          </a:p>
          <a:p>
            <a:pPr marL="457200" indent="-457200">
              <a:buAutoNum type="arabicPeriod"/>
            </a:pPr>
            <a:r>
              <a:rPr lang="en-US" sz="1600" b="1" u="sng" dirty="0"/>
              <a:t>Network as much as possible</a:t>
            </a:r>
          </a:p>
          <a:p>
            <a:pPr marL="457200" indent="-457200">
              <a:buAutoNum type="arabicPeriod"/>
            </a:pPr>
            <a:r>
              <a:rPr lang="en-US" sz="1600" b="1" u="sng" dirty="0"/>
              <a:t>Communicate with customers at their comfort level not yours (email, text, phone, </a:t>
            </a:r>
            <a:r>
              <a:rPr lang="en-US" sz="1600" b="1" u="sng" dirty="0" err="1"/>
              <a:t>etc</a:t>
            </a:r>
            <a:r>
              <a:rPr lang="en-US" sz="1600" b="1" u="sng" dirty="0"/>
              <a:t>)</a:t>
            </a:r>
          </a:p>
          <a:p>
            <a:pPr marL="457200" indent="-457200">
              <a:buAutoNum type="arabicPeriod"/>
            </a:pPr>
            <a:r>
              <a:rPr lang="en-US" sz="1600" b="1" u="sng" dirty="0"/>
              <a:t>Set goals for weekly appts and keep them</a:t>
            </a:r>
          </a:p>
        </p:txBody>
      </p:sp>
    </p:spTree>
    <p:extLst>
      <p:ext uri="{BB962C8B-B14F-4D97-AF65-F5344CB8AC3E}">
        <p14:creationId xmlns:p14="http://schemas.microsoft.com/office/powerpoint/2010/main" val="1188953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C117-1F4A-41A9-9A7D-E8DF563763BC}"/>
              </a:ext>
            </a:extLst>
          </p:cNvPr>
          <p:cNvSpPr>
            <a:spLocks noGrp="1"/>
          </p:cNvSpPr>
          <p:nvPr>
            <p:ph type="title"/>
          </p:nvPr>
        </p:nvSpPr>
        <p:spPr>
          <a:xfrm>
            <a:off x="1278385" y="808761"/>
            <a:ext cx="10653944" cy="1293028"/>
          </a:xfrm>
        </p:spPr>
        <p:txBody>
          <a:bodyPr/>
          <a:lstStyle/>
          <a:p>
            <a:r>
              <a:rPr lang="en-US" dirty="0"/>
              <a:t>Managing your Book of Business</a:t>
            </a:r>
          </a:p>
        </p:txBody>
      </p:sp>
      <p:sp>
        <p:nvSpPr>
          <p:cNvPr id="3" name="Content Placeholder 2">
            <a:extLst>
              <a:ext uri="{FF2B5EF4-FFF2-40B4-BE49-F238E27FC236}">
                <a16:creationId xmlns:a16="http://schemas.microsoft.com/office/drawing/2014/main" id="{26537842-14D5-45F3-83D2-7B40E7AEAB2A}"/>
              </a:ext>
            </a:extLst>
          </p:cNvPr>
          <p:cNvSpPr>
            <a:spLocks noGrp="1"/>
          </p:cNvSpPr>
          <p:nvPr>
            <p:ph idx="1"/>
          </p:nvPr>
        </p:nvSpPr>
        <p:spPr>
          <a:xfrm>
            <a:off x="159797" y="1828800"/>
            <a:ext cx="11922711" cy="4847208"/>
          </a:xfrm>
        </p:spPr>
        <p:txBody>
          <a:bodyPr>
            <a:normAutofit/>
          </a:bodyPr>
          <a:lstStyle/>
          <a:p>
            <a:pPr marL="0" indent="0">
              <a:buNone/>
            </a:pPr>
            <a:r>
              <a:rPr lang="en-US" b="1" u="sng" dirty="0"/>
              <a:t>Work “Smarter” – Not Harder</a:t>
            </a:r>
          </a:p>
          <a:p>
            <a:pPr lvl="0"/>
            <a:endParaRPr lang="en-US" sz="1600" b="1" dirty="0"/>
          </a:p>
          <a:p>
            <a:pPr lvl="0"/>
            <a:r>
              <a:rPr lang="en-US" sz="1600" b="1" dirty="0"/>
              <a:t>S</a:t>
            </a:r>
            <a:r>
              <a:rPr lang="en-US" sz="1600" dirty="0"/>
              <a:t>:  </a:t>
            </a:r>
            <a:r>
              <a:rPr lang="en-US" sz="1600" u="sng" dirty="0"/>
              <a:t>Specific</a:t>
            </a:r>
            <a:r>
              <a:rPr lang="en-US" sz="1600" dirty="0"/>
              <a:t>  (Be specific on what your goal is, along with when you want to achieve that goal.  Describe exactly what you want to accomplish)</a:t>
            </a:r>
          </a:p>
          <a:p>
            <a:pPr lvl="0"/>
            <a:r>
              <a:rPr lang="en-US" sz="1600" b="1" dirty="0"/>
              <a:t>M:</a:t>
            </a:r>
            <a:r>
              <a:rPr lang="en-US" sz="1600" dirty="0"/>
              <a:t>  </a:t>
            </a:r>
            <a:r>
              <a:rPr lang="en-US" sz="1600" u="sng" dirty="0" err="1"/>
              <a:t>Measureable</a:t>
            </a:r>
            <a:r>
              <a:rPr lang="en-US" sz="1600" dirty="0"/>
              <a:t> (make sure the goal is measurable so you’ll know when you have or  have not accomplished it.  Just like a business that advertises with you,  how does a business measure if the ad worked or not? What results are you expecting and how will you measure the results to assure you actually reached your goal? )</a:t>
            </a:r>
          </a:p>
          <a:p>
            <a:pPr lvl="0"/>
            <a:r>
              <a:rPr lang="en-US" sz="1600" b="1" dirty="0"/>
              <a:t>A:</a:t>
            </a:r>
            <a:r>
              <a:rPr lang="en-US" sz="1600" dirty="0"/>
              <a:t>  </a:t>
            </a:r>
            <a:r>
              <a:rPr lang="en-US" sz="1600" u="sng" dirty="0"/>
              <a:t>Action</a:t>
            </a:r>
            <a:r>
              <a:rPr lang="en-US" sz="1600" dirty="0"/>
              <a:t> (what actions are needed in order to achieve your goal? List all of the actions you can possibly think of, that will have to take place, in order for you to achieve your goal.  </a:t>
            </a:r>
          </a:p>
          <a:p>
            <a:pPr lvl="0"/>
            <a:r>
              <a:rPr lang="en-US" sz="1600" b="1" dirty="0"/>
              <a:t>R</a:t>
            </a:r>
            <a:r>
              <a:rPr lang="en-US" sz="1600" dirty="0"/>
              <a:t>:  </a:t>
            </a:r>
            <a:r>
              <a:rPr lang="en-US" sz="1600" u="sng" dirty="0"/>
              <a:t>Realistic</a:t>
            </a:r>
            <a:r>
              <a:rPr lang="en-US" sz="1600" dirty="0"/>
              <a:t> (make sure you are thinking BIG, but not too BIG. Make sure you have to STRETCH for it, but that your goal is still Realistic, Reasonable and Achievable, if your goal is not realistic, lower the goal a bit, but remember, this IS a goal of IMPROVEMENT not status quo.)</a:t>
            </a:r>
          </a:p>
          <a:p>
            <a:pPr lvl="0"/>
            <a:r>
              <a:rPr lang="en-US" sz="1600" b="1" dirty="0"/>
              <a:t>T:</a:t>
            </a:r>
            <a:r>
              <a:rPr lang="en-US" sz="1600" dirty="0"/>
              <a:t>  </a:t>
            </a:r>
            <a:r>
              <a:rPr lang="en-US" sz="1600" u="sng" dirty="0"/>
              <a:t>Time Table</a:t>
            </a:r>
            <a:r>
              <a:rPr lang="en-US" sz="1600" dirty="0"/>
              <a:t> (Get a calendar, mark the dates each action has to be accomplished  in order for to you to reach your overall goal. Keep the Timetable/Calendar handy &amp; </a:t>
            </a:r>
            <a:r>
              <a:rPr lang="en-US" sz="1600" i="1" u="sng" dirty="0"/>
              <a:t>VISIBLE</a:t>
            </a:r>
            <a:r>
              <a:rPr lang="en-US" sz="1600" dirty="0"/>
              <a:t>.  Give yourself just a bit of lee-way, so you are not “strapped or panicked” by the dates.  That said, do your very best to complete the actions by the date specified on your calendar.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896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D6F57-5728-4DFA-AFEC-7AC306006036}"/>
              </a:ext>
            </a:extLst>
          </p:cNvPr>
          <p:cNvSpPr>
            <a:spLocks noGrp="1"/>
          </p:cNvSpPr>
          <p:nvPr>
            <p:ph type="title"/>
          </p:nvPr>
        </p:nvSpPr>
        <p:spPr>
          <a:xfrm>
            <a:off x="685800" y="1004070"/>
            <a:ext cx="11506200" cy="1293028"/>
          </a:xfrm>
        </p:spPr>
        <p:txBody>
          <a:bodyPr/>
          <a:lstStyle/>
          <a:p>
            <a:r>
              <a:rPr lang="en-US" dirty="0"/>
              <a:t>Keeping and Establishing the Relationship</a:t>
            </a:r>
          </a:p>
        </p:txBody>
      </p:sp>
      <p:sp>
        <p:nvSpPr>
          <p:cNvPr id="3" name="Content Placeholder 2">
            <a:extLst>
              <a:ext uri="{FF2B5EF4-FFF2-40B4-BE49-F238E27FC236}">
                <a16:creationId xmlns:a16="http://schemas.microsoft.com/office/drawing/2014/main" id="{D0E30517-C717-4C92-A6F1-1E2539B89B0A}"/>
              </a:ext>
            </a:extLst>
          </p:cNvPr>
          <p:cNvSpPr>
            <a:spLocks noGrp="1"/>
          </p:cNvSpPr>
          <p:nvPr>
            <p:ph idx="1"/>
          </p:nvPr>
        </p:nvSpPr>
        <p:spPr>
          <a:xfrm>
            <a:off x="115410" y="2068498"/>
            <a:ext cx="11922709" cy="4629582"/>
          </a:xfrm>
        </p:spPr>
        <p:txBody>
          <a:bodyPr/>
          <a:lstStyle/>
          <a:p>
            <a:pPr marL="0" indent="0">
              <a:buNone/>
            </a:pPr>
            <a:r>
              <a:rPr lang="en-US" sz="2000" b="1" u="sng" dirty="0"/>
              <a:t>Question of the day – Is it better to have a good relationship with the client or a high performing campaign? </a:t>
            </a:r>
            <a:r>
              <a:rPr lang="en-US" sz="1600" dirty="0"/>
              <a:t> </a:t>
            </a:r>
          </a:p>
          <a:p>
            <a:r>
              <a:rPr lang="en-US" sz="1600" dirty="0"/>
              <a:t>Understand your clients – find something relatable</a:t>
            </a:r>
          </a:p>
          <a:p>
            <a:r>
              <a:rPr lang="en-US" sz="1600" dirty="0"/>
              <a:t>Perform a needs assessment (discovery meeting) to make sure you know their pains and how to fix them </a:t>
            </a:r>
          </a:p>
          <a:p>
            <a:r>
              <a:rPr lang="en-US" sz="1600" dirty="0"/>
              <a:t>Ask questions – clients love to talk about themselves and their business</a:t>
            </a:r>
          </a:p>
          <a:p>
            <a:r>
              <a:rPr lang="en-US" sz="1600" dirty="0"/>
              <a:t>Speak the client’s language – don’t overwhelm them with industry jargon. Learn their industry lingo</a:t>
            </a:r>
          </a:p>
          <a:p>
            <a:r>
              <a:rPr lang="en-US" sz="1600" dirty="0"/>
              <a:t>Add Value – send them industry news and articles (birth announcements, obits)</a:t>
            </a:r>
          </a:p>
          <a:p>
            <a:r>
              <a:rPr lang="en-US" sz="1600" dirty="0"/>
              <a:t>Wish them Happy Birthday, know their children’s/spouse names</a:t>
            </a:r>
          </a:p>
          <a:p>
            <a:r>
              <a:rPr lang="en-US" sz="1600" dirty="0"/>
              <a:t>Schedule quarterly reviews</a:t>
            </a:r>
          </a:p>
          <a:p>
            <a:r>
              <a:rPr lang="en-US" sz="1600" dirty="0"/>
              <a:t>Ask them on a scale of 1-10 how likely they are to recommend your services</a:t>
            </a:r>
          </a:p>
          <a:p>
            <a:r>
              <a:rPr lang="en-US" sz="1600" dirty="0"/>
              <a:t>Utilize social media  - just remember they see you too! </a:t>
            </a:r>
          </a:p>
          <a:p>
            <a:r>
              <a:rPr lang="en-US" sz="1600" dirty="0"/>
              <a:t>Take a client to lunch or for drinks</a:t>
            </a: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2991866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5BE72-EECC-497B-B58C-963DF5E67939}"/>
              </a:ext>
            </a:extLst>
          </p:cNvPr>
          <p:cNvSpPr>
            <a:spLocks noGrp="1"/>
          </p:cNvSpPr>
          <p:nvPr>
            <p:ph type="title"/>
          </p:nvPr>
        </p:nvSpPr>
        <p:spPr>
          <a:xfrm>
            <a:off x="3490404" y="438119"/>
            <a:ext cx="8610600" cy="1293028"/>
          </a:xfrm>
        </p:spPr>
        <p:txBody>
          <a:bodyPr/>
          <a:lstStyle/>
          <a:p>
            <a:r>
              <a:rPr lang="en-US" dirty="0"/>
              <a:t>Additional resources</a:t>
            </a:r>
          </a:p>
        </p:txBody>
      </p:sp>
      <p:graphicFrame>
        <p:nvGraphicFramePr>
          <p:cNvPr id="4" name="Content Placeholder 3">
            <a:extLst>
              <a:ext uri="{FF2B5EF4-FFF2-40B4-BE49-F238E27FC236}">
                <a16:creationId xmlns:a16="http://schemas.microsoft.com/office/drawing/2014/main" id="{7C75706A-7966-4AEB-8E3E-0104A4D5C673}"/>
              </a:ext>
            </a:extLst>
          </p:cNvPr>
          <p:cNvGraphicFramePr>
            <a:graphicFrameLocks noGrp="1"/>
          </p:cNvGraphicFramePr>
          <p:nvPr>
            <p:ph idx="1"/>
            <p:extLst>
              <p:ext uri="{D42A27DB-BD31-4B8C-83A1-F6EECF244321}">
                <p14:modId xmlns:p14="http://schemas.microsoft.com/office/powerpoint/2010/main" val="1726711192"/>
              </p:ext>
            </p:extLst>
          </p:nvPr>
        </p:nvGraphicFramePr>
        <p:xfrm>
          <a:off x="506027" y="1402673"/>
          <a:ext cx="11425561" cy="5344357"/>
        </p:xfrm>
        <a:graphic>
          <a:graphicData uri="http://schemas.openxmlformats.org/drawingml/2006/table">
            <a:tbl>
              <a:tblPr firstRow="1" firstCol="1" bandRow="1">
                <a:tableStyleId>{5C22544A-7EE6-4342-B048-85BDC9FD1C3A}</a:tableStyleId>
              </a:tblPr>
              <a:tblGrid>
                <a:gridCol w="4008968">
                  <a:extLst>
                    <a:ext uri="{9D8B030D-6E8A-4147-A177-3AD203B41FA5}">
                      <a16:colId xmlns:a16="http://schemas.microsoft.com/office/drawing/2014/main" val="1344926244"/>
                    </a:ext>
                  </a:extLst>
                </a:gridCol>
                <a:gridCol w="7416593">
                  <a:extLst>
                    <a:ext uri="{9D8B030D-6E8A-4147-A177-3AD203B41FA5}">
                      <a16:colId xmlns:a16="http://schemas.microsoft.com/office/drawing/2014/main" val="40280771"/>
                    </a:ext>
                  </a:extLst>
                </a:gridCol>
              </a:tblGrid>
              <a:tr h="141477">
                <a:tc>
                  <a:txBody>
                    <a:bodyPr/>
                    <a:lstStyle/>
                    <a:p>
                      <a:pPr marL="0" marR="0" algn="l">
                        <a:spcBef>
                          <a:spcPts val="0"/>
                        </a:spcBef>
                        <a:spcAft>
                          <a:spcPts val="0"/>
                        </a:spcAft>
                      </a:pPr>
                      <a:r>
                        <a:rPr lang="en-US" sz="700">
                          <a:effectLst/>
                        </a:rPr>
                        <a:t>SOURCE</a:t>
                      </a:r>
                      <a:endParaRPr lang="en-US" sz="700">
                        <a:effectLst/>
                        <a:latin typeface="Calibri" panose="020F0502020204030204" pitchFamily="34" charset="0"/>
                        <a:ea typeface="Calibri" panose="020F0502020204030204" pitchFamily="34" charset="0"/>
                      </a:endParaRPr>
                    </a:p>
                  </a:txBody>
                  <a:tcPr marL="41377" marR="41377" marT="0" marB="0"/>
                </a:tc>
                <a:tc>
                  <a:txBody>
                    <a:bodyPr/>
                    <a:lstStyle/>
                    <a:p>
                      <a:pPr marL="0" marR="0" algn="l">
                        <a:spcBef>
                          <a:spcPts val="0"/>
                        </a:spcBef>
                        <a:spcAft>
                          <a:spcPts val="0"/>
                        </a:spcAft>
                      </a:pPr>
                      <a:r>
                        <a:rPr lang="en-US" sz="700">
                          <a:effectLst/>
                        </a:rPr>
                        <a:t>COMMENTS</a:t>
                      </a:r>
                      <a:endParaRPr lang="en-US" sz="700">
                        <a:effectLst/>
                        <a:latin typeface="Calibri" panose="020F0502020204030204" pitchFamily="34" charset="0"/>
                        <a:ea typeface="Calibri" panose="020F0502020204030204" pitchFamily="34" charset="0"/>
                      </a:endParaRPr>
                    </a:p>
                  </a:txBody>
                  <a:tcPr marL="41377" marR="41377" marT="0" marB="0"/>
                </a:tc>
                <a:extLst>
                  <a:ext uri="{0D108BD9-81ED-4DB2-BD59-A6C34878D82A}">
                    <a16:rowId xmlns:a16="http://schemas.microsoft.com/office/drawing/2014/main" val="1440455550"/>
                  </a:ext>
                </a:extLst>
              </a:tr>
              <a:tr h="365825">
                <a:tc>
                  <a:txBody>
                    <a:bodyPr/>
                    <a:lstStyle/>
                    <a:p>
                      <a:pPr marL="0" marR="0" algn="l">
                        <a:spcBef>
                          <a:spcPts val="0"/>
                        </a:spcBef>
                        <a:spcAft>
                          <a:spcPts val="0"/>
                        </a:spcAft>
                      </a:pPr>
                      <a:r>
                        <a:rPr lang="en-US" sz="600">
                          <a:effectLst/>
                        </a:rPr>
                        <a:t>Linked In &amp; LinkedIn User Groups</a:t>
                      </a:r>
                      <a:endParaRPr lang="en-US" sz="700">
                        <a:effectLst/>
                        <a:latin typeface="Calibri" panose="020F0502020204030204" pitchFamily="34" charset="0"/>
                        <a:ea typeface="Calibri" panose="020F0502020204030204" pitchFamily="34" charset="0"/>
                      </a:endParaRPr>
                    </a:p>
                  </a:txBody>
                  <a:tcPr marL="41377" marR="41377" marT="0" marB="0"/>
                </a:tc>
                <a:tc>
                  <a:txBody>
                    <a:bodyPr/>
                    <a:lstStyle/>
                    <a:p>
                      <a:pPr marL="0" marR="0" algn="l">
                        <a:spcBef>
                          <a:spcPts val="0"/>
                        </a:spcBef>
                        <a:spcAft>
                          <a:spcPts val="0"/>
                        </a:spcAft>
                      </a:pPr>
                      <a:r>
                        <a:rPr lang="en-US" sz="600">
                          <a:effectLst/>
                        </a:rPr>
                        <a:t>Free.  Take advantage of your professional network by posting each opening to your LinkedIn profile.   Join User Groups to grow your reach.  Use the search function to find candidates in your network that meet your criteria.  </a:t>
                      </a:r>
                      <a:endParaRPr lang="en-US" sz="700">
                        <a:effectLst/>
                        <a:latin typeface="Calibri" panose="020F0502020204030204" pitchFamily="34" charset="0"/>
                        <a:ea typeface="Calibri" panose="020F0502020204030204" pitchFamily="34" charset="0"/>
                      </a:endParaRPr>
                    </a:p>
                  </a:txBody>
                  <a:tcPr marL="41377" marR="41377" marT="0" marB="0"/>
                </a:tc>
                <a:extLst>
                  <a:ext uri="{0D108BD9-81ED-4DB2-BD59-A6C34878D82A}">
                    <a16:rowId xmlns:a16="http://schemas.microsoft.com/office/drawing/2014/main" val="1046745653"/>
                  </a:ext>
                </a:extLst>
              </a:tr>
              <a:tr h="243886">
                <a:tc>
                  <a:txBody>
                    <a:bodyPr/>
                    <a:lstStyle/>
                    <a:p>
                      <a:pPr marL="0" marR="0" algn="l">
                        <a:spcBef>
                          <a:spcPts val="0"/>
                        </a:spcBef>
                        <a:spcAft>
                          <a:spcPts val="0"/>
                        </a:spcAft>
                      </a:pPr>
                      <a:r>
                        <a:rPr lang="en-US" sz="600">
                          <a:effectLst/>
                        </a:rPr>
                        <a:t>Social Media sites (Facebook, Twitter, etc.)</a:t>
                      </a:r>
                      <a:endParaRPr lang="en-US" sz="700">
                        <a:effectLst/>
                        <a:latin typeface="Calibri" panose="020F0502020204030204" pitchFamily="34" charset="0"/>
                        <a:ea typeface="Calibri" panose="020F0502020204030204" pitchFamily="34" charset="0"/>
                      </a:endParaRPr>
                    </a:p>
                  </a:txBody>
                  <a:tcPr marL="41377" marR="41377" marT="0" marB="0"/>
                </a:tc>
                <a:tc>
                  <a:txBody>
                    <a:bodyPr/>
                    <a:lstStyle/>
                    <a:p>
                      <a:pPr marL="0" marR="0" algn="l">
                        <a:spcBef>
                          <a:spcPts val="0"/>
                        </a:spcBef>
                        <a:spcAft>
                          <a:spcPts val="0"/>
                        </a:spcAft>
                      </a:pPr>
                      <a:r>
                        <a:rPr lang="en-US" sz="600">
                          <a:effectLst/>
                        </a:rPr>
                        <a:t>Free.  Get the word out about your opening to everyone in your social network.</a:t>
                      </a:r>
                      <a:endParaRPr lang="en-US" sz="700">
                        <a:effectLst/>
                        <a:latin typeface="Calibri" panose="020F0502020204030204" pitchFamily="34" charset="0"/>
                        <a:ea typeface="Calibri" panose="020F0502020204030204" pitchFamily="34" charset="0"/>
                      </a:endParaRPr>
                    </a:p>
                  </a:txBody>
                  <a:tcPr marL="41377" marR="41377" marT="0" marB="0"/>
                </a:tc>
                <a:extLst>
                  <a:ext uri="{0D108BD9-81ED-4DB2-BD59-A6C34878D82A}">
                    <a16:rowId xmlns:a16="http://schemas.microsoft.com/office/drawing/2014/main" val="2796236784"/>
                  </a:ext>
                </a:extLst>
              </a:tr>
              <a:tr h="121943">
                <a:tc>
                  <a:txBody>
                    <a:bodyPr/>
                    <a:lstStyle/>
                    <a:p>
                      <a:pPr marL="0" marR="0" algn="l">
                        <a:spcBef>
                          <a:spcPts val="0"/>
                        </a:spcBef>
                        <a:spcAft>
                          <a:spcPts val="0"/>
                        </a:spcAft>
                      </a:pPr>
                      <a:r>
                        <a:rPr lang="en-US" sz="600">
                          <a:effectLst/>
                        </a:rPr>
                        <a:t>Alumni group postings</a:t>
                      </a:r>
                      <a:endParaRPr lang="en-US" sz="700">
                        <a:effectLst/>
                        <a:latin typeface="Calibri" panose="020F0502020204030204" pitchFamily="34" charset="0"/>
                        <a:ea typeface="Calibri" panose="020F0502020204030204" pitchFamily="34" charset="0"/>
                      </a:endParaRPr>
                    </a:p>
                  </a:txBody>
                  <a:tcPr marL="41377" marR="41377" marT="0" marB="0"/>
                </a:tc>
                <a:tc>
                  <a:txBody>
                    <a:bodyPr/>
                    <a:lstStyle/>
                    <a:p>
                      <a:pPr marL="0" marR="0" algn="l">
                        <a:spcBef>
                          <a:spcPts val="0"/>
                        </a:spcBef>
                        <a:spcAft>
                          <a:spcPts val="0"/>
                        </a:spcAft>
                      </a:pPr>
                      <a:r>
                        <a:rPr lang="en-US" sz="600">
                          <a:effectLst/>
                        </a:rPr>
                        <a:t>Free.  Post jobs and network within your college or university alumni group.  </a:t>
                      </a:r>
                      <a:endParaRPr lang="en-US" sz="700">
                        <a:effectLst/>
                        <a:latin typeface="Calibri" panose="020F0502020204030204" pitchFamily="34" charset="0"/>
                        <a:ea typeface="Calibri" panose="020F0502020204030204" pitchFamily="34" charset="0"/>
                      </a:endParaRPr>
                    </a:p>
                  </a:txBody>
                  <a:tcPr marL="41377" marR="41377" marT="0" marB="0"/>
                </a:tc>
                <a:extLst>
                  <a:ext uri="{0D108BD9-81ED-4DB2-BD59-A6C34878D82A}">
                    <a16:rowId xmlns:a16="http://schemas.microsoft.com/office/drawing/2014/main" val="2242724285"/>
                  </a:ext>
                </a:extLst>
              </a:tr>
              <a:tr h="243886">
                <a:tc>
                  <a:txBody>
                    <a:bodyPr/>
                    <a:lstStyle/>
                    <a:p>
                      <a:pPr marL="0" marR="0" algn="l">
                        <a:spcBef>
                          <a:spcPts val="0"/>
                        </a:spcBef>
                        <a:spcAft>
                          <a:spcPts val="0"/>
                        </a:spcAft>
                      </a:pPr>
                      <a:r>
                        <a:rPr lang="en-US" sz="600">
                          <a:effectLst/>
                        </a:rPr>
                        <a:t>Career Builder</a:t>
                      </a:r>
                      <a:endParaRPr lang="en-US" sz="700">
                        <a:effectLst/>
                        <a:latin typeface="Calibri" panose="020F0502020204030204" pitchFamily="34" charset="0"/>
                        <a:ea typeface="Calibri" panose="020F0502020204030204" pitchFamily="34" charset="0"/>
                      </a:endParaRPr>
                    </a:p>
                  </a:txBody>
                  <a:tcPr marL="41377" marR="41377" marT="0" marB="0"/>
                </a:tc>
                <a:tc>
                  <a:txBody>
                    <a:bodyPr/>
                    <a:lstStyle/>
                    <a:p>
                      <a:pPr marL="0" marR="0" algn="l">
                        <a:spcBef>
                          <a:spcPts val="0"/>
                        </a:spcBef>
                        <a:spcAft>
                          <a:spcPts val="0"/>
                        </a:spcAft>
                      </a:pPr>
                      <a:r>
                        <a:rPr lang="en-US" sz="600">
                          <a:effectLst/>
                        </a:rPr>
                        <a:t>Free.  Leading job board; Gannett is majority owner.  NOTE: All external job postings in Success Factors Recruiting should also be posted on CareerBuilder.</a:t>
                      </a:r>
                      <a:endParaRPr lang="en-US" sz="700">
                        <a:effectLst/>
                        <a:latin typeface="Calibri" panose="020F0502020204030204" pitchFamily="34" charset="0"/>
                        <a:ea typeface="Calibri" panose="020F0502020204030204" pitchFamily="34" charset="0"/>
                      </a:endParaRPr>
                    </a:p>
                  </a:txBody>
                  <a:tcPr marL="41377" marR="41377" marT="0" marB="0"/>
                </a:tc>
                <a:extLst>
                  <a:ext uri="{0D108BD9-81ED-4DB2-BD59-A6C34878D82A}">
                    <a16:rowId xmlns:a16="http://schemas.microsoft.com/office/drawing/2014/main" val="676738085"/>
                  </a:ext>
                </a:extLst>
              </a:tr>
              <a:tr h="121943">
                <a:tc>
                  <a:txBody>
                    <a:bodyPr/>
                    <a:lstStyle/>
                    <a:p>
                      <a:pPr marL="0" marR="0" algn="l">
                        <a:spcBef>
                          <a:spcPts val="0"/>
                        </a:spcBef>
                        <a:spcAft>
                          <a:spcPts val="0"/>
                        </a:spcAft>
                      </a:pPr>
                      <a:r>
                        <a:rPr lang="en-US" sz="600">
                          <a:effectLst/>
                        </a:rPr>
                        <a:t>Craigslist</a:t>
                      </a:r>
                      <a:endParaRPr lang="en-US" sz="700">
                        <a:effectLst/>
                        <a:latin typeface="Calibri" panose="020F0502020204030204" pitchFamily="34" charset="0"/>
                        <a:ea typeface="Calibri" panose="020F0502020204030204" pitchFamily="34" charset="0"/>
                      </a:endParaRPr>
                    </a:p>
                  </a:txBody>
                  <a:tcPr marL="41377" marR="41377" marT="0" marB="0"/>
                </a:tc>
                <a:tc>
                  <a:txBody>
                    <a:bodyPr/>
                    <a:lstStyle/>
                    <a:p>
                      <a:pPr marL="0" marR="0" algn="l">
                        <a:spcBef>
                          <a:spcPts val="0"/>
                        </a:spcBef>
                        <a:spcAft>
                          <a:spcPts val="0"/>
                        </a:spcAft>
                      </a:pPr>
                      <a:r>
                        <a:rPr lang="en-US" sz="600">
                          <a:effectLst/>
                        </a:rPr>
                        <a:t>Free, except in select cities.  Job posting site for all types of jobs</a:t>
                      </a:r>
                      <a:endParaRPr lang="en-US" sz="700">
                        <a:effectLst/>
                        <a:latin typeface="Calibri" panose="020F0502020204030204" pitchFamily="34" charset="0"/>
                        <a:ea typeface="Calibri" panose="020F0502020204030204" pitchFamily="34" charset="0"/>
                      </a:endParaRPr>
                    </a:p>
                  </a:txBody>
                  <a:tcPr marL="41377" marR="41377" marT="0" marB="0"/>
                </a:tc>
                <a:extLst>
                  <a:ext uri="{0D108BD9-81ED-4DB2-BD59-A6C34878D82A}">
                    <a16:rowId xmlns:a16="http://schemas.microsoft.com/office/drawing/2014/main" val="2449413836"/>
                  </a:ext>
                </a:extLst>
              </a:tr>
              <a:tr h="243886">
                <a:tc>
                  <a:txBody>
                    <a:bodyPr/>
                    <a:lstStyle/>
                    <a:p>
                      <a:pPr marL="0" marR="0" algn="l">
                        <a:spcBef>
                          <a:spcPts val="0"/>
                        </a:spcBef>
                        <a:spcAft>
                          <a:spcPts val="0"/>
                        </a:spcAft>
                      </a:pPr>
                      <a:r>
                        <a:rPr lang="en-US" sz="600">
                          <a:effectLst/>
                        </a:rPr>
                        <a:t>TwitJobSearch</a:t>
                      </a:r>
                      <a:endParaRPr lang="en-US" sz="700">
                        <a:effectLst/>
                        <a:latin typeface="Calibri" panose="020F0502020204030204" pitchFamily="34" charset="0"/>
                        <a:ea typeface="Calibri" panose="020F0502020204030204" pitchFamily="34" charset="0"/>
                      </a:endParaRPr>
                    </a:p>
                  </a:txBody>
                  <a:tcPr marL="41377" marR="41377" marT="0" marB="0"/>
                </a:tc>
                <a:tc>
                  <a:txBody>
                    <a:bodyPr/>
                    <a:lstStyle/>
                    <a:p>
                      <a:pPr marL="0" marR="0" algn="l">
                        <a:spcBef>
                          <a:spcPts val="0"/>
                        </a:spcBef>
                        <a:spcAft>
                          <a:spcPts val="0"/>
                        </a:spcAft>
                      </a:pPr>
                      <a:r>
                        <a:rPr lang="en-US" sz="600">
                          <a:effectLst/>
                        </a:rPr>
                        <a:t>Free.  Job search engine for Twitter.  Create the perfect job tweet quickly and easily.</a:t>
                      </a:r>
                      <a:endParaRPr lang="en-US" sz="700">
                        <a:effectLst/>
                        <a:latin typeface="Calibri" panose="020F0502020204030204" pitchFamily="34" charset="0"/>
                        <a:ea typeface="Calibri" panose="020F0502020204030204" pitchFamily="34" charset="0"/>
                      </a:endParaRPr>
                    </a:p>
                  </a:txBody>
                  <a:tcPr marL="41377" marR="41377" marT="0" marB="0"/>
                </a:tc>
                <a:extLst>
                  <a:ext uri="{0D108BD9-81ED-4DB2-BD59-A6C34878D82A}">
                    <a16:rowId xmlns:a16="http://schemas.microsoft.com/office/drawing/2014/main" val="1773509559"/>
                  </a:ext>
                </a:extLst>
              </a:tr>
              <a:tr h="243886">
                <a:tc>
                  <a:txBody>
                    <a:bodyPr/>
                    <a:lstStyle/>
                    <a:p>
                      <a:pPr marL="0" marR="0" algn="l">
                        <a:spcBef>
                          <a:spcPts val="0"/>
                        </a:spcBef>
                        <a:spcAft>
                          <a:spcPts val="0"/>
                        </a:spcAft>
                      </a:pPr>
                      <a:r>
                        <a:rPr lang="en-US" sz="600">
                          <a:effectLst/>
                        </a:rPr>
                        <a:t>The Career Place</a:t>
                      </a:r>
                      <a:endParaRPr lang="en-US" sz="700">
                        <a:effectLst/>
                        <a:latin typeface="Calibri" panose="020F0502020204030204" pitchFamily="34" charset="0"/>
                        <a:ea typeface="Calibri" panose="020F0502020204030204" pitchFamily="34" charset="0"/>
                      </a:endParaRPr>
                    </a:p>
                  </a:txBody>
                  <a:tcPr marL="41377" marR="41377" marT="0" marB="0"/>
                </a:tc>
                <a:tc>
                  <a:txBody>
                    <a:bodyPr/>
                    <a:lstStyle/>
                    <a:p>
                      <a:pPr marL="0" marR="0" algn="l">
                        <a:spcBef>
                          <a:spcPts val="0"/>
                        </a:spcBef>
                        <a:spcAft>
                          <a:spcPts val="0"/>
                        </a:spcAft>
                      </a:pPr>
                      <a:r>
                        <a:rPr lang="en-US" sz="600">
                          <a:effectLst/>
                        </a:rPr>
                        <a:t>Free.   The Career Place posts open jobs on the National Labor Exchange database and on the Massachusetts One-Stop Career Center database.</a:t>
                      </a:r>
                      <a:endParaRPr lang="en-US" sz="700">
                        <a:effectLst/>
                        <a:latin typeface="Calibri" panose="020F0502020204030204" pitchFamily="34" charset="0"/>
                        <a:ea typeface="Calibri" panose="020F0502020204030204" pitchFamily="34" charset="0"/>
                      </a:endParaRPr>
                    </a:p>
                  </a:txBody>
                  <a:tcPr marL="41377" marR="41377" marT="0" marB="0"/>
                </a:tc>
                <a:extLst>
                  <a:ext uri="{0D108BD9-81ED-4DB2-BD59-A6C34878D82A}">
                    <a16:rowId xmlns:a16="http://schemas.microsoft.com/office/drawing/2014/main" val="438623954"/>
                  </a:ext>
                </a:extLst>
              </a:tr>
              <a:tr h="243886">
                <a:tc>
                  <a:txBody>
                    <a:bodyPr/>
                    <a:lstStyle/>
                    <a:p>
                      <a:pPr marL="0" marR="0" algn="l">
                        <a:spcBef>
                          <a:spcPts val="0"/>
                        </a:spcBef>
                        <a:spcAft>
                          <a:spcPts val="0"/>
                        </a:spcAft>
                      </a:pPr>
                      <a:r>
                        <a:rPr lang="en-US" sz="600">
                          <a:effectLst/>
                        </a:rPr>
                        <a:t>Media Bistro</a:t>
                      </a:r>
                      <a:endParaRPr lang="en-US" sz="700">
                        <a:effectLst/>
                        <a:latin typeface="Calibri" panose="020F0502020204030204" pitchFamily="34" charset="0"/>
                        <a:ea typeface="Calibri" panose="020F0502020204030204" pitchFamily="34" charset="0"/>
                      </a:endParaRPr>
                    </a:p>
                  </a:txBody>
                  <a:tcPr marL="41377" marR="41377" marT="0" marB="0"/>
                </a:tc>
                <a:tc>
                  <a:txBody>
                    <a:bodyPr/>
                    <a:lstStyle/>
                    <a:p>
                      <a:pPr marL="0" marR="0" algn="l">
                        <a:spcBef>
                          <a:spcPts val="0"/>
                        </a:spcBef>
                        <a:spcAft>
                          <a:spcPts val="0"/>
                        </a:spcAft>
                      </a:pPr>
                      <a:r>
                        <a:rPr lang="en-US" sz="600">
                          <a:effectLst/>
                        </a:rPr>
                        <a:t>Paid.  Destination job board for the best media talent.  Featured Employer, Featured Job, and Job/Candidate Matching services available.</a:t>
                      </a:r>
                      <a:endParaRPr lang="en-US" sz="700">
                        <a:effectLst/>
                        <a:latin typeface="Calibri" panose="020F0502020204030204" pitchFamily="34" charset="0"/>
                        <a:ea typeface="Calibri" panose="020F0502020204030204" pitchFamily="34" charset="0"/>
                      </a:endParaRPr>
                    </a:p>
                  </a:txBody>
                  <a:tcPr marL="41377" marR="41377" marT="0" marB="0"/>
                </a:tc>
                <a:extLst>
                  <a:ext uri="{0D108BD9-81ED-4DB2-BD59-A6C34878D82A}">
                    <a16:rowId xmlns:a16="http://schemas.microsoft.com/office/drawing/2014/main" val="351594607"/>
                  </a:ext>
                </a:extLst>
              </a:tr>
              <a:tr h="243886">
                <a:tc>
                  <a:txBody>
                    <a:bodyPr/>
                    <a:lstStyle/>
                    <a:p>
                      <a:pPr marL="0" marR="0" algn="l">
                        <a:spcBef>
                          <a:spcPts val="0"/>
                        </a:spcBef>
                        <a:spcAft>
                          <a:spcPts val="0"/>
                        </a:spcAft>
                      </a:pPr>
                      <a:r>
                        <a:rPr lang="en-US" sz="600">
                          <a:effectLst/>
                        </a:rPr>
                        <a:t>Media Post</a:t>
                      </a:r>
                      <a:endParaRPr lang="en-US" sz="700">
                        <a:effectLst/>
                        <a:latin typeface="Calibri" panose="020F0502020204030204" pitchFamily="34" charset="0"/>
                        <a:ea typeface="Calibri" panose="020F0502020204030204" pitchFamily="34" charset="0"/>
                      </a:endParaRPr>
                    </a:p>
                  </a:txBody>
                  <a:tcPr marL="41377" marR="41377" marT="0" marB="0"/>
                </a:tc>
                <a:tc>
                  <a:txBody>
                    <a:bodyPr/>
                    <a:lstStyle/>
                    <a:p>
                      <a:pPr marL="0" marR="0" algn="l">
                        <a:spcBef>
                          <a:spcPts val="0"/>
                        </a:spcBef>
                        <a:spcAft>
                          <a:spcPts val="0"/>
                        </a:spcAft>
                      </a:pPr>
                      <a:r>
                        <a:rPr lang="en-US" sz="600">
                          <a:effectLst/>
                        </a:rPr>
                        <a:t>Paid.  Job posting purchase includes MediaPost Classifieds e-Newsletter to reach passive jobseekers.</a:t>
                      </a:r>
                      <a:endParaRPr lang="en-US" sz="700">
                        <a:effectLst/>
                        <a:latin typeface="Calibri" panose="020F0502020204030204" pitchFamily="34" charset="0"/>
                        <a:ea typeface="Calibri" panose="020F0502020204030204" pitchFamily="34" charset="0"/>
                      </a:endParaRPr>
                    </a:p>
                  </a:txBody>
                  <a:tcPr marL="41377" marR="41377" marT="0" marB="0"/>
                </a:tc>
                <a:extLst>
                  <a:ext uri="{0D108BD9-81ED-4DB2-BD59-A6C34878D82A}">
                    <a16:rowId xmlns:a16="http://schemas.microsoft.com/office/drawing/2014/main" val="3253126595"/>
                  </a:ext>
                </a:extLst>
              </a:tr>
              <a:tr h="121943">
                <a:tc>
                  <a:txBody>
                    <a:bodyPr/>
                    <a:lstStyle/>
                    <a:p>
                      <a:pPr marL="0" marR="0" algn="l">
                        <a:spcBef>
                          <a:spcPts val="0"/>
                        </a:spcBef>
                        <a:spcAft>
                          <a:spcPts val="0"/>
                        </a:spcAft>
                      </a:pPr>
                      <a:r>
                        <a:rPr lang="en-US" sz="600">
                          <a:effectLst/>
                        </a:rPr>
                        <a:t>Advertising Age Talent Works</a:t>
                      </a:r>
                      <a:endParaRPr lang="en-US" sz="700">
                        <a:effectLst/>
                        <a:latin typeface="Calibri" panose="020F0502020204030204" pitchFamily="34" charset="0"/>
                        <a:ea typeface="Calibri" panose="020F0502020204030204" pitchFamily="34" charset="0"/>
                      </a:endParaRPr>
                    </a:p>
                  </a:txBody>
                  <a:tcPr marL="41377" marR="41377" marT="0" marB="0"/>
                </a:tc>
                <a:tc>
                  <a:txBody>
                    <a:bodyPr/>
                    <a:lstStyle/>
                    <a:p>
                      <a:pPr marL="0" marR="0" algn="l">
                        <a:spcBef>
                          <a:spcPts val="0"/>
                        </a:spcBef>
                        <a:spcAft>
                          <a:spcPts val="0"/>
                        </a:spcAft>
                      </a:pPr>
                      <a:r>
                        <a:rPr lang="en-US" sz="600">
                          <a:effectLst/>
                        </a:rPr>
                        <a:t>Paid.  Job posting and resume search available.</a:t>
                      </a:r>
                      <a:endParaRPr lang="en-US" sz="700">
                        <a:effectLst/>
                        <a:latin typeface="Calibri" panose="020F0502020204030204" pitchFamily="34" charset="0"/>
                        <a:ea typeface="Calibri" panose="020F0502020204030204" pitchFamily="34" charset="0"/>
                      </a:endParaRPr>
                    </a:p>
                  </a:txBody>
                  <a:tcPr marL="41377" marR="41377" marT="0" marB="0"/>
                </a:tc>
                <a:extLst>
                  <a:ext uri="{0D108BD9-81ED-4DB2-BD59-A6C34878D82A}">
                    <a16:rowId xmlns:a16="http://schemas.microsoft.com/office/drawing/2014/main" val="2536205875"/>
                  </a:ext>
                </a:extLst>
              </a:tr>
              <a:tr h="243886">
                <a:tc>
                  <a:txBody>
                    <a:bodyPr/>
                    <a:lstStyle/>
                    <a:p>
                      <a:pPr marL="0" marR="0" algn="l">
                        <a:spcBef>
                          <a:spcPts val="0"/>
                        </a:spcBef>
                        <a:spcAft>
                          <a:spcPts val="0"/>
                        </a:spcAft>
                      </a:pPr>
                      <a:r>
                        <a:rPr lang="en-US" sz="600">
                          <a:effectLst/>
                        </a:rPr>
                        <a:t>American Marketing Association (MarketingPower.com)</a:t>
                      </a:r>
                      <a:endParaRPr lang="en-US" sz="700">
                        <a:effectLst/>
                        <a:latin typeface="Calibri" panose="020F0502020204030204" pitchFamily="34" charset="0"/>
                        <a:ea typeface="Calibri" panose="020F0502020204030204" pitchFamily="34" charset="0"/>
                      </a:endParaRPr>
                    </a:p>
                  </a:txBody>
                  <a:tcPr marL="41377" marR="41377" marT="0" marB="0"/>
                </a:tc>
                <a:tc>
                  <a:txBody>
                    <a:bodyPr/>
                    <a:lstStyle/>
                    <a:p>
                      <a:pPr marL="0" marR="0" algn="l">
                        <a:spcBef>
                          <a:spcPts val="0"/>
                        </a:spcBef>
                        <a:spcAft>
                          <a:spcPts val="0"/>
                        </a:spcAft>
                      </a:pPr>
                      <a:r>
                        <a:rPr lang="en-US" sz="600">
                          <a:effectLst/>
                        </a:rPr>
                        <a:t>Paid. Job posting and resume search available.</a:t>
                      </a:r>
                      <a:endParaRPr lang="en-US" sz="700">
                        <a:effectLst/>
                        <a:latin typeface="Calibri" panose="020F0502020204030204" pitchFamily="34" charset="0"/>
                        <a:ea typeface="Calibri" panose="020F0502020204030204" pitchFamily="34" charset="0"/>
                      </a:endParaRPr>
                    </a:p>
                  </a:txBody>
                  <a:tcPr marL="41377" marR="41377" marT="0" marB="0"/>
                </a:tc>
                <a:extLst>
                  <a:ext uri="{0D108BD9-81ED-4DB2-BD59-A6C34878D82A}">
                    <a16:rowId xmlns:a16="http://schemas.microsoft.com/office/drawing/2014/main" val="272190871"/>
                  </a:ext>
                </a:extLst>
              </a:tr>
              <a:tr h="365825">
                <a:tc>
                  <a:txBody>
                    <a:bodyPr/>
                    <a:lstStyle/>
                    <a:p>
                      <a:pPr marL="0" marR="0" algn="l">
                        <a:spcBef>
                          <a:spcPts val="0"/>
                        </a:spcBef>
                        <a:spcAft>
                          <a:spcPts val="0"/>
                        </a:spcAft>
                      </a:pPr>
                      <a:r>
                        <a:rPr lang="en-US" sz="600">
                          <a:effectLst/>
                        </a:rPr>
                        <a:t>Digital Media Wire</a:t>
                      </a:r>
                      <a:endParaRPr lang="en-US" sz="700">
                        <a:effectLst/>
                        <a:latin typeface="Calibri" panose="020F0502020204030204" pitchFamily="34" charset="0"/>
                        <a:ea typeface="Calibri" panose="020F0502020204030204" pitchFamily="34" charset="0"/>
                      </a:endParaRPr>
                    </a:p>
                  </a:txBody>
                  <a:tcPr marL="41377" marR="41377" marT="0" marB="0"/>
                </a:tc>
                <a:tc>
                  <a:txBody>
                    <a:bodyPr/>
                    <a:lstStyle/>
                    <a:p>
                      <a:pPr marL="0" marR="0" algn="l">
                        <a:spcBef>
                          <a:spcPts val="0"/>
                        </a:spcBef>
                        <a:spcAft>
                          <a:spcPts val="0"/>
                        </a:spcAft>
                      </a:pPr>
                      <a:r>
                        <a:rPr lang="en-US" sz="600">
                          <a:effectLst/>
                        </a:rPr>
                        <a:t>Paid.  Reach an exclusive audience of senior level decision makers in digital entertainment and media industry.  Can purchase web only or add e-newsletter.</a:t>
                      </a:r>
                      <a:endParaRPr lang="en-US" sz="700">
                        <a:effectLst/>
                        <a:latin typeface="Calibri" panose="020F0502020204030204" pitchFamily="34" charset="0"/>
                        <a:ea typeface="Calibri" panose="020F0502020204030204" pitchFamily="34" charset="0"/>
                      </a:endParaRPr>
                    </a:p>
                  </a:txBody>
                  <a:tcPr marL="41377" marR="41377" marT="0" marB="0"/>
                </a:tc>
                <a:extLst>
                  <a:ext uri="{0D108BD9-81ED-4DB2-BD59-A6C34878D82A}">
                    <a16:rowId xmlns:a16="http://schemas.microsoft.com/office/drawing/2014/main" val="1672550582"/>
                  </a:ext>
                </a:extLst>
              </a:tr>
              <a:tr h="203237">
                <a:tc>
                  <a:txBody>
                    <a:bodyPr/>
                    <a:lstStyle/>
                    <a:p>
                      <a:pPr marL="0" marR="0" algn="l">
                        <a:spcBef>
                          <a:spcPts val="0"/>
                        </a:spcBef>
                        <a:spcAft>
                          <a:spcPts val="0"/>
                        </a:spcAft>
                      </a:pPr>
                      <a:r>
                        <a:rPr lang="en-US" sz="600">
                          <a:effectLst/>
                        </a:rPr>
                        <a:t>paidContent.org</a:t>
                      </a:r>
                      <a:endParaRPr lang="en-US" sz="700">
                        <a:effectLst/>
                        <a:latin typeface="Calibri" panose="020F0502020204030204" pitchFamily="34" charset="0"/>
                        <a:ea typeface="Calibri" panose="020F0502020204030204" pitchFamily="34" charset="0"/>
                      </a:endParaRPr>
                    </a:p>
                  </a:txBody>
                  <a:tcPr marL="41377" marR="41377" marT="0" marB="0"/>
                </a:tc>
                <a:tc>
                  <a:txBody>
                    <a:bodyPr/>
                    <a:lstStyle/>
                    <a:p>
                      <a:pPr marL="0" marR="0" algn="l">
                        <a:lnSpc>
                          <a:spcPts val="1020"/>
                        </a:lnSpc>
                      </a:pPr>
                      <a:r>
                        <a:rPr lang="en-US" sz="600">
                          <a:effectLst/>
                        </a:rPr>
                        <a:t>Paid.   Job board with primary focus on business jobs in the digital media sector, promoted throughout their network of sites and newsletters.</a:t>
                      </a:r>
                      <a:endParaRPr lang="en-US" sz="600">
                        <a:effectLst/>
                        <a:latin typeface="Times New Roman" panose="02020603050405020304" pitchFamily="18" charset="0"/>
                        <a:ea typeface="Calibri" panose="020F0502020204030204" pitchFamily="34" charset="0"/>
                      </a:endParaRPr>
                    </a:p>
                  </a:txBody>
                  <a:tcPr marL="41377" marR="41377" marT="0" marB="0"/>
                </a:tc>
                <a:extLst>
                  <a:ext uri="{0D108BD9-81ED-4DB2-BD59-A6C34878D82A}">
                    <a16:rowId xmlns:a16="http://schemas.microsoft.com/office/drawing/2014/main" val="2210648175"/>
                  </a:ext>
                </a:extLst>
              </a:tr>
              <a:tr h="243886">
                <a:tc>
                  <a:txBody>
                    <a:bodyPr/>
                    <a:lstStyle/>
                    <a:p>
                      <a:pPr marL="0" marR="0" algn="l">
                        <a:spcBef>
                          <a:spcPts val="0"/>
                        </a:spcBef>
                        <a:spcAft>
                          <a:spcPts val="0"/>
                        </a:spcAft>
                      </a:pPr>
                      <a:r>
                        <a:rPr lang="en-US" sz="600">
                          <a:effectLst/>
                        </a:rPr>
                        <a:t>SmartBrief</a:t>
                      </a:r>
                      <a:endParaRPr lang="en-US" sz="700">
                        <a:effectLst/>
                        <a:latin typeface="Calibri" panose="020F0502020204030204" pitchFamily="34" charset="0"/>
                        <a:ea typeface="Calibri" panose="020F0502020204030204" pitchFamily="34" charset="0"/>
                      </a:endParaRPr>
                    </a:p>
                  </a:txBody>
                  <a:tcPr marL="41377" marR="41377" marT="0" marB="0"/>
                </a:tc>
                <a:tc>
                  <a:txBody>
                    <a:bodyPr/>
                    <a:lstStyle/>
                    <a:p>
                      <a:pPr marL="0" marR="0" algn="l">
                        <a:spcBef>
                          <a:spcPts val="0"/>
                        </a:spcBef>
                        <a:spcAft>
                          <a:spcPts val="0"/>
                        </a:spcAft>
                      </a:pPr>
                      <a:r>
                        <a:rPr lang="en-US" sz="600">
                          <a:effectLst/>
                        </a:rPr>
                        <a:t>Paid.  Job postings appear on industry-specific niche e-newsletters targeting a highly desired audience of passive and active jobseekers.</a:t>
                      </a:r>
                      <a:endParaRPr lang="en-US" sz="700">
                        <a:effectLst/>
                        <a:latin typeface="Calibri" panose="020F0502020204030204" pitchFamily="34" charset="0"/>
                        <a:ea typeface="Calibri" panose="020F0502020204030204" pitchFamily="34" charset="0"/>
                      </a:endParaRPr>
                    </a:p>
                  </a:txBody>
                  <a:tcPr marL="41377" marR="41377" marT="0" marB="0"/>
                </a:tc>
                <a:extLst>
                  <a:ext uri="{0D108BD9-81ED-4DB2-BD59-A6C34878D82A}">
                    <a16:rowId xmlns:a16="http://schemas.microsoft.com/office/drawing/2014/main" val="1929604061"/>
                  </a:ext>
                </a:extLst>
              </a:tr>
              <a:tr h="365825">
                <a:tc>
                  <a:txBody>
                    <a:bodyPr/>
                    <a:lstStyle/>
                    <a:p>
                      <a:pPr marL="0" marR="0" algn="l">
                        <a:spcBef>
                          <a:spcPts val="0"/>
                        </a:spcBef>
                        <a:spcAft>
                          <a:spcPts val="0"/>
                        </a:spcAft>
                      </a:pPr>
                      <a:r>
                        <a:rPr lang="en-US" sz="600">
                          <a:effectLst/>
                        </a:rPr>
                        <a:t>Online News Association</a:t>
                      </a:r>
                      <a:endParaRPr lang="en-US" sz="700">
                        <a:effectLst/>
                        <a:latin typeface="Calibri" panose="020F0502020204030204" pitchFamily="34" charset="0"/>
                        <a:ea typeface="Calibri" panose="020F0502020204030204" pitchFamily="34" charset="0"/>
                      </a:endParaRPr>
                    </a:p>
                  </a:txBody>
                  <a:tcPr marL="41377" marR="41377" marT="0" marB="0"/>
                </a:tc>
                <a:tc>
                  <a:txBody>
                    <a:bodyPr/>
                    <a:lstStyle/>
                    <a:p>
                      <a:pPr marL="0" marR="0" algn="l">
                        <a:spcBef>
                          <a:spcPts val="0"/>
                        </a:spcBef>
                        <a:spcAft>
                          <a:spcPts val="0"/>
                        </a:spcAft>
                      </a:pPr>
                      <a:r>
                        <a:rPr lang="en-US" sz="600">
                          <a:effectLst/>
                        </a:rPr>
                        <a:t>Paid.  Nonprofit membership organization for digital journalists, connecting journalism, technology and innovation. Must be a member of ONA to post jobs.  </a:t>
                      </a:r>
                      <a:endParaRPr lang="en-US" sz="700">
                        <a:effectLst/>
                        <a:latin typeface="Calibri" panose="020F0502020204030204" pitchFamily="34" charset="0"/>
                        <a:ea typeface="Calibri" panose="020F0502020204030204" pitchFamily="34" charset="0"/>
                      </a:endParaRPr>
                    </a:p>
                  </a:txBody>
                  <a:tcPr marL="41377" marR="41377" marT="0" marB="0"/>
                </a:tc>
                <a:extLst>
                  <a:ext uri="{0D108BD9-81ED-4DB2-BD59-A6C34878D82A}">
                    <a16:rowId xmlns:a16="http://schemas.microsoft.com/office/drawing/2014/main" val="2867235509"/>
                  </a:ext>
                </a:extLst>
              </a:tr>
              <a:tr h="365825">
                <a:tc>
                  <a:txBody>
                    <a:bodyPr/>
                    <a:lstStyle/>
                    <a:p>
                      <a:pPr marL="0" marR="0" algn="l">
                        <a:spcBef>
                          <a:spcPts val="0"/>
                        </a:spcBef>
                        <a:spcAft>
                          <a:spcPts val="0"/>
                        </a:spcAft>
                      </a:pPr>
                      <a:r>
                        <a:rPr lang="en-US" sz="600">
                          <a:effectLst/>
                        </a:rPr>
                        <a:t>Cynopsis Media</a:t>
                      </a:r>
                      <a:endParaRPr lang="en-US" sz="700">
                        <a:effectLst/>
                        <a:latin typeface="Calibri" panose="020F0502020204030204" pitchFamily="34" charset="0"/>
                        <a:ea typeface="Calibri" panose="020F0502020204030204" pitchFamily="34" charset="0"/>
                      </a:endParaRPr>
                    </a:p>
                  </a:txBody>
                  <a:tcPr marL="41377" marR="41377" marT="0" marB="0"/>
                </a:tc>
                <a:tc>
                  <a:txBody>
                    <a:bodyPr/>
                    <a:lstStyle/>
                    <a:p>
                      <a:pPr marL="0" marR="0" algn="l">
                        <a:spcBef>
                          <a:spcPts val="0"/>
                        </a:spcBef>
                        <a:spcAft>
                          <a:spcPts val="0"/>
                        </a:spcAft>
                      </a:pPr>
                      <a:r>
                        <a:rPr lang="en-US" sz="600">
                          <a:effectLst/>
                        </a:rPr>
                        <a:t>Paid.  Cynopsis: Digital is a must-read for people in content, distribution, technology, ad sales and creative services.  Job postings appear on targeted e-newsletters and websites.</a:t>
                      </a:r>
                      <a:endParaRPr lang="en-US" sz="700">
                        <a:effectLst/>
                        <a:latin typeface="Calibri" panose="020F0502020204030204" pitchFamily="34" charset="0"/>
                        <a:ea typeface="Calibri" panose="020F0502020204030204" pitchFamily="34" charset="0"/>
                      </a:endParaRPr>
                    </a:p>
                  </a:txBody>
                  <a:tcPr marL="41377" marR="41377" marT="0" marB="0"/>
                </a:tc>
                <a:extLst>
                  <a:ext uri="{0D108BD9-81ED-4DB2-BD59-A6C34878D82A}">
                    <a16:rowId xmlns:a16="http://schemas.microsoft.com/office/drawing/2014/main" val="453804900"/>
                  </a:ext>
                </a:extLst>
              </a:tr>
              <a:tr h="243886">
                <a:tc>
                  <a:txBody>
                    <a:bodyPr/>
                    <a:lstStyle/>
                    <a:p>
                      <a:pPr marL="0" marR="0" algn="l">
                        <a:spcBef>
                          <a:spcPts val="0"/>
                        </a:spcBef>
                        <a:spcAft>
                          <a:spcPts val="0"/>
                        </a:spcAft>
                      </a:pPr>
                      <a:r>
                        <a:rPr lang="en-US" sz="600">
                          <a:effectLst/>
                        </a:rPr>
                        <a:t>JournalismJobs.com</a:t>
                      </a:r>
                      <a:endParaRPr lang="en-US" sz="700">
                        <a:effectLst/>
                        <a:latin typeface="Calibri" panose="020F0502020204030204" pitchFamily="34" charset="0"/>
                        <a:ea typeface="Calibri" panose="020F0502020204030204" pitchFamily="34" charset="0"/>
                      </a:endParaRPr>
                    </a:p>
                  </a:txBody>
                  <a:tcPr marL="41377" marR="41377" marT="0" marB="0"/>
                </a:tc>
                <a:tc>
                  <a:txBody>
                    <a:bodyPr/>
                    <a:lstStyle/>
                    <a:p>
                      <a:pPr marL="0" marR="0" algn="l">
                        <a:spcBef>
                          <a:spcPts val="0"/>
                        </a:spcBef>
                        <a:spcAft>
                          <a:spcPts val="0"/>
                        </a:spcAft>
                      </a:pPr>
                      <a:r>
                        <a:rPr lang="en-US" sz="600">
                          <a:effectLst/>
                        </a:rPr>
                        <a:t>Paid (Inexpensive). JournalismJobs.com is the largest and most-visited resource for journalism jobs, including media sales.</a:t>
                      </a:r>
                      <a:endParaRPr lang="en-US" sz="700">
                        <a:effectLst/>
                        <a:latin typeface="Calibri" panose="020F0502020204030204" pitchFamily="34" charset="0"/>
                        <a:ea typeface="Calibri" panose="020F0502020204030204" pitchFamily="34" charset="0"/>
                      </a:endParaRPr>
                    </a:p>
                  </a:txBody>
                  <a:tcPr marL="41377" marR="41377" marT="0" marB="0"/>
                </a:tc>
                <a:extLst>
                  <a:ext uri="{0D108BD9-81ED-4DB2-BD59-A6C34878D82A}">
                    <a16:rowId xmlns:a16="http://schemas.microsoft.com/office/drawing/2014/main" val="1285143295"/>
                  </a:ext>
                </a:extLst>
              </a:tr>
              <a:tr h="365825">
                <a:tc>
                  <a:txBody>
                    <a:bodyPr/>
                    <a:lstStyle/>
                    <a:p>
                      <a:pPr marL="0" marR="0" algn="l">
                        <a:spcBef>
                          <a:spcPts val="0"/>
                        </a:spcBef>
                        <a:spcAft>
                          <a:spcPts val="0"/>
                        </a:spcAft>
                      </a:pPr>
                      <a:r>
                        <a:rPr lang="en-US" sz="600">
                          <a:effectLst/>
                        </a:rPr>
                        <a:t>EditorandPublisher.com   </a:t>
                      </a:r>
                      <a:endParaRPr lang="en-US" sz="700">
                        <a:effectLst/>
                        <a:latin typeface="Calibri" panose="020F0502020204030204" pitchFamily="34" charset="0"/>
                        <a:ea typeface="Calibri" panose="020F0502020204030204" pitchFamily="34" charset="0"/>
                      </a:endParaRPr>
                    </a:p>
                  </a:txBody>
                  <a:tcPr marL="41377" marR="41377" marT="0" marB="0"/>
                </a:tc>
                <a:tc>
                  <a:txBody>
                    <a:bodyPr/>
                    <a:lstStyle/>
                    <a:p>
                      <a:pPr marL="0" marR="0" algn="l">
                        <a:spcBef>
                          <a:spcPts val="0"/>
                        </a:spcBef>
                        <a:spcAft>
                          <a:spcPts val="0"/>
                        </a:spcAft>
                      </a:pPr>
                      <a:r>
                        <a:rPr lang="en-US" sz="600">
                          <a:effectLst/>
                        </a:rPr>
                        <a:t>Paid (Inexpensive).   Editor &amp; Publisher is the authoritative journal covering all aspects of the newspaper industry, including business, newsroom, advertising, circulation, marketing, technology, online and syndicates. </a:t>
                      </a:r>
                      <a:endParaRPr lang="en-US" sz="700">
                        <a:effectLst/>
                        <a:latin typeface="Calibri" panose="020F0502020204030204" pitchFamily="34" charset="0"/>
                        <a:ea typeface="Calibri" panose="020F0502020204030204" pitchFamily="34" charset="0"/>
                      </a:endParaRPr>
                    </a:p>
                  </a:txBody>
                  <a:tcPr marL="41377" marR="41377" marT="0" marB="0"/>
                </a:tc>
                <a:extLst>
                  <a:ext uri="{0D108BD9-81ED-4DB2-BD59-A6C34878D82A}">
                    <a16:rowId xmlns:a16="http://schemas.microsoft.com/office/drawing/2014/main" val="708643240"/>
                  </a:ext>
                </a:extLst>
              </a:tr>
              <a:tr h="243886">
                <a:tc>
                  <a:txBody>
                    <a:bodyPr/>
                    <a:lstStyle/>
                    <a:p>
                      <a:pPr marL="0" marR="0" algn="l">
                        <a:spcBef>
                          <a:spcPts val="0"/>
                        </a:spcBef>
                        <a:spcAft>
                          <a:spcPts val="0"/>
                        </a:spcAft>
                      </a:pPr>
                      <a:r>
                        <a:rPr lang="en-US" sz="600">
                          <a:effectLst/>
                        </a:rPr>
                        <a:t>CTIA (The Wireless Association)</a:t>
                      </a:r>
                      <a:endParaRPr lang="en-US" sz="700">
                        <a:effectLst/>
                        <a:latin typeface="Calibri" panose="020F0502020204030204" pitchFamily="34" charset="0"/>
                        <a:ea typeface="Calibri" panose="020F0502020204030204" pitchFamily="34" charset="0"/>
                      </a:endParaRPr>
                    </a:p>
                  </a:txBody>
                  <a:tcPr marL="41377" marR="41377" marT="0" marB="0"/>
                </a:tc>
                <a:tc>
                  <a:txBody>
                    <a:bodyPr/>
                    <a:lstStyle/>
                    <a:p>
                      <a:pPr marL="0" marR="0" algn="l">
                        <a:spcBef>
                          <a:spcPts val="0"/>
                        </a:spcBef>
                        <a:spcAft>
                          <a:spcPts val="0"/>
                        </a:spcAft>
                      </a:pPr>
                      <a:r>
                        <a:rPr lang="en-US" sz="600">
                          <a:effectLst/>
                        </a:rPr>
                        <a:t>Paid.   The wireless industry's exclusive resource for online employment connections</a:t>
                      </a:r>
                      <a:endParaRPr lang="en-US" sz="700">
                        <a:effectLst/>
                        <a:latin typeface="Calibri" panose="020F0502020204030204" pitchFamily="34" charset="0"/>
                        <a:ea typeface="Calibri" panose="020F0502020204030204" pitchFamily="34" charset="0"/>
                      </a:endParaRPr>
                    </a:p>
                  </a:txBody>
                  <a:tcPr marL="41377" marR="41377" marT="0" marB="0"/>
                </a:tc>
                <a:extLst>
                  <a:ext uri="{0D108BD9-81ED-4DB2-BD59-A6C34878D82A}">
                    <a16:rowId xmlns:a16="http://schemas.microsoft.com/office/drawing/2014/main" val="1366769194"/>
                  </a:ext>
                </a:extLst>
              </a:tr>
              <a:tr h="121943">
                <a:tc>
                  <a:txBody>
                    <a:bodyPr/>
                    <a:lstStyle/>
                    <a:p>
                      <a:pPr marL="0" marR="0" algn="l">
                        <a:spcBef>
                          <a:spcPts val="0"/>
                        </a:spcBef>
                        <a:spcAft>
                          <a:spcPts val="0"/>
                        </a:spcAft>
                      </a:pPr>
                      <a:r>
                        <a:rPr lang="en-US" sz="600">
                          <a:effectLst/>
                        </a:rPr>
                        <a:t>Spots and Dots</a:t>
                      </a:r>
                      <a:endParaRPr lang="en-US" sz="700">
                        <a:effectLst/>
                        <a:latin typeface="Calibri" panose="020F0502020204030204" pitchFamily="34" charset="0"/>
                        <a:ea typeface="Calibri" panose="020F0502020204030204" pitchFamily="34" charset="0"/>
                      </a:endParaRPr>
                    </a:p>
                  </a:txBody>
                  <a:tcPr marL="41377" marR="41377" marT="0" marB="0"/>
                </a:tc>
                <a:tc>
                  <a:txBody>
                    <a:bodyPr/>
                    <a:lstStyle/>
                    <a:p>
                      <a:pPr marL="0" marR="0" algn="l">
                        <a:spcBef>
                          <a:spcPts val="0"/>
                        </a:spcBef>
                        <a:spcAft>
                          <a:spcPts val="0"/>
                        </a:spcAft>
                      </a:pPr>
                      <a:r>
                        <a:rPr lang="en-US" sz="600">
                          <a:effectLst/>
                        </a:rPr>
                        <a:t>Paid.  Job board targets broadcast professionals, including sales.</a:t>
                      </a:r>
                      <a:endParaRPr lang="en-US" sz="700">
                        <a:effectLst/>
                        <a:latin typeface="Calibri" panose="020F0502020204030204" pitchFamily="34" charset="0"/>
                        <a:ea typeface="Calibri" panose="020F0502020204030204" pitchFamily="34" charset="0"/>
                      </a:endParaRPr>
                    </a:p>
                  </a:txBody>
                  <a:tcPr marL="41377" marR="41377" marT="0" marB="0"/>
                </a:tc>
                <a:extLst>
                  <a:ext uri="{0D108BD9-81ED-4DB2-BD59-A6C34878D82A}">
                    <a16:rowId xmlns:a16="http://schemas.microsoft.com/office/drawing/2014/main" val="3229845421"/>
                  </a:ext>
                </a:extLst>
              </a:tr>
              <a:tr h="121943">
                <a:tc>
                  <a:txBody>
                    <a:bodyPr/>
                    <a:lstStyle/>
                    <a:p>
                      <a:pPr marL="0" marR="0" algn="l">
                        <a:spcBef>
                          <a:spcPts val="0"/>
                        </a:spcBef>
                        <a:spcAft>
                          <a:spcPts val="0"/>
                        </a:spcAft>
                      </a:pPr>
                      <a:r>
                        <a:rPr lang="en-US" sz="600">
                          <a:effectLst/>
                        </a:rPr>
                        <a:t>John Kelly’s Daily Clips</a:t>
                      </a:r>
                      <a:endParaRPr lang="en-US" sz="700">
                        <a:effectLst/>
                        <a:latin typeface="Calibri" panose="020F0502020204030204" pitchFamily="34" charset="0"/>
                        <a:ea typeface="Calibri" panose="020F0502020204030204" pitchFamily="34" charset="0"/>
                      </a:endParaRPr>
                    </a:p>
                  </a:txBody>
                  <a:tcPr marL="41377" marR="41377" marT="0" marB="0"/>
                </a:tc>
                <a:tc>
                  <a:txBody>
                    <a:bodyPr/>
                    <a:lstStyle/>
                    <a:p>
                      <a:pPr marL="0" marR="0" algn="l">
                        <a:spcBef>
                          <a:spcPts val="0"/>
                        </a:spcBef>
                        <a:spcAft>
                          <a:spcPts val="0"/>
                        </a:spcAft>
                      </a:pPr>
                      <a:r>
                        <a:rPr lang="en-US" sz="600">
                          <a:effectLst/>
                        </a:rPr>
                        <a:t>Paid.  Daily newsletter with media news and job listings.</a:t>
                      </a:r>
                      <a:endParaRPr lang="en-US" sz="700">
                        <a:effectLst/>
                        <a:latin typeface="Calibri" panose="020F0502020204030204" pitchFamily="34" charset="0"/>
                        <a:ea typeface="Calibri" panose="020F0502020204030204" pitchFamily="34" charset="0"/>
                      </a:endParaRPr>
                    </a:p>
                  </a:txBody>
                  <a:tcPr marL="41377" marR="41377" marT="0" marB="0"/>
                </a:tc>
                <a:extLst>
                  <a:ext uri="{0D108BD9-81ED-4DB2-BD59-A6C34878D82A}">
                    <a16:rowId xmlns:a16="http://schemas.microsoft.com/office/drawing/2014/main" val="4249826311"/>
                  </a:ext>
                </a:extLst>
              </a:tr>
              <a:tr h="121943">
                <a:tc>
                  <a:txBody>
                    <a:bodyPr/>
                    <a:lstStyle/>
                    <a:p>
                      <a:pPr marL="0" marR="0" algn="l">
                        <a:spcBef>
                          <a:spcPts val="0"/>
                        </a:spcBef>
                        <a:spcAft>
                          <a:spcPts val="0"/>
                        </a:spcAft>
                      </a:pPr>
                      <a:r>
                        <a:rPr lang="en-US" sz="600">
                          <a:effectLst/>
                        </a:rPr>
                        <a:t>Local Sites</a:t>
                      </a:r>
                      <a:endParaRPr lang="en-US" sz="700">
                        <a:effectLst/>
                        <a:latin typeface="Calibri" panose="020F0502020204030204" pitchFamily="34" charset="0"/>
                        <a:ea typeface="Calibri" panose="020F0502020204030204" pitchFamily="34" charset="0"/>
                      </a:endParaRPr>
                    </a:p>
                  </a:txBody>
                  <a:tcPr marL="41377" marR="41377" marT="0" marB="0"/>
                </a:tc>
                <a:tc>
                  <a:txBody>
                    <a:bodyPr/>
                    <a:lstStyle/>
                    <a:p>
                      <a:pPr marL="0" marR="0" algn="l">
                        <a:spcBef>
                          <a:spcPts val="0"/>
                        </a:spcBef>
                        <a:spcAft>
                          <a:spcPts val="0"/>
                        </a:spcAft>
                      </a:pPr>
                      <a:r>
                        <a:rPr lang="en-US" sz="600" dirty="0">
                          <a:effectLst/>
                        </a:rPr>
                        <a:t>Any additional local job boards in your area.</a:t>
                      </a:r>
                      <a:endParaRPr lang="en-US" sz="700" dirty="0">
                        <a:effectLst/>
                        <a:latin typeface="Calibri" panose="020F0502020204030204" pitchFamily="34" charset="0"/>
                        <a:ea typeface="Calibri" panose="020F0502020204030204" pitchFamily="34" charset="0"/>
                      </a:endParaRPr>
                    </a:p>
                  </a:txBody>
                  <a:tcPr marL="41377" marR="41377" marT="0" marB="0"/>
                </a:tc>
                <a:extLst>
                  <a:ext uri="{0D108BD9-81ED-4DB2-BD59-A6C34878D82A}">
                    <a16:rowId xmlns:a16="http://schemas.microsoft.com/office/drawing/2014/main" val="600167193"/>
                  </a:ext>
                </a:extLst>
              </a:tr>
            </a:tbl>
          </a:graphicData>
        </a:graphic>
      </p:graphicFrame>
    </p:spTree>
    <p:extLst>
      <p:ext uri="{BB962C8B-B14F-4D97-AF65-F5344CB8AC3E}">
        <p14:creationId xmlns:p14="http://schemas.microsoft.com/office/powerpoint/2010/main" val="962377322"/>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92</TotalTime>
  <Words>409</Words>
  <Application>Microsoft Office PowerPoint</Application>
  <PresentationFormat>Widescreen</PresentationFormat>
  <Paragraphs>115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Times New Roman</vt:lpstr>
      <vt:lpstr>Vapor Trail</vt:lpstr>
      <vt:lpstr>Rock Star Sales Panel</vt:lpstr>
      <vt:lpstr>Getting out of the rut</vt:lpstr>
      <vt:lpstr>Training – it’s up to you to be the best</vt:lpstr>
      <vt:lpstr>10 Secrets of top performing Sales Reps</vt:lpstr>
      <vt:lpstr>Managing your Book of Business</vt:lpstr>
      <vt:lpstr>Keeping and Establishing the Relationship</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Rock Star Sales Panel</dc:title>
  <dc:creator>Holly Schonert</dc:creator>
  <cp:lastModifiedBy>Holly Schonert</cp:lastModifiedBy>
  <cp:revision>15</cp:revision>
  <dcterms:created xsi:type="dcterms:W3CDTF">2019-01-23T17:45:51Z</dcterms:created>
  <dcterms:modified xsi:type="dcterms:W3CDTF">2019-01-23T20:58:44Z</dcterms:modified>
</cp:coreProperties>
</file>